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sldIdLst>
    <p:sldId id="371" r:id="rId5"/>
    <p:sldId id="362" r:id="rId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DD1D27-CD15-4A35-A84D-527275646834}" type="datetimeFigureOut">
              <a:rPr lang="en-US" smtClean="0"/>
              <a:t>6/28/2018</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09D6C-A28B-47B1-B1E7-066B154B2ECC}" type="slidenum">
              <a:rPr lang="en-US" smtClean="0"/>
              <a:t>‹#›</a:t>
            </a:fld>
            <a:endParaRPr lang="en-US"/>
          </a:p>
        </p:txBody>
      </p:sp>
    </p:spTree>
    <p:extLst>
      <p:ext uri="{BB962C8B-B14F-4D97-AF65-F5344CB8AC3E}">
        <p14:creationId xmlns:p14="http://schemas.microsoft.com/office/powerpoint/2010/main" val="128717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D7D456-4A13-4D7B-BCB4-AAC1F3A8AA42}" type="slidenum">
              <a:rPr lang="en-US" smtClean="0"/>
              <a:t>1</a:t>
            </a:fld>
            <a:endParaRPr lang="en-US"/>
          </a:p>
        </p:txBody>
      </p:sp>
    </p:spTree>
    <p:extLst>
      <p:ext uri="{BB962C8B-B14F-4D97-AF65-F5344CB8AC3E}">
        <p14:creationId xmlns:p14="http://schemas.microsoft.com/office/powerpoint/2010/main" val="3275097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954ACD6-0F62-4E2F-AE5C-98C3BF352657}"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3670614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54ACD6-0F62-4E2F-AE5C-98C3BF352657}"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4234048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54ACD6-0F62-4E2F-AE5C-98C3BF352657}"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3477206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54ACD6-0F62-4E2F-AE5C-98C3BF352657}"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82541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54ACD6-0F62-4E2F-AE5C-98C3BF352657}"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196965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54ACD6-0F62-4E2F-AE5C-98C3BF352657}"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30125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54ACD6-0F62-4E2F-AE5C-98C3BF352657}" type="datetimeFigureOut">
              <a:rPr lang="en-US" smtClean="0"/>
              <a:t>6/28/2018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701271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54ACD6-0F62-4E2F-AE5C-98C3BF352657}" type="datetimeFigureOut">
              <a:rPr lang="en-US" smtClean="0"/>
              <a:t>6/28/2018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393776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4ACD6-0F62-4E2F-AE5C-98C3BF352657}" type="datetimeFigureOut">
              <a:rPr lang="en-US" smtClean="0"/>
              <a:t>6/28/2018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343535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954ACD6-0F62-4E2F-AE5C-98C3BF352657}"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2737450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954ACD6-0F62-4E2F-AE5C-98C3BF352657}"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325971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954ACD6-0F62-4E2F-AE5C-98C3BF352657}" type="datetimeFigureOut">
              <a:rPr lang="en-US" smtClean="0"/>
              <a:t>6/28/2018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0FDA3ED-BA59-4B58-8479-C11884C29C67}" type="slidenum">
              <a:rPr lang="en-US" smtClean="0"/>
              <a:t>‹#›</a:t>
            </a:fld>
            <a:endParaRPr lang="en-US"/>
          </a:p>
        </p:txBody>
      </p:sp>
    </p:spTree>
    <p:extLst>
      <p:ext uri="{BB962C8B-B14F-4D97-AF65-F5344CB8AC3E}">
        <p14:creationId xmlns:p14="http://schemas.microsoft.com/office/powerpoint/2010/main" val="605116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hyperlink" Target="http://www.office.com/busines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eople sitting at a table using a computer&#10;&#10;Description generated with very high confidence">
            <a:extLst>
              <a:ext uri="{FF2B5EF4-FFF2-40B4-BE49-F238E27FC236}">
                <a16:creationId xmlns:a16="http://schemas.microsoft.com/office/drawing/2014/main" id="{2FBAACF6-1206-4A1E-89DD-AB6FC909C960}"/>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3200400" y="-21044"/>
            <a:ext cx="3657600" cy="2323719"/>
          </a:xfrm>
          <a:prstGeom prst="rect">
            <a:avLst/>
          </a:prstGeom>
        </p:spPr>
      </p:pic>
      <p:sp>
        <p:nvSpPr>
          <p:cNvPr id="4" name="Rectangle 3">
            <a:extLst>
              <a:ext uri="{FF2B5EF4-FFF2-40B4-BE49-F238E27FC236}">
                <a16:creationId xmlns:a16="http://schemas.microsoft.com/office/drawing/2014/main" id="{A6F34C42-3FAA-4F83-9924-74B8F3E5BC1C}"/>
              </a:ext>
            </a:extLst>
          </p:cNvPr>
          <p:cNvSpPr/>
          <p:nvPr/>
        </p:nvSpPr>
        <p:spPr>
          <a:xfrm>
            <a:off x="1982391" y="2000251"/>
            <a:ext cx="2893219" cy="906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8576" tIns="19288" rIns="38576" bIns="19288" numCol="1" spcCol="0" rtlCol="0" fromWordArt="0" anchor="ctr" anchorCtr="0" forceAA="0" compatLnSpc="1">
            <a:prstTxWarp prst="textNoShape">
              <a:avLst/>
            </a:prstTxWarp>
            <a:noAutofit/>
          </a:bodyPr>
          <a:lstStyle/>
          <a:p>
            <a:pPr algn="ctr"/>
            <a:endParaRPr lang="en-US" sz="427"/>
          </a:p>
        </p:txBody>
      </p:sp>
      <p:sp>
        <p:nvSpPr>
          <p:cNvPr id="37" name="TextBox 36">
            <a:extLst>
              <a:ext uri="{FF2B5EF4-FFF2-40B4-BE49-F238E27FC236}">
                <a16:creationId xmlns:a16="http://schemas.microsoft.com/office/drawing/2014/main" id="{B9A58D22-2AE1-4C6C-98CD-81E799F23CEF}"/>
              </a:ext>
            </a:extLst>
          </p:cNvPr>
          <p:cNvSpPr txBox="1"/>
          <p:nvPr/>
        </p:nvSpPr>
        <p:spPr>
          <a:xfrm>
            <a:off x="342900" y="832869"/>
            <a:ext cx="2345105" cy="1323439"/>
          </a:xfrm>
          <a:prstGeom prst="rect">
            <a:avLst/>
          </a:prstGeom>
          <a:noFill/>
        </p:spPr>
        <p:txBody>
          <a:bodyPr wrap="square" rtlCol="0">
            <a:spAutoFit/>
          </a:bodyPr>
          <a:lstStyle/>
          <a:p>
            <a:pPr fontAlgn="base"/>
            <a:r>
              <a:rPr lang="en-US" sz="2000">
                <a:solidFill>
                  <a:srgbClr val="D83B01"/>
                </a:solidFill>
                <a:latin typeface="Segoe UI Semibold" panose="020B0702040204020203" pitchFamily="34" charset="0"/>
                <a:cs typeface="Segoe UI Semibold" panose="020B0702040204020203" pitchFamily="34" charset="0"/>
              </a:rPr>
              <a:t>Office 365 Business Premium</a:t>
            </a:r>
            <a:r>
              <a:rPr lang="en-US" sz="2000">
                <a:latin typeface="Segoe UI Semibold" panose="020B0702040204020203" pitchFamily="34" charset="0"/>
                <a:cs typeface="Segoe UI Semibold" panose="020B0702040204020203" pitchFamily="34" charset="0"/>
              </a:rPr>
              <a:t> ​</a:t>
            </a:r>
          </a:p>
          <a:p>
            <a:pPr fontAlgn="base"/>
            <a:r>
              <a:rPr lang="en-US" sz="2000">
                <a:solidFill>
                  <a:schemeClr val="tx1">
                    <a:lumMod val="65000"/>
                    <a:lumOff val="35000"/>
                  </a:schemeClr>
                </a:solidFill>
                <a:latin typeface="Segoe UI Semibold" panose="020B0702040204020203" pitchFamily="34" charset="0"/>
                <a:cs typeface="Segoe UI Semibold" panose="020B0702040204020203" pitchFamily="34" charset="0"/>
              </a:rPr>
              <a:t>vs Google G Suite Business</a:t>
            </a:r>
          </a:p>
        </p:txBody>
      </p:sp>
      <p:sp>
        <p:nvSpPr>
          <p:cNvPr id="48" name="AutoShape 4" descr="Placeholder with grey background and dimension watermark">
            <a:extLst>
              <a:ext uri="{FF2B5EF4-FFF2-40B4-BE49-F238E27FC236}">
                <a16:creationId xmlns:a16="http://schemas.microsoft.com/office/drawing/2014/main" id="{1D79A654-83E3-45E5-A6F1-132A2C51477E}"/>
              </a:ext>
            </a:extLst>
          </p:cNvPr>
          <p:cNvSpPr>
            <a:spLocks noChangeAspect="1" noChangeArrowheads="1"/>
          </p:cNvSpPr>
          <p:nvPr/>
        </p:nvSpPr>
        <p:spPr bwMode="auto">
          <a:xfrm>
            <a:off x="8726861" y="4882163"/>
            <a:ext cx="301156" cy="30578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TextBox 56">
            <a:extLst>
              <a:ext uri="{FF2B5EF4-FFF2-40B4-BE49-F238E27FC236}">
                <a16:creationId xmlns:a16="http://schemas.microsoft.com/office/drawing/2014/main" id="{AE30605F-33DF-49B2-8F11-A3644A4ED9ED}"/>
              </a:ext>
            </a:extLst>
          </p:cNvPr>
          <p:cNvSpPr txBox="1"/>
          <p:nvPr/>
        </p:nvSpPr>
        <p:spPr>
          <a:xfrm>
            <a:off x="325414" y="3237726"/>
            <a:ext cx="6172058" cy="1690527"/>
          </a:xfrm>
          <a:prstGeom prst="rect">
            <a:avLst/>
          </a:prstGeom>
          <a:noFill/>
        </p:spPr>
        <p:txBody>
          <a:bodyPr wrap="square" rtlCol="0">
            <a:spAutoFit/>
          </a:bodyPr>
          <a:lstStyle/>
          <a:p>
            <a:pPr fontAlgn="base">
              <a:lnSpc>
                <a:spcPts val="1500"/>
              </a:lnSpc>
              <a:spcAft>
                <a:spcPts val="600"/>
              </a:spcAft>
            </a:pPr>
            <a:r>
              <a:rPr lang="en-US" sz="1050">
                <a:solidFill>
                  <a:schemeClr val="tx1">
                    <a:lumMod val="65000"/>
                    <a:lumOff val="35000"/>
                  </a:schemeClr>
                </a:solidFill>
                <a:latin typeface="Segoe UI" panose="020B0502040204020203" pitchFamily="34" charset="0"/>
                <a:cs typeface="Segoe UI" panose="020B0502040204020203" pitchFamily="34" charset="0"/>
              </a:rPr>
              <a:t>You have a lot of responsibilities: engaging customers, increasing revenue, cutting costs and attracting talent. Office 365 helps you get more done and enables your teams to work better together. With apps that can help you build your business and integration with other popular apps and add-ins, you’ll have a solution that grows with you. Microsoft also provides the most private, secure, compliant cloud in business today, which helps you safeguard data with enterprise-class solutions that are simplified for your business.</a:t>
            </a:r>
          </a:p>
          <a:p>
            <a:pPr fontAlgn="base">
              <a:lnSpc>
                <a:spcPts val="1500"/>
              </a:lnSpc>
              <a:spcAft>
                <a:spcPts val="600"/>
              </a:spcAft>
            </a:pPr>
            <a:r>
              <a:rPr lang="en-US" sz="1050">
                <a:solidFill>
                  <a:schemeClr val="tx1">
                    <a:lumMod val="65000"/>
                    <a:lumOff val="35000"/>
                  </a:schemeClr>
                </a:solidFill>
                <a:latin typeface="Segoe UI" panose="020B0502040204020203" pitchFamily="34" charset="0"/>
                <a:cs typeface="Segoe UI" panose="020B0502040204020203" pitchFamily="34" charset="0"/>
              </a:rPr>
              <a:t>There’s a reason businesses everywhere have trusted Microsoft for over 45 years. Let’s save you time and money and get you back to why you got into business in the first place.</a:t>
            </a:r>
          </a:p>
        </p:txBody>
      </p:sp>
      <p:sp>
        <p:nvSpPr>
          <p:cNvPr id="5" name="Rectangle 4">
            <a:extLst>
              <a:ext uri="{FF2B5EF4-FFF2-40B4-BE49-F238E27FC236}">
                <a16:creationId xmlns:a16="http://schemas.microsoft.com/office/drawing/2014/main" id="{AA4DC67E-9082-4D3A-B56B-E15D324E8EC5}"/>
              </a:ext>
            </a:extLst>
          </p:cNvPr>
          <p:cNvSpPr/>
          <p:nvPr/>
        </p:nvSpPr>
        <p:spPr>
          <a:xfrm>
            <a:off x="0" y="2217539"/>
            <a:ext cx="6867694" cy="865901"/>
          </a:xfrm>
          <a:prstGeom prst="rect">
            <a:avLst/>
          </a:prstGeom>
          <a:solidFill>
            <a:srgbClr val="D83B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5760" tIns="19288" rIns="365760" bIns="19288" numCol="1" spcCol="0" rtlCol="0" fromWordArt="0" anchor="ctr" anchorCtr="0" forceAA="0" compatLnSpc="1">
            <a:prstTxWarp prst="textNoShape">
              <a:avLst/>
            </a:prstTxWarp>
            <a:noAutofit/>
          </a:bodyPr>
          <a:lstStyle/>
          <a:p>
            <a:pPr>
              <a:lnSpc>
                <a:spcPts val="1700"/>
              </a:lnSpc>
            </a:pPr>
            <a:r>
              <a:rPr lang="en-US" sz="1400">
                <a:solidFill>
                  <a:schemeClr val="bg1"/>
                </a:solidFill>
                <a:latin typeface="Segoe UI" panose="020B0502040204020203" pitchFamily="34" charset="0"/>
                <a:cs typeface="Segoe UI" panose="020B0502040204020203" pitchFamily="34" charset="0"/>
              </a:rPr>
              <a:t>Office 365 Business Premium is purpose built to help your business remain competitive by providing you with the apps and services your employees need to succeed in today’s modern workplace. </a:t>
            </a:r>
          </a:p>
        </p:txBody>
      </p:sp>
      <p:sp>
        <p:nvSpPr>
          <p:cNvPr id="24" name="Rectangle 23">
            <a:extLst>
              <a:ext uri="{FF2B5EF4-FFF2-40B4-BE49-F238E27FC236}">
                <a16:creationId xmlns:a16="http://schemas.microsoft.com/office/drawing/2014/main" id="{555BBC80-A88E-4842-BFE8-BA4ADDCE7D42}"/>
              </a:ext>
            </a:extLst>
          </p:cNvPr>
          <p:cNvSpPr/>
          <p:nvPr/>
        </p:nvSpPr>
        <p:spPr>
          <a:xfrm>
            <a:off x="0" y="5219700"/>
            <a:ext cx="6867694" cy="3956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itle 1">
            <a:extLst>
              <a:ext uri="{FF2B5EF4-FFF2-40B4-BE49-F238E27FC236}">
                <a16:creationId xmlns:a16="http://schemas.microsoft.com/office/drawing/2014/main" id="{9D5165C9-3A55-402E-AC16-AFA31D87F323}"/>
              </a:ext>
            </a:extLst>
          </p:cNvPr>
          <p:cNvSpPr txBox="1">
            <a:spLocks/>
          </p:cNvSpPr>
          <p:nvPr/>
        </p:nvSpPr>
        <p:spPr>
          <a:xfrm>
            <a:off x="392597" y="5314074"/>
            <a:ext cx="5599244" cy="306911"/>
          </a:xfrm>
          <a:prstGeom prst="rect">
            <a:avLst/>
          </a:prstGeom>
          <a:noFill/>
        </p:spPr>
        <p:txBody>
          <a:bodyPr wrap="square" lIns="0" tIns="45720" rIns="91440" bIns="45720" anchor="t">
            <a:spAutoFit/>
          </a:bodyPr>
          <a:lstStyle>
            <a:defPPr>
              <a:defRPr lang="en-US"/>
            </a:defPPr>
            <a:lvl1pPr>
              <a:lnSpc>
                <a:spcPct val="107000"/>
              </a:lnSpc>
              <a:spcAft>
                <a:spcPts val="891"/>
              </a:spcAft>
              <a:defRPr sz="1400" b="1">
                <a:solidFill>
                  <a:schemeClr val="bg1"/>
                </a:solidFill>
                <a:latin typeface="Segoe UI" panose="020B0502040204020203" pitchFamily="34" charset="0"/>
                <a:cs typeface="Segoe UI" panose="020B0502040204020203" pitchFamily="34" charset="0"/>
              </a:defRPr>
            </a:lvl1pPr>
          </a:lstStyle>
          <a:p>
            <a:r>
              <a:rPr lang="en-US" b="0">
                <a:solidFill>
                  <a:srgbClr val="D83B01"/>
                </a:solidFill>
              </a:rPr>
              <a:t>Office 365 Business Premium also includes:</a:t>
            </a:r>
            <a:r>
              <a:rPr lang="en-US">
                <a:solidFill>
                  <a:srgbClr val="D83B01"/>
                </a:solidFill>
              </a:rPr>
              <a:t> </a:t>
            </a:r>
          </a:p>
        </p:txBody>
      </p:sp>
      <p:pic>
        <p:nvPicPr>
          <p:cNvPr id="23" name="Picture 22">
            <a:extLst>
              <a:ext uri="{FF2B5EF4-FFF2-40B4-BE49-F238E27FC236}">
                <a16:creationId xmlns:a16="http://schemas.microsoft.com/office/drawing/2014/main" id="{D7A3A00E-5F6D-40D5-8756-8E922514A7CE}"/>
              </a:ext>
            </a:extLst>
          </p:cNvPr>
          <p:cNvPicPr>
            <a:picLocks noChangeAspect="1"/>
          </p:cNvPicPr>
          <p:nvPr/>
        </p:nvPicPr>
        <p:blipFill>
          <a:blip r:embed="rId4"/>
          <a:stretch>
            <a:fillRect/>
          </a:stretch>
        </p:blipFill>
        <p:spPr>
          <a:xfrm>
            <a:off x="357546" y="0"/>
            <a:ext cx="1173021" cy="832894"/>
          </a:xfrm>
          <a:prstGeom prst="rect">
            <a:avLst/>
          </a:prstGeom>
        </p:spPr>
      </p:pic>
      <p:sp>
        <p:nvSpPr>
          <p:cNvPr id="25" name="Rectangle 24">
            <a:extLst>
              <a:ext uri="{FF2B5EF4-FFF2-40B4-BE49-F238E27FC236}">
                <a16:creationId xmlns:a16="http://schemas.microsoft.com/office/drawing/2014/main" id="{3D5ED848-2229-4ED4-A051-8324986FCD51}"/>
              </a:ext>
            </a:extLst>
          </p:cNvPr>
          <p:cNvSpPr/>
          <p:nvPr/>
        </p:nvSpPr>
        <p:spPr>
          <a:xfrm>
            <a:off x="0" y="5219700"/>
            <a:ext cx="6867694" cy="3956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a:extLst>
              <a:ext uri="{FF2B5EF4-FFF2-40B4-BE49-F238E27FC236}">
                <a16:creationId xmlns:a16="http://schemas.microsoft.com/office/drawing/2014/main" id="{3B4F82F5-0E6C-4124-8066-9184FBA90806}"/>
              </a:ext>
            </a:extLst>
          </p:cNvPr>
          <p:cNvSpPr txBox="1">
            <a:spLocks/>
          </p:cNvSpPr>
          <p:nvPr/>
        </p:nvSpPr>
        <p:spPr>
          <a:xfrm>
            <a:off x="392597" y="5314074"/>
            <a:ext cx="5599244" cy="306911"/>
          </a:xfrm>
          <a:prstGeom prst="rect">
            <a:avLst/>
          </a:prstGeom>
          <a:noFill/>
        </p:spPr>
        <p:txBody>
          <a:bodyPr wrap="square" lIns="0" tIns="45720" rIns="91440" bIns="45720" anchor="t">
            <a:spAutoFit/>
          </a:bodyPr>
          <a:lstStyle>
            <a:defPPr>
              <a:defRPr lang="en-US"/>
            </a:defPPr>
            <a:lvl1pPr>
              <a:lnSpc>
                <a:spcPct val="107000"/>
              </a:lnSpc>
              <a:spcAft>
                <a:spcPts val="891"/>
              </a:spcAft>
              <a:defRPr sz="1400" b="1">
                <a:solidFill>
                  <a:schemeClr val="bg1"/>
                </a:solidFill>
                <a:latin typeface="Segoe UI" panose="020B0502040204020203" pitchFamily="34" charset="0"/>
                <a:cs typeface="Segoe UI" panose="020B0502040204020203" pitchFamily="34" charset="0"/>
              </a:defRPr>
            </a:lvl1pPr>
          </a:lstStyle>
          <a:p>
            <a:r>
              <a:rPr lang="en-US" b="0">
                <a:solidFill>
                  <a:srgbClr val="D83B01"/>
                </a:solidFill>
              </a:rPr>
              <a:t>Office 365 Business Premium also includes:</a:t>
            </a:r>
            <a:r>
              <a:rPr lang="en-US">
                <a:solidFill>
                  <a:srgbClr val="D83B01"/>
                </a:solidFill>
              </a:rPr>
              <a:t> </a:t>
            </a:r>
          </a:p>
        </p:txBody>
      </p:sp>
      <p:pic>
        <p:nvPicPr>
          <p:cNvPr id="54" name="Picture 53">
            <a:extLst>
              <a:ext uri="{FF2B5EF4-FFF2-40B4-BE49-F238E27FC236}">
                <a16:creationId xmlns:a16="http://schemas.microsoft.com/office/drawing/2014/main" id="{77ABBF0E-E145-4A8E-BF82-EAD57213CB39}"/>
              </a:ext>
            </a:extLst>
          </p:cNvPr>
          <p:cNvPicPr>
            <a:picLocks noChangeAspect="1"/>
          </p:cNvPicPr>
          <p:nvPr/>
        </p:nvPicPr>
        <p:blipFill>
          <a:blip r:embed="rId5">
            <a:duotone>
              <a:prstClr val="black"/>
              <a:srgbClr val="D83B01">
                <a:tint val="45000"/>
                <a:satMod val="400000"/>
              </a:srgbClr>
            </a:duotone>
          </a:blip>
          <a:stretch>
            <a:fillRect/>
          </a:stretch>
        </p:blipFill>
        <p:spPr>
          <a:xfrm>
            <a:off x="315909" y="6853374"/>
            <a:ext cx="451734" cy="305789"/>
          </a:xfrm>
          <a:prstGeom prst="rect">
            <a:avLst/>
          </a:prstGeom>
        </p:spPr>
      </p:pic>
      <p:pic>
        <p:nvPicPr>
          <p:cNvPr id="55" name="Picture 54">
            <a:extLst>
              <a:ext uri="{FF2B5EF4-FFF2-40B4-BE49-F238E27FC236}">
                <a16:creationId xmlns:a16="http://schemas.microsoft.com/office/drawing/2014/main" id="{A92E305E-4494-46B6-B993-695F1E6E731B}"/>
              </a:ext>
            </a:extLst>
          </p:cNvPr>
          <p:cNvPicPr>
            <a:picLocks noChangeAspect="1"/>
          </p:cNvPicPr>
          <p:nvPr/>
        </p:nvPicPr>
        <p:blipFill>
          <a:blip r:embed="rId6">
            <a:duotone>
              <a:prstClr val="black"/>
              <a:srgbClr val="D83B01">
                <a:tint val="45000"/>
                <a:satMod val="400000"/>
              </a:srgbClr>
            </a:duotone>
          </a:blip>
          <a:stretch>
            <a:fillRect/>
          </a:stretch>
        </p:blipFill>
        <p:spPr>
          <a:xfrm>
            <a:off x="332497" y="7922213"/>
            <a:ext cx="418557" cy="333588"/>
          </a:xfrm>
          <a:prstGeom prst="rect">
            <a:avLst/>
          </a:prstGeom>
        </p:spPr>
      </p:pic>
      <p:pic>
        <p:nvPicPr>
          <p:cNvPr id="56" name="Picture 55" descr="A close up of a sign&#10;&#10;Description generated with high confidence">
            <a:extLst>
              <a:ext uri="{FF2B5EF4-FFF2-40B4-BE49-F238E27FC236}">
                <a16:creationId xmlns:a16="http://schemas.microsoft.com/office/drawing/2014/main" id="{09123CDD-A5BE-4939-B05D-067BB87CA26B}"/>
              </a:ext>
            </a:extLst>
          </p:cNvPr>
          <p:cNvPicPr>
            <a:picLocks noChangeAspect="1"/>
          </p:cNvPicPr>
          <p:nvPr/>
        </p:nvPicPr>
        <p:blipFill>
          <a:blip r:embed="rId7">
            <a:duotone>
              <a:prstClr val="black"/>
              <a:srgbClr val="D83B01">
                <a:tint val="45000"/>
                <a:satMod val="400000"/>
              </a:srgbClr>
            </a:duotone>
          </a:blip>
          <a:stretch>
            <a:fillRect/>
          </a:stretch>
        </p:blipFill>
        <p:spPr>
          <a:xfrm>
            <a:off x="361083" y="6308535"/>
            <a:ext cx="361387" cy="244631"/>
          </a:xfrm>
          <a:prstGeom prst="rect">
            <a:avLst/>
          </a:prstGeom>
        </p:spPr>
      </p:pic>
      <p:pic>
        <p:nvPicPr>
          <p:cNvPr id="58" name="Picture 57">
            <a:extLst>
              <a:ext uri="{FF2B5EF4-FFF2-40B4-BE49-F238E27FC236}">
                <a16:creationId xmlns:a16="http://schemas.microsoft.com/office/drawing/2014/main" id="{493F6D96-6CBA-4C5C-9806-4D71008EC9B1}"/>
              </a:ext>
            </a:extLst>
          </p:cNvPr>
          <p:cNvPicPr>
            <a:picLocks noChangeAspect="1"/>
          </p:cNvPicPr>
          <p:nvPr/>
        </p:nvPicPr>
        <p:blipFill>
          <a:blip r:embed="rId8">
            <a:duotone>
              <a:prstClr val="black"/>
              <a:srgbClr val="D83B01">
                <a:tint val="45000"/>
                <a:satMod val="400000"/>
              </a:srgbClr>
            </a:duotone>
          </a:blip>
          <a:stretch>
            <a:fillRect/>
          </a:stretch>
        </p:blipFill>
        <p:spPr>
          <a:xfrm>
            <a:off x="351812" y="8525967"/>
            <a:ext cx="361387" cy="266870"/>
          </a:xfrm>
          <a:prstGeom prst="rect">
            <a:avLst/>
          </a:prstGeom>
        </p:spPr>
      </p:pic>
      <p:pic>
        <p:nvPicPr>
          <p:cNvPr id="59" name="Picture 58">
            <a:extLst>
              <a:ext uri="{FF2B5EF4-FFF2-40B4-BE49-F238E27FC236}">
                <a16:creationId xmlns:a16="http://schemas.microsoft.com/office/drawing/2014/main" id="{94ED8926-30AA-44E1-A0DE-827B219033B7}"/>
              </a:ext>
            </a:extLst>
          </p:cNvPr>
          <p:cNvPicPr>
            <a:picLocks noChangeAspect="1"/>
          </p:cNvPicPr>
          <p:nvPr/>
        </p:nvPicPr>
        <p:blipFill>
          <a:blip r:embed="rId9">
            <a:duotone>
              <a:prstClr val="black"/>
              <a:srgbClr val="D83B01">
                <a:tint val="45000"/>
                <a:satMod val="400000"/>
              </a:srgbClr>
            </a:duotone>
            <a:extLst>
              <a:ext uri="{28A0092B-C50C-407E-A947-70E740481C1C}">
                <a14:useLocalDpi xmlns:a14="http://schemas.microsoft.com/office/drawing/2010/main" val="0"/>
              </a:ext>
            </a:extLst>
          </a:blip>
          <a:stretch>
            <a:fillRect/>
          </a:stretch>
        </p:blipFill>
        <p:spPr>
          <a:xfrm>
            <a:off x="361034" y="5798464"/>
            <a:ext cx="365760" cy="266007"/>
          </a:xfrm>
          <a:prstGeom prst="rect">
            <a:avLst/>
          </a:prstGeom>
        </p:spPr>
      </p:pic>
      <p:pic>
        <p:nvPicPr>
          <p:cNvPr id="60" name="Picture 59" descr="A close up of a logo&#10;&#10;Description generated with very high confidence">
            <a:extLst>
              <a:ext uri="{FF2B5EF4-FFF2-40B4-BE49-F238E27FC236}">
                <a16:creationId xmlns:a16="http://schemas.microsoft.com/office/drawing/2014/main" id="{6ACF507A-5260-45AD-8121-D44D2C9A770C}"/>
              </a:ext>
            </a:extLst>
          </p:cNvPr>
          <p:cNvPicPr>
            <a:picLocks noChangeAspect="1"/>
          </p:cNvPicPr>
          <p:nvPr/>
        </p:nvPicPr>
        <p:blipFill>
          <a:blip r:embed="rId10">
            <a:duotone>
              <a:prstClr val="black"/>
              <a:srgbClr val="D83B01">
                <a:tint val="45000"/>
                <a:satMod val="400000"/>
              </a:srgbClr>
            </a:duotone>
            <a:extLst>
              <a:ext uri="{28A0092B-C50C-407E-A947-70E740481C1C}">
                <a14:useLocalDpi xmlns:a14="http://schemas.microsoft.com/office/drawing/2010/main" val="0"/>
              </a:ext>
            </a:extLst>
          </a:blip>
          <a:stretch>
            <a:fillRect/>
          </a:stretch>
        </p:blipFill>
        <p:spPr>
          <a:xfrm>
            <a:off x="351812" y="7403436"/>
            <a:ext cx="365760" cy="266007"/>
          </a:xfrm>
          <a:prstGeom prst="rect">
            <a:avLst/>
          </a:prstGeom>
        </p:spPr>
      </p:pic>
      <p:graphicFrame>
        <p:nvGraphicFramePr>
          <p:cNvPr id="61" name="Table 60">
            <a:extLst>
              <a:ext uri="{FF2B5EF4-FFF2-40B4-BE49-F238E27FC236}">
                <a16:creationId xmlns:a16="http://schemas.microsoft.com/office/drawing/2014/main" id="{5C568481-4C9A-4DF9-9DD0-980A8F22D97E}"/>
              </a:ext>
            </a:extLst>
          </p:cNvPr>
          <p:cNvGraphicFramePr>
            <a:graphicFrameLocks noGrp="1"/>
          </p:cNvGraphicFramePr>
          <p:nvPr>
            <p:extLst/>
          </p:nvPr>
        </p:nvGraphicFramePr>
        <p:xfrm>
          <a:off x="823335" y="5620985"/>
          <a:ext cx="5673582" cy="3307080"/>
        </p:xfrm>
        <a:graphic>
          <a:graphicData uri="http://schemas.openxmlformats.org/drawingml/2006/table">
            <a:tbl>
              <a:tblPr>
                <a:tableStyleId>{2D5ABB26-0587-4C30-8999-92F81FD0307C}</a:tableStyleId>
              </a:tblPr>
              <a:tblGrid>
                <a:gridCol w="5673582">
                  <a:extLst>
                    <a:ext uri="{9D8B030D-6E8A-4147-A177-3AD203B41FA5}">
                      <a16:colId xmlns:a16="http://schemas.microsoft.com/office/drawing/2014/main" val="1867268104"/>
                    </a:ext>
                  </a:extLst>
                </a:gridCol>
              </a:tblGrid>
              <a:tr h="551180">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Office apps</a:t>
                      </a:r>
                      <a:br>
                        <a:rPr lang="en-US" sz="950" kern="0" noProof="0">
                          <a:solidFill>
                            <a:schemeClr val="tx1">
                              <a:lumMod val="65000"/>
                              <a:lumOff val="35000"/>
                            </a:schemeClr>
                          </a:solidFill>
                          <a:latin typeface="Segoe UI" panose="020B0502040204020203" pitchFamily="34" charset="0"/>
                          <a:cs typeface="Segoe UI" panose="020B0502040204020203" pitchFamily="34" charset="0"/>
                        </a:rPr>
                      </a:br>
                      <a:r>
                        <a:rPr lang="en-US" sz="950" kern="0" noProof="0">
                          <a:solidFill>
                            <a:schemeClr val="tx1">
                              <a:lumMod val="65000"/>
                              <a:lumOff val="35000"/>
                            </a:schemeClr>
                          </a:solidFill>
                          <a:latin typeface="Segoe UI" panose="020B0502040204020203" pitchFamily="34" charset="0"/>
                          <a:cs typeface="Segoe UI" panose="020B0502040204020203" pitchFamily="34" charset="0"/>
                        </a:rPr>
                        <a:t>Get the Office apps (Word, Excel, Outlook, PowerPoint and OneNote) installed across PCs, Macs, tablets and mobile devices. </a:t>
                      </a:r>
                      <a:endParaRPr lang="en-US" sz="950" kern="0" noProof="0">
                        <a:solidFill>
                          <a:schemeClr val="tx1">
                            <a:lumMod val="65000"/>
                            <a:lumOff val="35000"/>
                          </a:schemeClr>
                        </a:solidFill>
                        <a:latin typeface="Segoe UI" panose="020B0502040204020203" pitchFamily="34" charset="0"/>
                        <a:ea typeface="Calibri" panose="020F0502020204030204" pitchFamily="34" charset="0"/>
                        <a:cs typeface="Segoe UI" panose="020B0502040204020203" pitchFamily="34" charset="0"/>
                      </a:endParaRPr>
                    </a:p>
                  </a:txBody>
                  <a:tcPr anchor="ctr"/>
                </a:tc>
                <a:extLst>
                  <a:ext uri="{0D108BD9-81ED-4DB2-BD59-A6C34878D82A}">
                    <a16:rowId xmlns:a16="http://schemas.microsoft.com/office/drawing/2014/main" val="2977846110"/>
                  </a:ext>
                </a:extLst>
              </a:tr>
              <a:tr h="55118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Email and calendaring </a:t>
                      </a:r>
                      <a:br>
                        <a:rPr lang="en-US" sz="950" b="1" kern="0" noProof="0">
                          <a:solidFill>
                            <a:schemeClr val="tx1">
                              <a:lumMod val="65000"/>
                              <a:lumOff val="35000"/>
                            </a:schemeClr>
                          </a:solidFill>
                          <a:latin typeface="Segoe UI" panose="020B0502040204020203" pitchFamily="34" charset="0"/>
                          <a:cs typeface="Segoe UI" panose="020B0502040204020203" pitchFamily="34" charset="0"/>
                        </a:rPr>
                      </a:br>
                      <a:r>
                        <a:rPr lang="en-US" sz="950" kern="0" noProof="0">
                          <a:solidFill>
                            <a:schemeClr val="tx1">
                              <a:lumMod val="65000"/>
                              <a:lumOff val="35000"/>
                            </a:schemeClr>
                          </a:solidFill>
                          <a:latin typeface="Segoe UI" panose="020B0502040204020203" pitchFamily="34" charset="0"/>
                          <a:cs typeface="Segoe UI" panose="020B0502040204020203" pitchFamily="34" charset="0"/>
                        </a:rPr>
                        <a:t>Use business-class email through an Outlook experience you can access from your desktop or from a web browser.</a:t>
                      </a:r>
                      <a:endParaRPr lang="en-US" sz="95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85169604"/>
                  </a:ext>
                </a:extLst>
              </a:tr>
              <a:tr h="5511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Work and meet online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950" kern="0" noProof="0">
                          <a:solidFill>
                            <a:schemeClr val="tx1">
                              <a:lumMod val="65000"/>
                              <a:lumOff val="35000"/>
                            </a:schemeClr>
                          </a:solidFill>
                          <a:latin typeface="Segoe UI" panose="020B0502040204020203" pitchFamily="34" charset="0"/>
                          <a:cs typeface="Segoe UI" panose="020B0502040204020203" pitchFamily="34" charset="0"/>
                        </a:rPr>
                        <a:t>Host online meetings with instant messaging, screen sharing and HD video conferencing. </a:t>
                      </a:r>
                      <a:endParaRPr lang="en-US" sz="95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4218697330"/>
                  </a:ext>
                </a:extLst>
              </a:tr>
              <a:tr h="55118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Hub for teamwork</a:t>
                      </a:r>
                      <a:br>
                        <a:rPr lang="en-US" sz="950" kern="0" noProof="0">
                          <a:solidFill>
                            <a:schemeClr val="tx1">
                              <a:lumMod val="65000"/>
                              <a:lumOff val="35000"/>
                            </a:schemeClr>
                          </a:solidFill>
                          <a:latin typeface="Segoe UI" panose="020B0502040204020203" pitchFamily="34" charset="0"/>
                          <a:cs typeface="Segoe UI" panose="020B0502040204020203" pitchFamily="34" charset="0"/>
                        </a:rPr>
                      </a:br>
                      <a:r>
                        <a:rPr lang="en-US" sz="950" kern="0" noProof="0">
                          <a:solidFill>
                            <a:schemeClr val="tx1">
                              <a:lumMod val="65000"/>
                              <a:lumOff val="35000"/>
                            </a:schemeClr>
                          </a:solidFill>
                          <a:latin typeface="Segoe UI" panose="020B0502040204020203" pitchFamily="34" charset="0"/>
                          <a:cs typeface="Segoe UI" panose="020B0502040204020203" pitchFamily="34" charset="0"/>
                        </a:rPr>
                        <a:t>Connect your teams with Microsoft Teams in Office 365, where chat, content, and productivity tools come together, so your teams have access to everything they need.</a:t>
                      </a:r>
                      <a:endParaRPr lang="en-US" sz="95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1401250972"/>
                  </a:ext>
                </a:extLst>
              </a:tr>
              <a:tr h="55118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Easy Administration</a:t>
                      </a:r>
                      <a:br>
                        <a:rPr lang="en-US" sz="950" kern="0" noProof="0">
                          <a:solidFill>
                            <a:schemeClr val="tx1">
                              <a:lumMod val="65000"/>
                              <a:lumOff val="35000"/>
                            </a:schemeClr>
                          </a:solidFill>
                          <a:latin typeface="Segoe UI" panose="020B0502040204020203" pitchFamily="34" charset="0"/>
                          <a:cs typeface="Segoe UI" panose="020B0502040204020203" pitchFamily="34" charset="0"/>
                        </a:rPr>
                      </a:br>
                      <a:r>
                        <a:rPr lang="en-US" sz="950" kern="0" noProof="0">
                          <a:solidFill>
                            <a:schemeClr val="tx1">
                              <a:lumMod val="65000"/>
                              <a:lumOff val="35000"/>
                            </a:schemeClr>
                          </a:solidFill>
                          <a:latin typeface="Segoe UI" panose="020B0502040204020203" pitchFamily="34" charset="0"/>
                          <a:cs typeface="Segoe UI" panose="020B0502040204020203" pitchFamily="34" charset="0"/>
                        </a:rPr>
                        <a:t>Deploy and manage Office 365 across your company, no IT expertise required. You can add and remove users in minutes</a:t>
                      </a:r>
                      <a:endParaRPr lang="en-US" sz="95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666625528"/>
                  </a:ext>
                </a:extLst>
              </a:tr>
              <a:tr h="55118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Reliability </a:t>
                      </a:r>
                      <a:br>
                        <a:rPr lang="en-US" sz="950" kern="0" noProof="0">
                          <a:solidFill>
                            <a:schemeClr val="tx1">
                              <a:lumMod val="65000"/>
                              <a:lumOff val="35000"/>
                            </a:schemeClr>
                          </a:solidFill>
                          <a:latin typeface="Segoe UI" panose="020B0502040204020203" pitchFamily="34" charset="0"/>
                          <a:cs typeface="Segoe UI" panose="020B0502040204020203" pitchFamily="34" charset="0"/>
                        </a:rPr>
                      </a:br>
                      <a:r>
                        <a:rPr lang="en-US" sz="950" kern="0" noProof="0">
                          <a:solidFill>
                            <a:schemeClr val="tx1">
                              <a:lumMod val="65000"/>
                              <a:lumOff val="35000"/>
                            </a:schemeClr>
                          </a:solidFill>
                          <a:latin typeface="Segoe UI" panose="020B0502040204020203" pitchFamily="34" charset="0"/>
                          <a:cs typeface="Segoe UI" panose="020B0502040204020203" pitchFamily="34" charset="0"/>
                        </a:rPr>
                        <a:t>Rest easy with a 99.9% financially-backed uptime guarantee. </a:t>
                      </a:r>
                      <a:endParaRPr lang="en-US" sz="950" kern="0">
                        <a:solidFill>
                          <a:schemeClr val="tx1">
                            <a:lumMod val="65000"/>
                            <a:lumOff val="35000"/>
                          </a:schemeClr>
                        </a:solidFill>
                        <a:latin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1100970079"/>
                  </a:ext>
                </a:extLst>
              </a:tr>
            </a:tbl>
          </a:graphicData>
        </a:graphic>
      </p:graphicFrame>
    </p:spTree>
    <p:extLst>
      <p:ext uri="{BB962C8B-B14F-4D97-AF65-F5344CB8AC3E}">
        <p14:creationId xmlns:p14="http://schemas.microsoft.com/office/powerpoint/2010/main" val="2824093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3E9F625-B4FA-4D63-950A-E28F26AF7DB1}"/>
              </a:ext>
            </a:extLst>
          </p:cNvPr>
          <p:cNvSpPr txBox="1">
            <a:spLocks/>
          </p:cNvSpPr>
          <p:nvPr/>
        </p:nvSpPr>
        <p:spPr>
          <a:xfrm>
            <a:off x="381000" y="272229"/>
            <a:ext cx="7108371" cy="377476"/>
          </a:xfrm>
          <a:prstGeom prst="rect">
            <a:avLst/>
          </a:prstGeom>
        </p:spPr>
        <p:txBody>
          <a:bodyPr wrap="square" lIns="0" tIns="0" rIns="0" bIns="0">
            <a:spAutoFit/>
          </a:bodyPr>
          <a:lstStyle>
            <a:lvl1pPr algn="l" defTabSz="914139" rtl="0" eaLnBrk="1" latinLnBrk="0" hangingPunct="1">
              <a:spcBef>
                <a:spcPct val="0"/>
              </a:spcBef>
              <a:buNone/>
              <a:defRPr sz="2400" b="0" kern="1200">
                <a:solidFill>
                  <a:schemeClr val="bg1"/>
                </a:solidFill>
                <a:latin typeface="Segoe UI" pitchFamily="34" charset="0"/>
                <a:ea typeface="+mj-ea"/>
                <a:cs typeface="+mj-cs"/>
              </a:defRPr>
            </a:lvl1pPr>
          </a:lstStyle>
          <a:p>
            <a:pPr>
              <a:lnSpc>
                <a:spcPts val="3200"/>
              </a:lnSpc>
            </a:pPr>
            <a:r>
              <a:rPr lang="en-US" sz="2000" spc="-120">
                <a:solidFill>
                  <a:schemeClr val="tx1">
                    <a:lumMod val="65000"/>
                    <a:lumOff val="35000"/>
                  </a:schemeClr>
                </a:solidFill>
                <a:latin typeface="Segoe UI Semibold" panose="020B0702040204020203" pitchFamily="34" charset="0"/>
                <a:cs typeface="Segoe UI Semibold" panose="020B0702040204020203" pitchFamily="34" charset="0"/>
              </a:rPr>
              <a:t>Google G Suite Business vs. </a:t>
            </a:r>
            <a:r>
              <a:rPr lang="en-US" sz="2000" spc="-120">
                <a:solidFill>
                  <a:srgbClr val="D83B01"/>
                </a:solidFill>
                <a:latin typeface="Segoe UI Semibold" panose="020B0702040204020203" pitchFamily="34" charset="0"/>
                <a:cs typeface="Segoe UI Semibold" panose="020B0702040204020203" pitchFamily="34" charset="0"/>
              </a:rPr>
              <a:t>Office 365 Business Premium</a:t>
            </a:r>
          </a:p>
        </p:txBody>
      </p:sp>
      <p:graphicFrame>
        <p:nvGraphicFramePr>
          <p:cNvPr id="24" name="Table 23">
            <a:extLst>
              <a:ext uri="{FF2B5EF4-FFF2-40B4-BE49-F238E27FC236}">
                <a16:creationId xmlns:a16="http://schemas.microsoft.com/office/drawing/2014/main" id="{F6280CD1-7CEE-48AD-9D9B-644B314BD097}"/>
              </a:ext>
            </a:extLst>
          </p:cNvPr>
          <p:cNvGraphicFramePr>
            <a:graphicFrameLocks noGrp="1"/>
          </p:cNvGraphicFramePr>
          <p:nvPr>
            <p:extLst/>
          </p:nvPr>
        </p:nvGraphicFramePr>
        <p:xfrm>
          <a:off x="381000" y="891987"/>
          <a:ext cx="6257598" cy="6882984"/>
        </p:xfrm>
        <a:graphic>
          <a:graphicData uri="http://schemas.openxmlformats.org/drawingml/2006/table">
            <a:tbl>
              <a:tblPr/>
              <a:tblGrid>
                <a:gridCol w="3314700">
                  <a:extLst>
                    <a:ext uri="{9D8B030D-6E8A-4147-A177-3AD203B41FA5}">
                      <a16:colId xmlns:a16="http://schemas.microsoft.com/office/drawing/2014/main" val="1077093951"/>
                    </a:ext>
                  </a:extLst>
                </a:gridCol>
                <a:gridCol w="1471449">
                  <a:extLst>
                    <a:ext uri="{9D8B030D-6E8A-4147-A177-3AD203B41FA5}">
                      <a16:colId xmlns:a16="http://schemas.microsoft.com/office/drawing/2014/main" val="1841704881"/>
                    </a:ext>
                  </a:extLst>
                </a:gridCol>
                <a:gridCol w="1471449">
                  <a:extLst>
                    <a:ext uri="{9D8B030D-6E8A-4147-A177-3AD203B41FA5}">
                      <a16:colId xmlns:a16="http://schemas.microsoft.com/office/drawing/2014/main" val="893910820"/>
                    </a:ext>
                  </a:extLst>
                </a:gridCol>
              </a:tblGrid>
              <a:tr h="56772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b">
                        <a:lnSpc>
                          <a:spcPts val="1200"/>
                        </a:lnSpc>
                      </a:pPr>
                      <a:endParaRPr lang="en-US" sz="1100" b="0" i="0" u="none" strike="noStrike">
                        <a:solidFill>
                          <a:srgbClr val="000000"/>
                        </a:solidFill>
                        <a:effectLst/>
                        <a:latin typeface="+mn-lt"/>
                      </a:endParaRPr>
                    </a:p>
                    <a:p>
                      <a:pPr algn="l" fontAlgn="b">
                        <a:lnSpc>
                          <a:spcPts val="1200"/>
                        </a:lnSpc>
                      </a:pPr>
                      <a:endParaRPr lang="en-US" sz="1100" b="0" i="0" u="none" strike="noStrike">
                        <a:solidFill>
                          <a:srgbClr val="000000"/>
                        </a:solidFill>
                        <a:effectLst/>
                        <a:latin typeface="+mn-lt"/>
                      </a:endParaRPr>
                    </a:p>
                  </a:txBody>
                  <a:tcPr marL="0" marR="0" marT="73152" marB="64008" anchor="b">
                    <a:lnL w="3175" cap="flat" cmpd="sng" algn="ctr">
                      <a:solidFill>
                        <a:srgbClr val="D2D2D2"/>
                      </a:solidFill>
                      <a:prstDash val="solid"/>
                      <a:round/>
                      <a:headEnd type="none" w="med" len="med"/>
                      <a:tailEnd type="none" w="med" len="med"/>
                    </a:lnL>
                    <a:lnR w="3175" cap="flat" cmpd="sng" algn="ctr">
                      <a:solidFill>
                        <a:srgbClr val="D83B01"/>
                      </a:solidFill>
                      <a:prstDash val="solid"/>
                      <a:round/>
                      <a:headEnd type="none" w="med" len="med"/>
                      <a:tailEnd type="none" w="med" len="med"/>
                    </a:lnR>
                    <a:lnT w="3175" cap="flat" cmpd="sng" algn="ctr">
                      <a:solidFill>
                        <a:srgbClr val="D2D2D2"/>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b">
                        <a:lnSpc>
                          <a:spcPts val="1200"/>
                        </a:lnSpc>
                      </a:pPr>
                      <a:endParaRPr lang="en-US" sz="1100" b="1" i="0" u="none" strike="noStrike" kern="1200">
                        <a:solidFill>
                          <a:srgbClr val="FFFFFF"/>
                        </a:solidFill>
                        <a:effectLst/>
                        <a:latin typeface="+mn-lt"/>
                        <a:ea typeface="+mn-ea"/>
                        <a:cs typeface="+mn-cs"/>
                      </a:endParaRPr>
                    </a:p>
                    <a:p>
                      <a:pPr algn="ctr" fontAlgn="b">
                        <a:lnSpc>
                          <a:spcPts val="1200"/>
                        </a:lnSpc>
                      </a:pPr>
                      <a:r>
                        <a:rPr lang="en-US" sz="1100" b="1" i="0" u="none" strike="noStrike" kern="1200">
                          <a:solidFill>
                            <a:srgbClr val="FFFFFF"/>
                          </a:solidFill>
                          <a:effectLst/>
                          <a:latin typeface="+mn-lt"/>
                          <a:ea typeface="+mn-ea"/>
                          <a:cs typeface="+mn-cs"/>
                        </a:rPr>
                        <a:t>G-Suite Business</a:t>
                      </a:r>
                    </a:p>
                    <a:p>
                      <a:pPr algn="ctr" fontAlgn="b">
                        <a:lnSpc>
                          <a:spcPts val="1200"/>
                        </a:lnSpc>
                      </a:pPr>
                      <a:r>
                        <a:rPr lang="en-US" sz="1000" b="0" i="0" u="none" strike="noStrike" kern="1200">
                          <a:solidFill>
                            <a:srgbClr val="FFFFFF"/>
                          </a:solidFill>
                          <a:effectLst/>
                          <a:latin typeface="+mn-lt"/>
                          <a:ea typeface="+mn-ea"/>
                          <a:cs typeface="+mn-cs"/>
                        </a:rPr>
                        <a:t>$10 user/month</a:t>
                      </a:r>
                    </a:p>
                  </a:txBody>
                  <a:tcPr marL="0" marR="0" marT="73152" marB="64008" anchor="ctr">
                    <a:lnL w="3175" cap="flat" cmpd="sng" algn="ctr">
                      <a:solidFill>
                        <a:srgbClr val="D83B01"/>
                      </a:solidFill>
                      <a:prstDash val="solid"/>
                      <a:round/>
                      <a:headEnd type="none" w="med" len="med"/>
                      <a:tailEnd type="none" w="med" len="med"/>
                    </a:lnL>
                    <a:lnR w="3175" cap="flat" cmpd="sng" algn="ctr">
                      <a:solidFill>
                        <a:srgbClr val="DD6235"/>
                      </a:solidFill>
                      <a:prstDash val="solid"/>
                      <a:round/>
                      <a:headEnd type="none" w="med" len="med"/>
                      <a:tailEnd type="none" w="med" len="med"/>
                    </a:lnR>
                    <a:lnT w="3175" cap="flat" cmpd="sng" algn="ctr">
                      <a:solidFill>
                        <a:srgbClr val="D2D2D2"/>
                      </a:solidFill>
                      <a:prstDash val="solid"/>
                      <a:round/>
                      <a:headEnd type="none" w="med" len="med"/>
                      <a:tailEnd type="none" w="med" len="med"/>
                    </a:lnT>
                    <a:lnB>
                      <a:noFill/>
                    </a:lnB>
                    <a:lnTlToBr w="12700" cmpd="sng">
                      <a:noFill/>
                      <a:prstDash val="solid"/>
                    </a:lnTlToBr>
                    <a:lnBlToTr w="12700" cmpd="sng">
                      <a:noFill/>
                      <a:prstDash val="solid"/>
                    </a:lnBlToTr>
                    <a:solidFill>
                      <a:schemeClr val="tx1">
                        <a:lumMod val="65000"/>
                        <a:lumOff val="35000"/>
                      </a:scheme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b">
                        <a:lnSpc>
                          <a:spcPts val="1200"/>
                        </a:lnSpc>
                      </a:pPr>
                      <a:r>
                        <a:rPr lang="en-US" sz="1100" b="1" i="0" u="none" strike="noStrike">
                          <a:solidFill>
                            <a:srgbClr val="FFFFFF"/>
                          </a:solidFill>
                          <a:effectLst/>
                          <a:latin typeface="+mn-lt"/>
                        </a:rPr>
                        <a:t>Office 365 </a:t>
                      </a:r>
                      <a:br>
                        <a:rPr lang="en-US" sz="1100" b="1" i="0" u="none" strike="noStrike">
                          <a:solidFill>
                            <a:srgbClr val="FFFFFF"/>
                          </a:solidFill>
                          <a:effectLst/>
                          <a:latin typeface="+mn-lt"/>
                        </a:rPr>
                      </a:br>
                      <a:r>
                        <a:rPr lang="en-US" sz="1100" b="1" i="0" u="none" strike="noStrike">
                          <a:solidFill>
                            <a:srgbClr val="FFFFFF"/>
                          </a:solidFill>
                          <a:effectLst/>
                          <a:latin typeface="+mn-lt"/>
                        </a:rPr>
                        <a:t>Business Premium</a:t>
                      </a:r>
                    </a:p>
                    <a:p>
                      <a:pPr algn="ctr" fontAlgn="b">
                        <a:lnSpc>
                          <a:spcPts val="1200"/>
                        </a:lnSpc>
                      </a:pPr>
                      <a:r>
                        <a:rPr lang="en-US" sz="1000" b="0" i="0" u="none" strike="noStrike">
                          <a:solidFill>
                            <a:srgbClr val="FFFFFF"/>
                          </a:solidFill>
                          <a:effectLst/>
                          <a:latin typeface="+mn-lt"/>
                        </a:rPr>
                        <a:t>$12.50 user/month</a:t>
                      </a:r>
                    </a:p>
                  </a:txBody>
                  <a:tcPr marL="0" marR="0" marT="73152" marB="64008" anchor="ctr">
                    <a:lnL w="3175" cap="flat" cmpd="sng" algn="ctr">
                      <a:solidFill>
                        <a:srgbClr val="DD6235"/>
                      </a:solidFill>
                      <a:prstDash val="solid"/>
                      <a:round/>
                      <a:headEnd type="none" w="med" len="med"/>
                      <a:tailEnd type="none" w="med" len="med"/>
                    </a:lnL>
                    <a:lnR w="3175" cap="flat" cmpd="sng" algn="ctr">
                      <a:solidFill>
                        <a:srgbClr val="DD6235"/>
                      </a:solidFill>
                      <a:prstDash val="solid"/>
                      <a:round/>
                      <a:headEnd type="none" w="med" len="med"/>
                      <a:tailEnd type="none" w="med" len="med"/>
                    </a:lnR>
                    <a:lnT w="3175" cap="flat" cmpd="sng" algn="ctr">
                      <a:solidFill>
                        <a:srgbClr val="DD6235"/>
                      </a:solidFill>
                      <a:prstDash val="solid"/>
                      <a:round/>
                      <a:headEnd type="none" w="med" len="med"/>
                      <a:tailEnd type="none" w="med" len="med"/>
                    </a:lnT>
                    <a:lnB>
                      <a:noFill/>
                    </a:lnB>
                    <a:lnTlToBr w="12700" cmpd="sng">
                      <a:noFill/>
                      <a:prstDash val="solid"/>
                    </a:lnTlToBr>
                    <a:lnBlToTr w="12700" cmpd="sng">
                      <a:noFill/>
                      <a:prstDash val="solid"/>
                    </a:lnBlToTr>
                    <a:solidFill>
                      <a:srgbClr val="D83B01"/>
                    </a:solidFill>
                  </a:tcPr>
                </a:tc>
                <a:extLst>
                  <a:ext uri="{0D108BD9-81ED-4DB2-BD59-A6C34878D82A}">
                    <a16:rowId xmlns:a16="http://schemas.microsoft.com/office/drawing/2014/main" val="2045663296"/>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Productivity applications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000" b="0" i="0" u="none" strike="noStrike">
                        <a:solidFill>
                          <a:srgbClr val="FFFFFF"/>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1190359665"/>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b"/>
                      <a:r>
                        <a:rPr lang="en-US" sz="95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Word, Excel, PowerPoint, OneNote &amp; Outlook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7466788"/>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lvl="0" algn="l" fontAlgn="ctr">
                        <a:buNone/>
                      </a:pPr>
                      <a:r>
                        <a:rPr lang="en-US" sz="95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Publisher &amp; Access (PC only)</a:t>
                      </a:r>
                      <a:endParaRPr lang="en-US" sz="950" b="0" i="0" u="none" strike="sng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2671342"/>
                  </a:ext>
                </a:extLst>
              </a:tr>
              <a:tr h="262026">
                <a:tc>
                  <a:txBody>
                    <a:bodyPr/>
                    <a:lstStyle/>
                    <a:p>
                      <a:pPr lvl="0" algn="l" fontAlgn="ctr">
                        <a:buNone/>
                      </a:pPr>
                      <a:r>
                        <a:rPr lang="en-US" sz="950" b="0" i="0" u="none" strike="noStrike">
                          <a:solidFill>
                            <a:schemeClr val="tx1">
                              <a:lumMod val="65000"/>
                              <a:lumOff val="35000"/>
                            </a:schemeClr>
                          </a:solidFill>
                          <a:effectLst/>
                          <a:latin typeface="Segoe UI" panose="020B0502040204020203" pitchFamily="34" charset="0"/>
                          <a:cs typeface="Segoe UI" panose="020B0502040204020203" pitchFamily="34" charset="0"/>
                        </a:rPr>
                        <a:t>Browser-based productivity apps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8087157"/>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lvl="0" algn="l" fontAlgn="ctr">
                        <a:buNone/>
                      </a:pPr>
                      <a:r>
                        <a:rPr lang="en-US" sz="950" b="0" i="0" u="none" strike="noStrike">
                          <a:solidFill>
                            <a:schemeClr val="tx1">
                              <a:lumMod val="65000"/>
                              <a:lumOff val="35000"/>
                            </a:schemeClr>
                          </a:solidFill>
                          <a:effectLst/>
                          <a:latin typeface="Segoe UI" panose="020B0502040204020203" pitchFamily="34" charset="0"/>
                          <a:cs typeface="Segoe UI" panose="020B0502040204020203" pitchFamily="34" charset="0"/>
                        </a:rPr>
                        <a:t>Office apps for iOS and Android devices</a:t>
                      </a:r>
                      <a:endParaRPr lang="en-US" sz="950" b="0" i="0" u="none" strike="sng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6561044"/>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chemeClr val="tx1">
                              <a:lumMod val="65000"/>
                              <a:lumOff val="35000"/>
                            </a:schemeClr>
                          </a:solidFill>
                          <a:effectLst/>
                          <a:latin typeface="Segoe UI" panose="020B0502040204020203" pitchFamily="34" charset="0"/>
                          <a:cs typeface="Segoe UI" panose="020B0502040204020203" pitchFamily="34" charset="0"/>
                        </a:rPr>
                        <a:t>Automatic new feature updates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6536277"/>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Business applications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447558333"/>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Customer relationship manager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8106792"/>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Online customer scheduling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7538403"/>
                  </a:ext>
                </a:extLst>
              </a:tr>
              <a:tr h="262026">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Create automated workflows with Microsoft Flow</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9414970"/>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Collaboration services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925517357"/>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Business-class email, calendar and contacts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498662"/>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Meet online w/ screen-sharing, audio and HD video</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8392943"/>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A hub for teamwork with Microsoft Teams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6858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9672545"/>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Task management for teams with Microsoft Planner</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951071"/>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Staff scheduling and shift management</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5974467"/>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Document storage</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1010593453"/>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Office document versioning and history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0760340"/>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File storage and sharing with 1Tb per user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8494992"/>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Document co-authoring and file sync</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5476459"/>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Support</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3665850340"/>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24x7 web and phone support included</a:t>
                      </a:r>
                      <a:endParaRPr lang="en-US" sz="1000" b="0" i="0" u="none" strike="noStrike" baseline="30000">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1737374"/>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99.9% financially-backed uptime guarantee</a:t>
                      </a:r>
                      <a:endParaRPr lang="en-US" sz="8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8923057"/>
                  </a:ext>
                </a:extLst>
              </a:tr>
              <a:tr h="262026">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Deployment support for 50+ seats via Fastrack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solidFill>
                        <a:srgbClr val="D2D2D2"/>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0821526"/>
                  </a:ext>
                </a:extLst>
              </a:tr>
            </a:tbl>
          </a:graphicData>
        </a:graphic>
      </p:graphicFrame>
      <p:sp>
        <p:nvSpPr>
          <p:cNvPr id="26" name="Rectangle 25">
            <a:extLst>
              <a:ext uri="{FF2B5EF4-FFF2-40B4-BE49-F238E27FC236}">
                <a16:creationId xmlns:a16="http://schemas.microsoft.com/office/drawing/2014/main" id="{B0024E88-6AF5-419C-B4F5-7F18154B8109}"/>
              </a:ext>
            </a:extLst>
          </p:cNvPr>
          <p:cNvSpPr/>
          <p:nvPr/>
        </p:nvSpPr>
        <p:spPr>
          <a:xfrm>
            <a:off x="381000" y="8250055"/>
            <a:ext cx="6436272" cy="584775"/>
          </a:xfrm>
          <a:prstGeom prst="rect">
            <a:avLst/>
          </a:prstGeom>
        </p:spPr>
        <p:txBody>
          <a:bodyPr wrap="square">
            <a:spAutoFit/>
          </a:bodyPr>
          <a:lstStyle/>
          <a:p>
            <a:r>
              <a:rPr lang="en-US" sz="800" spc="-25">
                <a:solidFill>
                  <a:schemeClr val="tx1">
                    <a:lumMod val="65000"/>
                    <a:lumOff val="35000"/>
                  </a:schemeClr>
                </a:solidFill>
                <a:latin typeface="Segoe UI" panose="020B0502040204020203" pitchFamily="34" charset="0"/>
                <a:ea typeface="Calibri" panose="020F0502020204030204" pitchFamily="34" charset="0"/>
              </a:rPr>
              <a:t>© 2018 Microsoft Corporation. All rights reserved. This document is provided "as-is." Information and views expressed in this document, including URL and other Internet Web site references, may change without notice. You bear the risk of using it. This document does not provide you with any legal rights to any intellectual property in any Microsoft product. You may copy and use this document for your internal, reference purposes. You may modify this document for your internal, reference purposes. Document accurate as of July 1, 2018.</a:t>
            </a:r>
            <a:endParaRPr lang="en-US" sz="800">
              <a:solidFill>
                <a:schemeClr val="tx1">
                  <a:lumMod val="65000"/>
                  <a:lumOff val="35000"/>
                </a:schemeClr>
              </a:solidFill>
            </a:endParaRPr>
          </a:p>
        </p:txBody>
      </p:sp>
      <p:sp>
        <p:nvSpPr>
          <p:cNvPr id="27" name="TextBox 26">
            <a:extLst>
              <a:ext uri="{FF2B5EF4-FFF2-40B4-BE49-F238E27FC236}">
                <a16:creationId xmlns:a16="http://schemas.microsoft.com/office/drawing/2014/main" id="{39E0CCC8-7782-4573-BCFF-397244964A52}"/>
              </a:ext>
            </a:extLst>
          </p:cNvPr>
          <p:cNvSpPr txBox="1"/>
          <p:nvPr/>
        </p:nvSpPr>
        <p:spPr>
          <a:xfrm>
            <a:off x="0" y="7896112"/>
            <a:ext cx="6858000" cy="353943"/>
          </a:xfrm>
          <a:prstGeom prst="rect">
            <a:avLst/>
          </a:prstGeom>
          <a:noFill/>
          <a:ln>
            <a:noFill/>
          </a:ln>
        </p:spPr>
        <p:txBody>
          <a:bodyPr wrap="square" lIns="91440" tIns="91440" rIns="91440" bIns="91440" rtlCol="0">
            <a:spAutoFit/>
          </a:bodyPr>
          <a:lstStyle/>
          <a:p>
            <a:pPr algn="ctr"/>
            <a:r>
              <a:rPr lang="en-US" sz="1100" b="1">
                <a:solidFill>
                  <a:schemeClr val="tx1">
                    <a:lumMod val="65000"/>
                    <a:lumOff val="35000"/>
                  </a:schemeClr>
                </a:solidFill>
                <a:latin typeface="Segoe UI" panose="020B0502040204020203" pitchFamily="34" charset="0"/>
                <a:cs typeface="Segoe UI" panose="020B0502040204020203" pitchFamily="34" charset="0"/>
              </a:rPr>
              <a:t>Learn more about Office 365 Business Premium at </a:t>
            </a:r>
            <a:r>
              <a:rPr lang="en-US" sz="1100" b="1">
                <a:solidFill>
                  <a:schemeClr val="tx1">
                    <a:lumMod val="65000"/>
                    <a:lumOff val="35000"/>
                  </a:schemeClr>
                </a:solidFill>
                <a:latin typeface="Segoe UI" panose="020B0502040204020203" pitchFamily="34" charset="0"/>
                <a:cs typeface="Segoe UI" panose="020B0502040204020203" pitchFamily="34" charset="0"/>
                <a:hlinkClick r:id="rId2"/>
              </a:rPr>
              <a:t>http://www.office.com/business</a:t>
            </a:r>
            <a:r>
              <a:rPr lang="en-US" sz="1100" b="1">
                <a:solidFill>
                  <a:schemeClr val="tx1">
                    <a:lumMod val="65000"/>
                    <a:lumOff val="35000"/>
                  </a:schemeClr>
                </a:solidFill>
                <a:latin typeface="Segoe UI" panose="020B0502040204020203" pitchFamily="34" charset="0"/>
                <a:cs typeface="Segoe UI" panose="020B0502040204020203" pitchFamily="34" charset="0"/>
              </a:rPr>
              <a:t>.</a:t>
            </a:r>
            <a:endParaRPr lang="en-US" sz="1100" b="1" spc="-62">
              <a:solidFill>
                <a:schemeClr val="tx1">
                  <a:lumMod val="50000"/>
                  <a:lumOff val="50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151352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4DB951E63266409863EE433699CD43" ma:contentTypeVersion="8" ma:contentTypeDescription="Create a new document." ma:contentTypeScope="" ma:versionID="dc29c7070fcb0e4afb62afd2a1c3752c">
  <xsd:schema xmlns:xsd="http://www.w3.org/2001/XMLSchema" xmlns:xs="http://www.w3.org/2001/XMLSchema" xmlns:p="http://schemas.microsoft.com/office/2006/metadata/properties" xmlns:ns2="c48766f7-0523-4294-8d83-06a44f55c734" xmlns:ns3="e533181d-1573-4f8e-b98f-78814727ca97" targetNamespace="http://schemas.microsoft.com/office/2006/metadata/properties" ma:root="true" ma:fieldsID="e82536bf39f8952c62895ff27a265ca5" ns2:_="" ns3:_="">
    <xsd:import namespace="c48766f7-0523-4294-8d83-06a44f55c734"/>
    <xsd:import namespace="e533181d-1573-4f8e-b98f-78814727ca9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3:LastSharedByUser" minOccurs="0"/>
                <xsd:element ref="ns3:LastSharedByTim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8766f7-0523-4294-8d83-06a44f55c7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33181d-1573-4f8e-b98f-78814727ca9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LastSharedByUser" ma:index="12" nillable="true" ma:displayName="Last Shared By User" ma:hidden="true" ma:internalName="LastSharedByUser" ma:readOnly="true">
      <xsd:simpleType>
        <xsd:restriction base="dms:Note"/>
      </xsd:simpleType>
    </xsd:element>
    <xsd:element name="LastSharedByTime" ma:index="13"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984EBA-3D47-4C21-924C-318B74CB84A4}"/>
</file>

<file path=customXml/itemProps2.xml><?xml version="1.0" encoding="utf-8"?>
<ds:datastoreItem xmlns:ds="http://schemas.openxmlformats.org/officeDocument/2006/customXml" ds:itemID="{3BBD029F-0969-4A7D-9891-63C3F15A6A0B}">
  <ds:schemaRefs>
    <ds:schemaRef ds:uri="0bd802ec-dc4b-4690-8a0f-a3986735bc8a"/>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70306DA-DE7B-4DFE-AE05-76FAE80AD1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Letter Paper (8.5x11 in)</PresentationFormat>
  <Slides>2</Slides>
  <Notes>1</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1</cp:revision>
  <dcterms:modified xsi:type="dcterms:W3CDTF">2018-06-28T16:56:57Z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0x010100954DB951E63266409863EE433699CD43</vt:lpwstr>
  </property>
</Properties>
</file>