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6"/>
  </p:sldMasterIdLst>
  <p:notesMasterIdLst>
    <p:notesMasterId r:id="rId9"/>
  </p:notesMasterIdLst>
  <p:sldIdLst>
    <p:sldId id="370" r:id="rId7"/>
    <p:sldId id="363"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3" d="100"/>
          <a:sy n="83" d="100"/>
        </p:scale>
        <p:origin x="245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EFA578-E775-479F-806D-CDE3650511ED}" type="datetimeFigureOut">
              <a:rPr lang="en-US" smtClean="0"/>
              <a:t>7/10/2018</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5D501-5C59-468F-8410-F1D6A6F518C7}" type="slidenum">
              <a:rPr lang="en-US" smtClean="0"/>
              <a:t>‹#›</a:t>
            </a:fld>
            <a:endParaRPr lang="en-US"/>
          </a:p>
        </p:txBody>
      </p:sp>
    </p:spTree>
    <p:extLst>
      <p:ext uri="{BB962C8B-B14F-4D97-AF65-F5344CB8AC3E}">
        <p14:creationId xmlns:p14="http://schemas.microsoft.com/office/powerpoint/2010/main" val="41224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D7D456-4A13-4D7B-BCB4-AAC1F3A8AA42}" type="slidenum">
              <a:rPr lang="en-US" smtClean="0"/>
              <a:t>1</a:t>
            </a:fld>
            <a:endParaRPr lang="en-US"/>
          </a:p>
        </p:txBody>
      </p:sp>
    </p:spTree>
    <p:extLst>
      <p:ext uri="{BB962C8B-B14F-4D97-AF65-F5344CB8AC3E}">
        <p14:creationId xmlns:p14="http://schemas.microsoft.com/office/powerpoint/2010/main" val="340946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1051216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93484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412823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15164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9103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0F77C8-94CA-43B2-BC3B-8865226C367E}"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311645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0F77C8-94CA-43B2-BC3B-8865226C367E}" type="datetimeFigureOut">
              <a:rPr lang="en-US" smtClean="0"/>
              <a:t>7/10/2018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373239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0F77C8-94CA-43B2-BC3B-8865226C367E}" type="datetimeFigureOut">
              <a:rPr lang="en-US" smtClean="0"/>
              <a:t>7/10/2018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0604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F77C8-94CA-43B2-BC3B-8865226C367E}" type="datetimeFigureOut">
              <a:rPr lang="en-US" smtClean="0"/>
              <a:t>7/10/2018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38386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30F77C8-94CA-43B2-BC3B-8865226C367E}"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1219875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30F77C8-94CA-43B2-BC3B-8865226C367E}"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13978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30F77C8-94CA-43B2-BC3B-8865226C367E}" type="datetimeFigureOut">
              <a:rPr lang="en-US" smtClean="0"/>
              <a:t>7/10/2018</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F2C72D7-AFB4-40B2-985B-9090AFDBC9A2}" type="slidenum">
              <a:rPr lang="en-US" smtClean="0"/>
              <a:t>‹#›</a:t>
            </a:fld>
            <a:endParaRPr lang="en-US"/>
          </a:p>
        </p:txBody>
      </p:sp>
    </p:spTree>
    <p:extLst>
      <p:ext uri="{BB962C8B-B14F-4D97-AF65-F5344CB8AC3E}">
        <p14:creationId xmlns:p14="http://schemas.microsoft.com/office/powerpoint/2010/main" val="3284284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hyperlink" Target="http://www.office.com/busines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3915D621-94C7-40E6-AC51-BE3C845AAB01}"/>
              </a:ext>
            </a:extLst>
          </p:cNvPr>
          <p:cNvSpPr/>
          <p:nvPr/>
        </p:nvSpPr>
        <p:spPr>
          <a:xfrm>
            <a:off x="-9694" y="5222068"/>
            <a:ext cx="6867694" cy="3942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6F34C42-3FAA-4F83-9924-74B8F3E5BC1C}"/>
              </a:ext>
            </a:extLst>
          </p:cNvPr>
          <p:cNvSpPr/>
          <p:nvPr/>
        </p:nvSpPr>
        <p:spPr>
          <a:xfrm>
            <a:off x="1982391" y="2000251"/>
            <a:ext cx="2893219" cy="906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8576" tIns="19288" rIns="38576" bIns="19288" numCol="1" spcCol="0" rtlCol="0" fromWordArt="0" anchor="ctr" anchorCtr="0" forceAA="0" compatLnSpc="1">
            <a:prstTxWarp prst="textNoShape">
              <a:avLst/>
            </a:prstTxWarp>
            <a:noAutofit/>
          </a:bodyPr>
          <a:lstStyle/>
          <a:p>
            <a:pPr algn="ctr"/>
            <a:endParaRPr lang="en-US" sz="427"/>
          </a:p>
        </p:txBody>
      </p:sp>
      <p:sp>
        <p:nvSpPr>
          <p:cNvPr id="48" name="AutoShape 4" descr="Placeholder with grey background and dimension watermark">
            <a:extLst>
              <a:ext uri="{FF2B5EF4-FFF2-40B4-BE49-F238E27FC236}">
                <a16:creationId xmlns:a16="http://schemas.microsoft.com/office/drawing/2014/main" id="{1D79A654-83E3-45E5-A6F1-132A2C51477E}"/>
              </a:ext>
            </a:extLst>
          </p:cNvPr>
          <p:cNvSpPr>
            <a:spLocks noChangeAspect="1" noChangeArrowheads="1"/>
          </p:cNvSpPr>
          <p:nvPr/>
        </p:nvSpPr>
        <p:spPr bwMode="auto">
          <a:xfrm>
            <a:off x="8726861" y="4882163"/>
            <a:ext cx="301156" cy="30578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TextBox 22">
            <a:extLst>
              <a:ext uri="{FF2B5EF4-FFF2-40B4-BE49-F238E27FC236}">
                <a16:creationId xmlns:a16="http://schemas.microsoft.com/office/drawing/2014/main" id="{2C848093-60AF-4157-B253-E0855C6F69CD}"/>
              </a:ext>
            </a:extLst>
          </p:cNvPr>
          <p:cNvSpPr txBox="1"/>
          <p:nvPr/>
        </p:nvSpPr>
        <p:spPr>
          <a:xfrm>
            <a:off x="314496" y="812503"/>
            <a:ext cx="2485903" cy="1323439"/>
          </a:xfrm>
          <a:prstGeom prst="rect">
            <a:avLst/>
          </a:prstGeom>
          <a:noFill/>
        </p:spPr>
        <p:txBody>
          <a:bodyPr wrap="square" rtlCol="0">
            <a:spAutoFit/>
          </a:bodyPr>
          <a:lstStyle/>
          <a:p>
            <a:r>
              <a:rPr lang="en-US" sz="2000" dirty="0">
                <a:solidFill>
                  <a:schemeClr val="tx1">
                    <a:lumMod val="65000"/>
                    <a:lumOff val="35000"/>
                  </a:schemeClr>
                </a:solidFill>
                <a:latin typeface="Segoe UI Semibold" panose="020B0702040204020203" pitchFamily="34" charset="0"/>
                <a:cs typeface="Segoe UI Semibold" panose="020B0702040204020203" pitchFamily="34" charset="0"/>
              </a:rPr>
              <a:t>Which is right for your business, </a:t>
            </a:r>
            <a:br>
              <a:rPr lang="en-US" sz="2000" dirty="0">
                <a:solidFill>
                  <a:schemeClr val="tx1">
                    <a:lumMod val="65000"/>
                    <a:lumOff val="35000"/>
                  </a:schemeClr>
                </a:solidFill>
                <a:latin typeface="Segoe UI Semibold" panose="020B0702040204020203" pitchFamily="34" charset="0"/>
                <a:cs typeface="Segoe UI Semibold" panose="020B0702040204020203" pitchFamily="34" charset="0"/>
              </a:rPr>
            </a:br>
            <a:r>
              <a:rPr lang="en-US" sz="2000" dirty="0">
                <a:solidFill>
                  <a:schemeClr val="tx1">
                    <a:lumMod val="65000"/>
                    <a:lumOff val="35000"/>
                  </a:schemeClr>
                </a:solidFill>
                <a:latin typeface="Segoe UI Semibold" panose="020B0702040204020203" pitchFamily="34" charset="0"/>
                <a:cs typeface="Segoe UI Semibold" panose="020B0702040204020203" pitchFamily="34" charset="0"/>
              </a:rPr>
              <a:t>Office 365 or Microsoft 365?</a:t>
            </a:r>
          </a:p>
        </p:txBody>
      </p:sp>
      <p:pic>
        <p:nvPicPr>
          <p:cNvPr id="3" name="Picture 2" descr="A picture containing wall, indoor&#10;&#10;Description generated with very high confidence">
            <a:extLst>
              <a:ext uri="{FF2B5EF4-FFF2-40B4-BE49-F238E27FC236}">
                <a16:creationId xmlns:a16="http://schemas.microsoft.com/office/drawing/2014/main" id="{2012C6E4-6280-4788-B84A-E8542326D1E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3154302" y="4427"/>
            <a:ext cx="3706694" cy="2737098"/>
          </a:xfrm>
          <a:prstGeom prst="rect">
            <a:avLst/>
          </a:prstGeom>
        </p:spPr>
      </p:pic>
      <p:sp>
        <p:nvSpPr>
          <p:cNvPr id="5" name="Rectangle 4">
            <a:extLst>
              <a:ext uri="{FF2B5EF4-FFF2-40B4-BE49-F238E27FC236}">
                <a16:creationId xmlns:a16="http://schemas.microsoft.com/office/drawing/2014/main" id="{AA4DC67E-9082-4D3A-B56B-E15D324E8EC5}"/>
              </a:ext>
            </a:extLst>
          </p:cNvPr>
          <p:cNvSpPr/>
          <p:nvPr/>
        </p:nvSpPr>
        <p:spPr>
          <a:xfrm>
            <a:off x="-9694" y="2366708"/>
            <a:ext cx="6867694" cy="8659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5760" tIns="19288" rIns="365760" bIns="19288" numCol="1" spcCol="0" rtlCol="0" fromWordArt="0" anchor="ctr" anchorCtr="0" forceAA="0" compatLnSpc="1">
            <a:prstTxWarp prst="textNoShape">
              <a:avLst/>
            </a:prstTxWarp>
            <a:noAutofit/>
          </a:bodyPr>
          <a:lstStyle/>
          <a:p>
            <a:pPr>
              <a:lnSpc>
                <a:spcPts val="1700"/>
              </a:lnSpc>
            </a:pPr>
            <a:r>
              <a:rPr lang="en-US" sz="1400">
                <a:solidFill>
                  <a:schemeClr val="bg1"/>
                </a:solidFill>
                <a:latin typeface="Segoe UI" panose="020B0502040204020203" pitchFamily="34" charset="0"/>
                <a:cs typeface="Segoe UI" panose="020B0502040204020203" pitchFamily="34" charset="0"/>
              </a:rPr>
              <a:t>Microsoft 365 Business includes everything that Office 365 Business Premium offers and adds security and device management to help you to protect your company data across personal and company-owned devices.</a:t>
            </a:r>
          </a:p>
        </p:txBody>
      </p:sp>
      <p:sp>
        <p:nvSpPr>
          <p:cNvPr id="25" name="Rectangle 24">
            <a:extLst>
              <a:ext uri="{FF2B5EF4-FFF2-40B4-BE49-F238E27FC236}">
                <a16:creationId xmlns:a16="http://schemas.microsoft.com/office/drawing/2014/main" id="{400057D7-F72A-4F09-AB69-080EF13945FD}"/>
              </a:ext>
            </a:extLst>
          </p:cNvPr>
          <p:cNvSpPr/>
          <p:nvPr/>
        </p:nvSpPr>
        <p:spPr>
          <a:xfrm>
            <a:off x="0" y="5269238"/>
            <a:ext cx="6867694" cy="38640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a:extLst>
              <a:ext uri="{FF2B5EF4-FFF2-40B4-BE49-F238E27FC236}">
                <a16:creationId xmlns:a16="http://schemas.microsoft.com/office/drawing/2014/main" id="{D0301259-D6AD-4537-B08C-AFB8181C0804}"/>
              </a:ext>
            </a:extLst>
          </p:cNvPr>
          <p:cNvSpPr txBox="1">
            <a:spLocks/>
          </p:cNvSpPr>
          <p:nvPr/>
        </p:nvSpPr>
        <p:spPr>
          <a:xfrm>
            <a:off x="383493" y="5293910"/>
            <a:ext cx="5599244" cy="306911"/>
          </a:xfrm>
          <a:prstGeom prst="rect">
            <a:avLst/>
          </a:prstGeom>
          <a:noFill/>
        </p:spPr>
        <p:txBody>
          <a:bodyPr wrap="square" lIns="0" tIns="45720" rIns="91440" bIns="45720" anchor="t">
            <a:spAutoFit/>
          </a:bodyPr>
          <a:lstStyle>
            <a:defPPr>
              <a:defRPr lang="en-US"/>
            </a:defPPr>
            <a:lvl1pPr>
              <a:lnSpc>
                <a:spcPct val="107000"/>
              </a:lnSpc>
              <a:spcAft>
                <a:spcPts val="891"/>
              </a:spcAft>
              <a:defRPr sz="1400" b="1">
                <a:solidFill>
                  <a:schemeClr val="bg1"/>
                </a:solidFill>
                <a:latin typeface="Segoe UI" panose="020B0502040204020203" pitchFamily="34" charset="0"/>
                <a:cs typeface="Segoe UI" panose="020B0502040204020203" pitchFamily="34" charset="0"/>
              </a:defRPr>
            </a:lvl1pPr>
          </a:lstStyle>
          <a:p>
            <a:r>
              <a:rPr lang="en-US" b="0">
                <a:solidFill>
                  <a:schemeClr val="accent1"/>
                </a:solidFill>
              </a:rPr>
              <a:t>Your Microsoft 365 Business subscription includes:</a:t>
            </a:r>
            <a:r>
              <a:rPr lang="en-US">
                <a:solidFill>
                  <a:schemeClr val="accent1"/>
                </a:solidFill>
              </a:rPr>
              <a:t> </a:t>
            </a:r>
          </a:p>
        </p:txBody>
      </p:sp>
      <p:pic>
        <p:nvPicPr>
          <p:cNvPr id="29" name="Picture 28">
            <a:extLst>
              <a:ext uri="{FF2B5EF4-FFF2-40B4-BE49-F238E27FC236}">
                <a16:creationId xmlns:a16="http://schemas.microsoft.com/office/drawing/2014/main" id="{A914D326-5C11-4227-9A75-3FC1508C0FE0}"/>
              </a:ext>
            </a:extLst>
          </p:cNvPr>
          <p:cNvPicPr>
            <a:picLocks noChangeAspect="1"/>
          </p:cNvPicPr>
          <p:nvPr/>
        </p:nvPicPr>
        <p:blipFill>
          <a:blip r:embed="rId4"/>
          <a:stretch>
            <a:fillRect/>
          </a:stretch>
        </p:blipFill>
        <p:spPr>
          <a:xfrm>
            <a:off x="357546" y="0"/>
            <a:ext cx="1173021" cy="832894"/>
          </a:xfrm>
          <a:prstGeom prst="rect">
            <a:avLst/>
          </a:prstGeom>
        </p:spPr>
      </p:pic>
      <p:sp>
        <p:nvSpPr>
          <p:cNvPr id="6" name="TextBox 5">
            <a:extLst>
              <a:ext uri="{FF2B5EF4-FFF2-40B4-BE49-F238E27FC236}">
                <a16:creationId xmlns:a16="http://schemas.microsoft.com/office/drawing/2014/main" id="{9A4565E1-F6A9-4E71-B179-B112329935F6}"/>
              </a:ext>
            </a:extLst>
          </p:cNvPr>
          <p:cNvSpPr txBox="1"/>
          <p:nvPr/>
        </p:nvSpPr>
        <p:spPr>
          <a:xfrm>
            <a:off x="278617" y="3248128"/>
            <a:ext cx="6291072" cy="1958421"/>
          </a:xfrm>
          <a:prstGeom prst="rect">
            <a:avLst/>
          </a:prstGeom>
          <a:noFill/>
        </p:spPr>
        <p:txBody>
          <a:bodyPr wrap="square" rtlCol="0">
            <a:spAutoFit/>
          </a:bodyPr>
          <a:lstStyle/>
          <a:p>
            <a:pPr>
              <a:lnSpc>
                <a:spcPts val="1500"/>
              </a:lnSpc>
              <a:spcAft>
                <a:spcPts val="600"/>
              </a:spcAft>
            </a:pPr>
            <a:r>
              <a:rPr lang="en-US" sz="1000" dirty="0">
                <a:solidFill>
                  <a:schemeClr val="tx1">
                    <a:lumMod val="65000"/>
                    <a:lumOff val="35000"/>
                  </a:schemeClr>
                </a:solidFill>
                <a:latin typeface="Segoe UI" panose="020B0502040204020203" pitchFamily="34" charset="0"/>
                <a:cs typeface="Segoe UI" panose="020B0502040204020203" pitchFamily="34" charset="0"/>
              </a:rPr>
              <a:t>In July 2017, we announced Microsoft 365 which brings together multiple products into a single solution. So what is the difference between Microsoft 365 and Office 365 and which is right for your business?</a:t>
            </a:r>
          </a:p>
          <a:p>
            <a:pPr>
              <a:lnSpc>
                <a:spcPts val="1500"/>
              </a:lnSpc>
              <a:spcAft>
                <a:spcPts val="600"/>
              </a:spcAft>
            </a:pPr>
            <a:r>
              <a:rPr lang="en-US" sz="1000" dirty="0">
                <a:solidFill>
                  <a:schemeClr val="tx1">
                    <a:lumMod val="65000"/>
                    <a:lumOff val="35000"/>
                  </a:schemeClr>
                </a:solidFill>
                <a:latin typeface="Segoe UI" panose="020B0502040204020203" pitchFamily="34" charset="0"/>
                <a:cs typeface="Segoe UI" panose="020B0502040204020203" pitchFamily="34" charset="0"/>
              </a:rPr>
              <a:t>Office 365 is the best-in-class productivity solution that gives you the apps and services that will help your employees get more done and work better together. Microsoft 365 includes the same apps and services as Office 365 offers with additional capabilities that give you peace of mind by helping to safeguard your company data across devices and the ability to remotely remove that data from company or employee-owned devices. </a:t>
            </a:r>
          </a:p>
          <a:p>
            <a:pPr>
              <a:lnSpc>
                <a:spcPts val="1500"/>
              </a:lnSpc>
              <a:spcAft>
                <a:spcPts val="600"/>
              </a:spcAft>
            </a:pPr>
            <a:r>
              <a:rPr lang="en-US" sz="1000" dirty="0">
                <a:solidFill>
                  <a:schemeClr val="tx1">
                    <a:lumMod val="65000"/>
                    <a:lumOff val="35000"/>
                  </a:schemeClr>
                </a:solidFill>
                <a:latin typeface="Segoe UI" panose="020B0502040204020203" pitchFamily="34" charset="0"/>
                <a:cs typeface="Segoe UI" panose="020B0502040204020203" pitchFamily="34" charset="0"/>
              </a:rPr>
              <a:t>You can think of Office 365 as a starting point that puts you on a path to Microsoft 365 which helps you address more advanced security and compliance requirements.</a:t>
            </a:r>
          </a:p>
        </p:txBody>
      </p:sp>
      <p:graphicFrame>
        <p:nvGraphicFramePr>
          <p:cNvPr id="30" name="Table 29">
            <a:extLst>
              <a:ext uri="{FF2B5EF4-FFF2-40B4-BE49-F238E27FC236}">
                <a16:creationId xmlns:a16="http://schemas.microsoft.com/office/drawing/2014/main" id="{29A49A81-E6BD-400C-8BA0-DE464E666E0E}"/>
              </a:ext>
            </a:extLst>
          </p:cNvPr>
          <p:cNvGraphicFramePr>
            <a:graphicFrameLocks noGrp="1"/>
          </p:cNvGraphicFramePr>
          <p:nvPr>
            <p:extLst/>
          </p:nvPr>
        </p:nvGraphicFramePr>
        <p:xfrm>
          <a:off x="823335" y="5620985"/>
          <a:ext cx="5673582" cy="3489960"/>
        </p:xfrm>
        <a:graphic>
          <a:graphicData uri="http://schemas.openxmlformats.org/drawingml/2006/table">
            <a:tbl>
              <a:tblPr>
                <a:tableStyleId>{2D5ABB26-0587-4C30-8999-92F81FD0307C}</a:tableStyleId>
              </a:tblPr>
              <a:tblGrid>
                <a:gridCol w="5673582">
                  <a:extLst>
                    <a:ext uri="{9D8B030D-6E8A-4147-A177-3AD203B41FA5}">
                      <a16:colId xmlns:a16="http://schemas.microsoft.com/office/drawing/2014/main" val="1867268104"/>
                    </a:ext>
                  </a:extLst>
                </a:gridCol>
              </a:tblGrid>
              <a:tr h="553720">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900" b="1" kern="0" noProof="0" dirty="0">
                          <a:solidFill>
                            <a:schemeClr val="tx1">
                              <a:lumMod val="65000"/>
                              <a:lumOff val="35000"/>
                            </a:schemeClr>
                          </a:solidFill>
                          <a:latin typeface="Segoe UI" panose="020B0502040204020203" pitchFamily="34" charset="0"/>
                          <a:cs typeface="Segoe UI" panose="020B0502040204020203" pitchFamily="34" charset="0"/>
                        </a:rPr>
                        <a:t>Office apps</a:t>
                      </a:r>
                      <a:br>
                        <a:rPr lang="en-US" sz="900" kern="0" noProof="0" dirty="0">
                          <a:solidFill>
                            <a:schemeClr val="tx1">
                              <a:lumMod val="65000"/>
                              <a:lumOff val="35000"/>
                            </a:schemeClr>
                          </a:solidFill>
                          <a:latin typeface="Segoe UI" panose="020B0502040204020203" pitchFamily="34" charset="0"/>
                          <a:cs typeface="Segoe UI" panose="020B0502040204020203" pitchFamily="34" charset="0"/>
                        </a:rPr>
                      </a:br>
                      <a:r>
                        <a:rPr lang="en-US" sz="900" kern="0" noProof="0" dirty="0">
                          <a:solidFill>
                            <a:schemeClr val="tx1">
                              <a:lumMod val="65000"/>
                              <a:lumOff val="35000"/>
                            </a:schemeClr>
                          </a:solidFill>
                          <a:latin typeface="Segoe UI" panose="020B0502040204020203" pitchFamily="34" charset="0"/>
                          <a:cs typeface="Segoe UI" panose="020B0502040204020203" pitchFamily="34" charset="0"/>
                        </a:rPr>
                        <a:t>Get the Office apps (Word, Excel, Outlook, PowerPoint and OneNote) installed across PCs, Macs, tablets and mobile devices. </a:t>
                      </a:r>
                      <a:endParaRPr lang="en-US" sz="900" kern="0" noProof="0"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endParaRPr>
                    </a:p>
                  </a:txBody>
                  <a:tcPr anchor="ctr"/>
                </a:tc>
                <a:extLst>
                  <a:ext uri="{0D108BD9-81ED-4DB2-BD59-A6C34878D82A}">
                    <a16:rowId xmlns:a16="http://schemas.microsoft.com/office/drawing/2014/main" val="2977846110"/>
                  </a:ext>
                </a:extLst>
              </a:tr>
              <a:tr h="553720">
                <a:tc>
                  <a:txBody>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lang="en-US" sz="900" b="1" kern="0" noProof="0">
                          <a:solidFill>
                            <a:schemeClr val="tx1">
                              <a:lumMod val="65000"/>
                              <a:lumOff val="35000"/>
                            </a:schemeClr>
                          </a:solidFill>
                          <a:latin typeface="Segoe UI" panose="020B0502040204020203" pitchFamily="34" charset="0"/>
                          <a:cs typeface="Segoe UI" panose="020B0502040204020203" pitchFamily="34" charset="0"/>
                        </a:rPr>
                        <a:t>Email and calendaring </a:t>
                      </a:r>
                      <a:br>
                        <a:rPr lang="en-US" sz="900" b="1" kern="0" noProof="0">
                          <a:solidFill>
                            <a:schemeClr val="tx1">
                              <a:lumMod val="65000"/>
                              <a:lumOff val="35000"/>
                            </a:schemeClr>
                          </a:solidFill>
                          <a:latin typeface="Segoe UI" panose="020B0502040204020203" pitchFamily="34" charset="0"/>
                          <a:cs typeface="Segoe UI" panose="020B0502040204020203" pitchFamily="34" charset="0"/>
                        </a:rPr>
                      </a:br>
                      <a:r>
                        <a:rPr lang="en-US" sz="900" kern="0" noProof="0">
                          <a:solidFill>
                            <a:schemeClr val="tx1">
                              <a:lumMod val="65000"/>
                              <a:lumOff val="35000"/>
                            </a:schemeClr>
                          </a:solidFill>
                          <a:latin typeface="Segoe UI" panose="020B0502040204020203" pitchFamily="34" charset="0"/>
                          <a:cs typeface="Segoe UI" panose="020B0502040204020203" pitchFamily="34" charset="0"/>
                        </a:rPr>
                        <a:t>Use business-class email through an Outlook experience you can access from your desktop or from a web browser.</a:t>
                      </a:r>
                      <a:endParaRPr lang="en-US" sz="90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85169604"/>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File storage and sharing</a:t>
                      </a:r>
                    </a:p>
                    <a:p>
                      <a:pPr>
                        <a:spcAft>
                          <a:spcPts val="600"/>
                        </a:spcAft>
                      </a:pPr>
                      <a:r>
                        <a:rPr lang="en-US" sz="900">
                          <a:solidFill>
                            <a:schemeClr val="tx1">
                              <a:lumMod val="65000"/>
                              <a:lumOff val="35000"/>
                            </a:schemeClr>
                          </a:solidFill>
                          <a:latin typeface="Segoe UI" panose="020B0502040204020203" pitchFamily="34" charset="0"/>
                          <a:cs typeface="Segoe UI" panose="020B0502040204020203" pitchFamily="34" charset="0"/>
                        </a:rPr>
                        <a:t>Manage your files from anywhere with 1TB of storage. </a:t>
                      </a:r>
                      <a:endParaRPr lang="en-US" sz="9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4218697330"/>
                  </a:ext>
                </a:extLst>
              </a:tr>
              <a:tr h="457200">
                <a:tc>
                  <a:txBody>
                    <a:bodyPr/>
                    <a:lstStyle/>
                    <a:p>
                      <a:pPr>
                        <a:spcAft>
                          <a:spcPts val="200"/>
                        </a:spcAft>
                      </a:pPr>
                      <a:r>
                        <a:rPr lang="en-US" sz="900" b="1" dirty="0">
                          <a:solidFill>
                            <a:schemeClr val="tx1">
                              <a:lumMod val="65000"/>
                              <a:lumOff val="35000"/>
                            </a:schemeClr>
                          </a:solidFill>
                          <a:latin typeface="Segoe UI" panose="020B0502040204020203" pitchFamily="34" charset="0"/>
                          <a:cs typeface="Segoe UI" panose="020B0502040204020203" pitchFamily="34" charset="0"/>
                        </a:rPr>
                        <a:t>Data protection controls</a:t>
                      </a:r>
                    </a:p>
                    <a:p>
                      <a:pPr>
                        <a:spcAft>
                          <a:spcPts val="6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Protect your business data on both personal and company-owned devices</a:t>
                      </a:r>
                      <a:endParaRPr lang="en-US" sz="900" kern="0" noProof="0" dirty="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1401250972"/>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Cyberthreat protection</a:t>
                      </a:r>
                    </a:p>
                    <a:p>
                      <a:pPr>
                        <a:spcAft>
                          <a:spcPts val="600"/>
                        </a:spcAft>
                      </a:pPr>
                      <a:r>
                        <a:rPr lang="en-US" sz="900">
                          <a:solidFill>
                            <a:schemeClr val="tx1">
                              <a:lumMod val="65000"/>
                              <a:lumOff val="35000"/>
                            </a:schemeClr>
                          </a:solidFill>
                          <a:latin typeface="Segoe UI" panose="020B0502040204020203" pitchFamily="34" charset="0"/>
                          <a:cs typeface="Segoe UI" panose="020B0502040204020203" pitchFamily="34" charset="0"/>
                        </a:rPr>
                        <a:t>Guard against unsafe attachments, suspicious links, and other malware</a:t>
                      </a:r>
                      <a:endParaRPr lang="en-US" sz="90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666625528"/>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Administration and deployment</a:t>
                      </a:r>
                    </a:p>
                    <a:p>
                      <a:r>
                        <a:rPr lang="en-US" sz="900">
                          <a:solidFill>
                            <a:schemeClr val="tx1">
                              <a:lumMod val="65000"/>
                              <a:lumOff val="35000"/>
                            </a:schemeClr>
                          </a:solidFill>
                          <a:latin typeface="Segoe UI" panose="020B0502040204020203" pitchFamily="34" charset="0"/>
                          <a:cs typeface="Segoe UI" panose="020B0502040204020203" pitchFamily="34" charset="0"/>
                        </a:rPr>
                        <a:t>Manage new PCs and devices faster and more easily than ever.</a:t>
                      </a:r>
                    </a:p>
                  </a:txBody>
                  <a:tcPr anchor="ctr"/>
                </a:tc>
                <a:extLst>
                  <a:ext uri="{0D108BD9-81ED-4DB2-BD59-A6C34878D82A}">
                    <a16:rowId xmlns:a16="http://schemas.microsoft.com/office/drawing/2014/main" val="1100970079"/>
                  </a:ext>
                </a:extLst>
              </a:tr>
              <a:tr h="457200">
                <a:tc>
                  <a:txBody>
                    <a:bodyPr/>
                    <a:lstStyle/>
                    <a:p>
                      <a:pPr>
                        <a:spcAft>
                          <a:spcPts val="200"/>
                        </a:spcAft>
                      </a:pPr>
                      <a:r>
                        <a:rPr lang="en-US" sz="900" b="1" dirty="0">
                          <a:solidFill>
                            <a:schemeClr val="tx1">
                              <a:lumMod val="65000"/>
                              <a:lumOff val="35000"/>
                            </a:schemeClr>
                          </a:solidFill>
                          <a:latin typeface="Segoe UI" panose="020B0502040204020203" pitchFamily="34" charset="0"/>
                          <a:cs typeface="Segoe UI" panose="020B0502040204020203" pitchFamily="34" charset="0"/>
                        </a:rPr>
                        <a:t>Dependability and support</a:t>
                      </a:r>
                      <a:endParaRPr lang="en-US" sz="900" dirty="0">
                        <a:solidFill>
                          <a:schemeClr val="tx1">
                            <a:lumMod val="65000"/>
                            <a:lumOff val="35000"/>
                          </a:schemeClr>
                        </a:solidFill>
                        <a:latin typeface="Segoe UI" panose="020B0502040204020203" pitchFamily="34" charset="0"/>
                        <a:cs typeface="Segoe UI" panose="020B0502040204020203" pitchFamily="34" charset="0"/>
                      </a:endParaRPr>
                    </a:p>
                    <a:p>
                      <a:pPr>
                        <a:spcAft>
                          <a:spcPts val="2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Get a 99.9% financially-backed uptime guarantee and 24x7 online and phone support.</a:t>
                      </a:r>
                    </a:p>
                    <a:p>
                      <a:pPr marL="0" marR="0" lvl="0" indent="0" algn="l" defTabSz="457200" rtl="0" eaLnBrk="1" fontAlgn="auto" latinLnBrk="0" hangingPunct="1">
                        <a:lnSpc>
                          <a:spcPct val="100000"/>
                        </a:lnSpc>
                        <a:spcBef>
                          <a:spcPts val="0"/>
                        </a:spcBef>
                        <a:spcAft>
                          <a:spcPts val="200"/>
                        </a:spcAft>
                        <a:buClrTx/>
                        <a:buSzTx/>
                        <a:buFontTx/>
                        <a:buNone/>
                        <a:tabLst/>
                        <a:defRPr/>
                      </a:pPr>
                      <a:endParaRPr lang="en-US" sz="900" kern="0" dirty="0">
                        <a:solidFill>
                          <a:schemeClr val="tx1">
                            <a:lumMod val="65000"/>
                            <a:lumOff val="35000"/>
                          </a:schemeClr>
                        </a:solidFill>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2635150680"/>
                  </a:ext>
                </a:extLst>
              </a:tr>
            </a:tbl>
          </a:graphicData>
        </a:graphic>
      </p:graphicFrame>
      <p:pic>
        <p:nvPicPr>
          <p:cNvPr id="33" name="Picture 32">
            <a:extLst>
              <a:ext uri="{FF2B5EF4-FFF2-40B4-BE49-F238E27FC236}">
                <a16:creationId xmlns:a16="http://schemas.microsoft.com/office/drawing/2014/main" id="{37546723-5DA3-4310-A8A1-29D905275B1A}"/>
              </a:ext>
            </a:extLst>
          </p:cNvPr>
          <p:cNvPicPr>
            <a:picLocks noChangeAspect="1"/>
          </p:cNvPicPr>
          <p:nvPr/>
        </p:nvPicPr>
        <p:blipFill>
          <a:blip r:embed="rId5">
            <a:duotone>
              <a:schemeClr val="accent1">
                <a:shade val="45000"/>
                <a:satMod val="135000"/>
              </a:schemeClr>
              <a:prstClr val="white"/>
            </a:duotone>
          </a:blip>
          <a:stretch>
            <a:fillRect/>
          </a:stretch>
        </p:blipFill>
        <p:spPr>
          <a:xfrm>
            <a:off x="320762" y="8166240"/>
            <a:ext cx="418557" cy="333588"/>
          </a:xfrm>
          <a:prstGeom prst="rect">
            <a:avLst/>
          </a:prstGeom>
        </p:spPr>
      </p:pic>
      <p:pic>
        <p:nvPicPr>
          <p:cNvPr id="34" name="Picture 33" descr="A close up of a sign&#10;&#10;Description generated with high confidence">
            <a:extLst>
              <a:ext uri="{FF2B5EF4-FFF2-40B4-BE49-F238E27FC236}">
                <a16:creationId xmlns:a16="http://schemas.microsoft.com/office/drawing/2014/main" id="{F9661DF7-3DEC-4D0A-8621-412A8EFCF170}"/>
              </a:ext>
            </a:extLst>
          </p:cNvPr>
          <p:cNvPicPr>
            <a:picLocks noChangeAspect="1"/>
          </p:cNvPicPr>
          <p:nvPr/>
        </p:nvPicPr>
        <p:blipFill>
          <a:blip r:embed="rId6">
            <a:duotone>
              <a:schemeClr val="accent1">
                <a:shade val="45000"/>
                <a:satMod val="135000"/>
              </a:schemeClr>
              <a:prstClr val="white"/>
            </a:duotone>
          </a:blip>
          <a:stretch>
            <a:fillRect/>
          </a:stretch>
        </p:blipFill>
        <p:spPr>
          <a:xfrm>
            <a:off x="367293" y="6325964"/>
            <a:ext cx="361387" cy="244631"/>
          </a:xfrm>
          <a:prstGeom prst="rect">
            <a:avLst/>
          </a:prstGeom>
        </p:spPr>
      </p:pic>
      <p:pic>
        <p:nvPicPr>
          <p:cNvPr id="39" name="Picture 38">
            <a:extLst>
              <a:ext uri="{FF2B5EF4-FFF2-40B4-BE49-F238E27FC236}">
                <a16:creationId xmlns:a16="http://schemas.microsoft.com/office/drawing/2014/main" id="{8F33B1E0-B26E-4B44-B5E3-0A1755609651}"/>
              </a:ext>
            </a:extLst>
          </p:cNvPr>
          <p:cNvPicPr>
            <a:picLocks noChangeAspect="1"/>
          </p:cNvPicPr>
          <p:nvPr/>
        </p:nvPicPr>
        <p:blipFill>
          <a:blip r:embed="rId7">
            <a:duotone>
              <a:schemeClr val="accent1">
                <a:shade val="45000"/>
                <a:satMod val="135000"/>
              </a:schemeClr>
              <a:prstClr val="white"/>
            </a:duotone>
          </a:blip>
          <a:stretch>
            <a:fillRect/>
          </a:stretch>
        </p:blipFill>
        <p:spPr>
          <a:xfrm>
            <a:off x="361082" y="8614579"/>
            <a:ext cx="361387" cy="266870"/>
          </a:xfrm>
          <a:prstGeom prst="rect">
            <a:avLst/>
          </a:prstGeom>
        </p:spPr>
      </p:pic>
      <p:pic>
        <p:nvPicPr>
          <p:cNvPr id="40" name="Picture 39">
            <a:extLst>
              <a:ext uri="{FF2B5EF4-FFF2-40B4-BE49-F238E27FC236}">
                <a16:creationId xmlns:a16="http://schemas.microsoft.com/office/drawing/2014/main" id="{5EB603FA-EE91-4884-8E4C-2CFAF6B8AE43}"/>
              </a:ext>
            </a:extLst>
          </p:cNvPr>
          <p:cNvPicPr>
            <a:picLocks noChangeAspect="1"/>
          </p:cNvPicPr>
          <p:nvPr/>
        </p:nvPicPr>
        <p:blipFill>
          <a:blip r:embed="rId8">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67293" y="5783153"/>
            <a:ext cx="365760" cy="266007"/>
          </a:xfrm>
          <a:prstGeom prst="rect">
            <a:avLst/>
          </a:prstGeom>
        </p:spPr>
      </p:pic>
      <p:pic>
        <p:nvPicPr>
          <p:cNvPr id="41" name="Picture 40" descr="A close up of a logo&#10;&#10;Description generated with high confidence">
            <a:extLst>
              <a:ext uri="{FF2B5EF4-FFF2-40B4-BE49-F238E27FC236}">
                <a16:creationId xmlns:a16="http://schemas.microsoft.com/office/drawing/2014/main" id="{56B8CB69-43A1-4E74-976F-5D52B2C5ED84}"/>
              </a:ext>
            </a:extLst>
          </p:cNvPr>
          <p:cNvPicPr>
            <a:picLocks noChangeAspect="1"/>
          </p:cNvPicPr>
          <p:nvPr/>
        </p:nvPicPr>
        <p:blipFill>
          <a:blip r:embed="rId9">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51275" y="7269310"/>
            <a:ext cx="381000" cy="285750"/>
          </a:xfrm>
          <a:prstGeom prst="rect">
            <a:avLst/>
          </a:prstGeom>
        </p:spPr>
      </p:pic>
      <p:pic>
        <p:nvPicPr>
          <p:cNvPr id="42" name="Picture 41" descr="A close up of a logo&#10;&#10;Description generated with high confidence">
            <a:extLst>
              <a:ext uri="{FF2B5EF4-FFF2-40B4-BE49-F238E27FC236}">
                <a16:creationId xmlns:a16="http://schemas.microsoft.com/office/drawing/2014/main" id="{31A54429-D575-49C7-A01E-3DAFD4848288}"/>
              </a:ext>
            </a:extLst>
          </p:cNvPr>
          <p:cNvPicPr>
            <a:picLocks noChangeAspect="1"/>
          </p:cNvPicPr>
          <p:nvPr/>
        </p:nvPicPr>
        <p:blipFill>
          <a:blip r:embed="rId10">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51276" y="6821413"/>
            <a:ext cx="381000" cy="285750"/>
          </a:xfrm>
          <a:prstGeom prst="rect">
            <a:avLst/>
          </a:prstGeom>
        </p:spPr>
      </p:pic>
      <p:pic>
        <p:nvPicPr>
          <p:cNvPr id="43" name="Picture 42" descr="A close up of a logo&#10;&#10;Description generated with very high confidence">
            <a:extLst>
              <a:ext uri="{FF2B5EF4-FFF2-40B4-BE49-F238E27FC236}">
                <a16:creationId xmlns:a16="http://schemas.microsoft.com/office/drawing/2014/main" id="{5723C7BB-7D2A-485C-8E79-3E4A0C0670E4}"/>
              </a:ext>
            </a:extLst>
          </p:cNvPr>
          <p:cNvPicPr>
            <a:picLocks noChangeAspect="1"/>
          </p:cNvPicPr>
          <p:nvPr/>
        </p:nvPicPr>
        <p:blipFill>
          <a:blip r:embed="rId11">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67293" y="7725144"/>
            <a:ext cx="365760" cy="274320"/>
          </a:xfrm>
          <a:prstGeom prst="rect">
            <a:avLst/>
          </a:prstGeom>
        </p:spPr>
      </p:pic>
    </p:spTree>
    <p:extLst>
      <p:ext uri="{BB962C8B-B14F-4D97-AF65-F5344CB8AC3E}">
        <p14:creationId xmlns:p14="http://schemas.microsoft.com/office/powerpoint/2010/main" val="3238742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w_15" title="Icon of a arrow in a circle pointed right">
            <a:extLst>
              <a:ext uri="{FF2B5EF4-FFF2-40B4-BE49-F238E27FC236}">
                <a16:creationId xmlns:a16="http://schemas.microsoft.com/office/drawing/2014/main" id="{40B806FA-F0F5-469F-89F1-6797A3344438}"/>
              </a:ext>
            </a:extLst>
          </p:cNvPr>
          <p:cNvSpPr>
            <a:spLocks noChangeAspect="1" noEditPoints="1"/>
          </p:cNvSpPr>
          <p:nvPr/>
        </p:nvSpPr>
        <p:spPr bwMode="auto">
          <a:xfrm>
            <a:off x="493286" y="8486247"/>
            <a:ext cx="175133" cy="198820"/>
          </a:xfrm>
          <a:custGeom>
            <a:avLst/>
            <a:gdLst>
              <a:gd name="T0" fmla="*/ 0 w 304"/>
              <a:gd name="T1" fmla="*/ 151 h 303"/>
              <a:gd name="T2" fmla="*/ 152 w 304"/>
              <a:gd name="T3" fmla="*/ 0 h 303"/>
              <a:gd name="T4" fmla="*/ 304 w 304"/>
              <a:gd name="T5" fmla="*/ 151 h 303"/>
              <a:gd name="T6" fmla="*/ 152 w 304"/>
              <a:gd name="T7" fmla="*/ 303 h 303"/>
              <a:gd name="T8" fmla="*/ 0 w 304"/>
              <a:gd name="T9" fmla="*/ 151 h 303"/>
              <a:gd name="T10" fmla="*/ 151 w 304"/>
              <a:gd name="T11" fmla="*/ 223 h 303"/>
              <a:gd name="T12" fmla="*/ 223 w 304"/>
              <a:gd name="T13" fmla="*/ 151 h 303"/>
              <a:gd name="T14" fmla="*/ 151 w 304"/>
              <a:gd name="T15" fmla="*/ 79 h 303"/>
              <a:gd name="T16" fmla="*/ 223 w 304"/>
              <a:gd name="T17" fmla="*/ 151 h 303"/>
              <a:gd name="T18" fmla="*/ 73 w 304"/>
              <a:gd name="T19" fmla="*/ 151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4" h="303">
                <a:moveTo>
                  <a:pt x="0" y="151"/>
                </a:moveTo>
                <a:cubicBezTo>
                  <a:pt x="0" y="68"/>
                  <a:pt x="68" y="0"/>
                  <a:pt x="152" y="0"/>
                </a:cubicBezTo>
                <a:cubicBezTo>
                  <a:pt x="236" y="0"/>
                  <a:pt x="304" y="68"/>
                  <a:pt x="304" y="151"/>
                </a:cubicBezTo>
                <a:cubicBezTo>
                  <a:pt x="304" y="235"/>
                  <a:pt x="236" y="303"/>
                  <a:pt x="152" y="303"/>
                </a:cubicBezTo>
                <a:cubicBezTo>
                  <a:pt x="68" y="303"/>
                  <a:pt x="0" y="235"/>
                  <a:pt x="0" y="151"/>
                </a:cubicBezTo>
                <a:close/>
                <a:moveTo>
                  <a:pt x="151" y="223"/>
                </a:moveTo>
                <a:cubicBezTo>
                  <a:pt x="223" y="151"/>
                  <a:pt x="223" y="151"/>
                  <a:pt x="223" y="151"/>
                </a:cubicBezTo>
                <a:cubicBezTo>
                  <a:pt x="151" y="79"/>
                  <a:pt x="151" y="79"/>
                  <a:pt x="151" y="79"/>
                </a:cubicBezTo>
                <a:moveTo>
                  <a:pt x="223" y="151"/>
                </a:moveTo>
                <a:cubicBezTo>
                  <a:pt x="73" y="151"/>
                  <a:pt x="73" y="151"/>
                  <a:pt x="73" y="151"/>
                </a:cubicBezTo>
              </a:path>
            </a:pathLst>
          </a:custGeom>
          <a:noFill/>
          <a:ln w="19050" cap="sq">
            <a:solidFill>
              <a:srgbClr val="FFFFFF"/>
            </a:solidFill>
            <a:prstDash val="solid"/>
            <a:miter lim="800000"/>
            <a:headEnd/>
            <a:tailEnd/>
          </a:ln>
          <a:extLst/>
        </p:spPr>
        <p:txBody>
          <a:bodyPr vert="horz" wrap="square" lIns="91440" tIns="45720" rIns="91440" bIns="45720" numCol="1" anchor="t" anchorCtr="0" compatLnSpc="1">
            <a:prstTxWarp prst="textNoShape">
              <a:avLst/>
            </a:prstTxWarp>
          </a:bodyPr>
          <a:lstStyle/>
          <a:p>
            <a:pPr marL="0" marR="0" lvl="0" indent="0" defTabSz="1018534"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gradFill>
                <a:gsLst>
                  <a:gs pos="0">
                    <a:srgbClr val="505050"/>
                  </a:gs>
                  <a:gs pos="100000">
                    <a:srgbClr val="505050"/>
                  </a:gs>
                </a:gsLst>
                <a:lin ang="5400000" scaled="1"/>
              </a:gradFill>
              <a:effectLst/>
              <a:uLnTx/>
              <a:uFillTx/>
              <a:latin typeface="Segoe UI"/>
            </a:endParaRPr>
          </a:p>
        </p:txBody>
      </p:sp>
      <p:graphicFrame>
        <p:nvGraphicFramePr>
          <p:cNvPr id="9" name="Table 8">
            <a:extLst>
              <a:ext uri="{FF2B5EF4-FFF2-40B4-BE49-F238E27FC236}">
                <a16:creationId xmlns:a16="http://schemas.microsoft.com/office/drawing/2014/main" id="{E46A0388-5060-43CD-85D7-70D89A0096DE}"/>
              </a:ext>
            </a:extLst>
          </p:cNvPr>
          <p:cNvGraphicFramePr>
            <a:graphicFrameLocks noGrp="1"/>
          </p:cNvGraphicFramePr>
          <p:nvPr>
            <p:extLst/>
          </p:nvPr>
        </p:nvGraphicFramePr>
        <p:xfrm>
          <a:off x="342900" y="815471"/>
          <a:ext cx="6289128" cy="7235889"/>
        </p:xfrm>
        <a:graphic>
          <a:graphicData uri="http://schemas.openxmlformats.org/drawingml/2006/table">
            <a:tbl>
              <a:tblPr/>
              <a:tblGrid>
                <a:gridCol w="3861040">
                  <a:extLst>
                    <a:ext uri="{9D8B030D-6E8A-4147-A177-3AD203B41FA5}">
                      <a16:colId xmlns:a16="http://schemas.microsoft.com/office/drawing/2014/main" val="1077093951"/>
                    </a:ext>
                  </a:extLst>
                </a:gridCol>
                <a:gridCol w="1245674">
                  <a:extLst>
                    <a:ext uri="{9D8B030D-6E8A-4147-A177-3AD203B41FA5}">
                      <a16:colId xmlns:a16="http://schemas.microsoft.com/office/drawing/2014/main" val="893910820"/>
                    </a:ext>
                  </a:extLst>
                </a:gridCol>
                <a:gridCol w="1182414">
                  <a:extLst>
                    <a:ext uri="{9D8B030D-6E8A-4147-A177-3AD203B41FA5}">
                      <a16:colId xmlns:a16="http://schemas.microsoft.com/office/drawing/2014/main" val="2733173202"/>
                    </a:ext>
                  </a:extLst>
                </a:gridCol>
              </a:tblGrid>
              <a:tr h="568497">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b">
                        <a:lnSpc>
                          <a:spcPts val="1200"/>
                        </a:lnSpc>
                      </a:pPr>
                      <a:endParaRPr lang="en-US" sz="1100" b="0" i="0" u="none" strike="noStrike">
                        <a:solidFill>
                          <a:srgbClr val="000000"/>
                        </a:solidFill>
                        <a:effectLst/>
                        <a:latin typeface="+mn-lt"/>
                      </a:endParaRPr>
                    </a:p>
                    <a:p>
                      <a:pPr algn="l" fontAlgn="b">
                        <a:lnSpc>
                          <a:spcPts val="1200"/>
                        </a:lnSpc>
                      </a:pPr>
                      <a:endParaRPr lang="en-US" sz="1100" b="0" i="0" u="none" strike="noStrike">
                        <a:solidFill>
                          <a:srgbClr val="000000"/>
                        </a:solidFill>
                        <a:effectLst/>
                        <a:latin typeface="+mn-lt"/>
                      </a:endParaRPr>
                    </a:p>
                  </a:txBody>
                  <a:tcPr marL="0" marR="0" marT="73152" marB="64008" anchor="b">
                    <a:lnL w="3175" cap="flat" cmpd="sng" algn="ctr">
                      <a:solidFill>
                        <a:srgbClr val="D2D2D2"/>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rgbClr val="D2D2D2"/>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b">
                        <a:lnSpc>
                          <a:spcPts val="1200"/>
                        </a:lnSpc>
                      </a:pPr>
                      <a:r>
                        <a:rPr lang="en-US" sz="1100" b="1" i="0" u="none" strike="noStrike">
                          <a:solidFill>
                            <a:srgbClr val="FFFFFF"/>
                          </a:solidFill>
                          <a:effectLst/>
                          <a:latin typeface="+mn-lt"/>
                        </a:rPr>
                        <a:t>Office 365 </a:t>
                      </a:r>
                      <a:br>
                        <a:rPr lang="en-US" sz="1100" b="1" i="0" u="none" strike="noStrike">
                          <a:solidFill>
                            <a:srgbClr val="FFFFFF"/>
                          </a:solidFill>
                          <a:effectLst/>
                          <a:latin typeface="+mn-lt"/>
                        </a:rPr>
                      </a:br>
                      <a:r>
                        <a:rPr lang="en-US" sz="1100" b="1" i="0" u="none" strike="noStrike">
                          <a:solidFill>
                            <a:srgbClr val="FFFFFF"/>
                          </a:solidFill>
                          <a:effectLst/>
                          <a:latin typeface="+mn-lt"/>
                        </a:rPr>
                        <a:t>Business Premium</a:t>
                      </a:r>
                    </a:p>
                    <a:p>
                      <a:pPr algn="ctr" fontAlgn="b">
                        <a:lnSpc>
                          <a:spcPts val="1200"/>
                        </a:lnSpc>
                      </a:pPr>
                      <a:r>
                        <a:rPr lang="en-US" sz="900" b="0" i="0" u="none" strike="noStrike">
                          <a:solidFill>
                            <a:srgbClr val="FFFFFF"/>
                          </a:solidFill>
                          <a:effectLst/>
                          <a:latin typeface="+mn-lt"/>
                        </a:rPr>
                        <a:t>$12.50 USD/user/mo.</a:t>
                      </a:r>
                      <a:endParaRPr lang="en-US" sz="800" b="0" i="0" u="none" strike="noStrike">
                        <a:solidFill>
                          <a:srgbClr val="FFFFFF"/>
                        </a:solidFill>
                        <a:effectLst/>
                        <a:latin typeface="+mn-lt"/>
                      </a:endParaRPr>
                    </a:p>
                  </a:txBody>
                  <a:tcPr marL="0" marR="0" marT="73152"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83B01"/>
                    </a:solidFill>
                  </a:tcPr>
                </a:tc>
                <a:tc>
                  <a:txBody>
                    <a:bodyPr/>
                    <a:lstStyle/>
                    <a:p>
                      <a:pPr algn="ctr" fontAlgn="b">
                        <a:lnSpc>
                          <a:spcPts val="1200"/>
                        </a:lnSpc>
                      </a:pPr>
                      <a:r>
                        <a:rPr lang="en-US" sz="1100" b="1" i="0" u="none" strike="noStrike" kern="1200">
                          <a:solidFill>
                            <a:srgbClr val="FFFFFF"/>
                          </a:solidFill>
                          <a:effectLst/>
                          <a:latin typeface="+mn-lt"/>
                          <a:ea typeface="+mn-ea"/>
                          <a:cs typeface="+mn-cs"/>
                        </a:rPr>
                        <a:t>Microsoft 365 Business</a:t>
                      </a:r>
                    </a:p>
                    <a:p>
                      <a:pPr algn="ctr" fontAlgn="b">
                        <a:lnSpc>
                          <a:spcPts val="1200"/>
                        </a:lnSpc>
                      </a:pPr>
                      <a:r>
                        <a:rPr lang="en-US" sz="900" b="1" i="0" u="none" strike="noStrike" kern="1200">
                          <a:solidFill>
                            <a:srgbClr val="FFFFFF"/>
                          </a:solidFill>
                          <a:effectLst/>
                          <a:latin typeface="+mn-lt"/>
                          <a:ea typeface="+mn-ea"/>
                          <a:cs typeface="+mn-cs"/>
                        </a:rPr>
                        <a:t>$20 USD/user/mo.</a:t>
                      </a:r>
                    </a:p>
                  </a:txBody>
                  <a:tcPr marL="0" marR="0" marT="73152"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45663296"/>
                  </a:ext>
                </a:extLst>
              </a:tr>
              <a:tr h="326522">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rgbClr val="595959"/>
                          </a:solidFill>
                          <a:effectLst/>
                          <a:latin typeface="Segoe UI" panose="020B0502040204020203" pitchFamily="34" charset="0"/>
                          <a:cs typeface="Segoe UI" panose="020B0502040204020203" pitchFamily="34" charset="0"/>
                        </a:rPr>
                        <a:t>Devices per license</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2F2F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lang="en-US" sz="1000" b="0" i="0" u="none" strike="noStrike" kern="1200">
                          <a:solidFill>
                            <a:srgbClr val="595959"/>
                          </a:solidFill>
                          <a:effectLst/>
                          <a:latin typeface="Segoe UI" panose="020B0502040204020203" pitchFamily="34" charset="0"/>
                          <a:ea typeface="+mn-ea"/>
                          <a:cs typeface="Segoe UI" panose="020B0502040204020203" pitchFamily="34" charset="0"/>
                        </a:rPr>
                        <a:t>5 PCs or Macs ,5 tablets &amp; 5 mobile devices</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ctr" defTabSz="914363" rtl="0" eaLnBrk="1" fontAlgn="ctr" latinLnBrk="0" hangingPunct="1">
                        <a:lnSpc>
                          <a:spcPct val="100000"/>
                        </a:lnSpc>
                        <a:spcBef>
                          <a:spcPts val="0"/>
                        </a:spcBef>
                        <a:spcAft>
                          <a:spcPts val="0"/>
                        </a:spcAft>
                        <a:buClrTx/>
                        <a:buSzTx/>
                        <a:buFontTx/>
                        <a:buNone/>
                        <a:tabLst/>
                        <a:defRPr/>
                      </a:pPr>
                      <a:r>
                        <a:rPr lang="en-US" sz="1000" b="0" i="0" u="none" strike="noStrike" kern="1200">
                          <a:solidFill>
                            <a:srgbClr val="595959"/>
                          </a:solidFill>
                          <a:effectLst/>
                          <a:latin typeface="Segoe UI" panose="020B0502040204020203" pitchFamily="34" charset="0"/>
                          <a:ea typeface="+mn-ea"/>
                          <a:cs typeface="Segoe UI" panose="020B0502040204020203" pitchFamily="34" charset="0"/>
                        </a:rPr>
                        <a:t>5 PCs or Macs ,5 tablets &amp; 5 mobile devices</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99912649"/>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Productivity applications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FFFFFF"/>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algn="ctr" fontAlgn="ctr"/>
                      <a:endParaRPr lang="en-US" sz="950" b="0" i="0" u="none" strike="noStrike">
                        <a:solidFill>
                          <a:schemeClr val="accent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1190359665"/>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b"/>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Word, Excel, PowerPoint, OneNote &amp; Outlook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7466788"/>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lvl="0" algn="l" fontAlgn="ctr">
                        <a:buNone/>
                      </a:pPr>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Publisher &amp; Access (PC only)</a:t>
                      </a:r>
                      <a:endParaRPr lang="en-US" sz="950" b="0" i="0" u="none" strike="sngStrike">
                        <a:solidFill>
                          <a:srgbClr val="595959"/>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2671342"/>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lvl="0" algn="l" fontAlgn="ctr">
                        <a:buNone/>
                      </a:pPr>
                      <a:r>
                        <a:rPr lang="en-US" sz="950" b="0" i="0" u="none" strike="noStrike" dirty="0">
                          <a:solidFill>
                            <a:srgbClr val="595959"/>
                          </a:solidFill>
                          <a:effectLst/>
                          <a:latin typeface="Segoe UI" panose="020B0502040204020203" pitchFamily="34" charset="0"/>
                          <a:cs typeface="Segoe UI" panose="020B0502040204020203" pitchFamily="34" charset="0"/>
                        </a:rPr>
                        <a:t>Office apps for iOS and Android devices</a:t>
                      </a:r>
                      <a:endParaRPr lang="en-US" sz="950" b="0" i="0" u="none" strike="sngStrike" dirty="0">
                        <a:solidFill>
                          <a:srgbClr val="595959"/>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503070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Automatic new feature updates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6536277"/>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Business applications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44755833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Customer relationship manager built into Outlook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8106792"/>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Self-service online customer scheduling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7538403"/>
                  </a:ext>
                </a:extLst>
              </a:tr>
              <a:tr h="192024">
                <a:tc>
                  <a:txBody>
                    <a:body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Create automated workflows with Microsoft Flow</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917521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Collaboration services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925517357"/>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Online meetings w/ screen sharing, audio and HD video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839294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A hub for teamwork with Microsoft Teams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9672545"/>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Task management for teams with Microsoft Planner</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951071"/>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Business-class email, calendar and contacts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467389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Document storage</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101059345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Office document versioning and history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076034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File storage and sharing with 1TB per user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8494992"/>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Document co-authoring and offline sync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5476459"/>
                  </a:ext>
                </a:extLst>
              </a:tr>
              <a:tr h="192024">
                <a:tc>
                  <a:txBody>
                    <a:body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Device management</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3830078740"/>
                  </a:ext>
                </a:extLst>
              </a:tr>
              <a:tr h="192024">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srgbClr val="595959"/>
                          </a:solidFill>
                          <a:effectLst/>
                          <a:uLnTx/>
                          <a:uFillTx/>
                          <a:latin typeface="Segoe UI"/>
                          <a:cs typeface="Segoe UI"/>
                        </a:rPr>
                        <a:t>Securely manage data on Windows, macOS, iOS, &amp; Android</a:t>
                      </a:r>
                    </a:p>
                  </a:txBody>
                  <a:tcPr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extLst>
                  <a:ext uri="{0D108BD9-81ED-4DB2-BD59-A6C34878D82A}">
                    <a16:rowId xmlns:a16="http://schemas.microsoft.com/office/drawing/2014/main" val="316431804"/>
                  </a:ext>
                </a:extLst>
              </a:tr>
              <a:tr h="192024">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srgbClr val="595959"/>
                          </a:solidFill>
                          <a:effectLst/>
                          <a:uLnTx/>
                          <a:uFillTx/>
                          <a:latin typeface="Segoe UI"/>
                          <a:cs typeface="Segoe UI"/>
                        </a:rPr>
                        <a:t>Self-service PC deployment with Windows Autopilot</a:t>
                      </a:r>
                    </a:p>
                  </a:txBody>
                  <a:tcPr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extLst>
                  <a:ext uri="{0D108BD9-81ED-4DB2-BD59-A6C34878D82A}">
                    <a16:rowId xmlns:a16="http://schemas.microsoft.com/office/drawing/2014/main" val="747068577"/>
                  </a:ext>
                </a:extLst>
              </a:tr>
              <a:tr h="192024">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srgbClr val="595959"/>
                          </a:solidFill>
                          <a:effectLst/>
                          <a:uLnTx/>
                          <a:uFillTx/>
                          <a:latin typeface="Segoe UI"/>
                          <a:cs typeface="Segoe UI"/>
                        </a:rPr>
                        <a:t>Simplified controls to manage Windows 10 Pro PCs</a:t>
                      </a:r>
                    </a:p>
                  </a:txBody>
                  <a:tcPr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extLst>
                  <a:ext uri="{0D108BD9-81ED-4DB2-BD59-A6C34878D82A}">
                    <a16:rowId xmlns:a16="http://schemas.microsoft.com/office/drawing/2014/main" val="446445952"/>
                  </a:ext>
                </a:extLst>
              </a:tr>
              <a:tr h="192024">
                <a:tc>
                  <a:txBody>
                    <a:body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Advanced Security Features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2118919455"/>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Helps protect your business from malware</a:t>
                      </a:r>
                      <a:endParaRPr lang="en-US" sz="95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1900866"/>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Information Protection policies help control &amp; manage data access.</a:t>
                      </a:r>
                      <a:endParaRPr lang="en-US" sz="95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822309"/>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Controls to protect company data on personal mobile devices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2109572"/>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Preservation, Compliance &amp; Archiving capabilities w/ continuous backup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841365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Support</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366585034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24x7 web and phone support included</a:t>
                      </a:r>
                      <a:endParaRPr lang="en-US" sz="950" b="0" i="0" u="none" strike="noStrike" baseline="30000">
                        <a:solidFill>
                          <a:srgbClr val="595959"/>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1737374"/>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Deployment support with purchase of 50+ seats via Fastrack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501342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dirty="0">
                          <a:solidFill>
                            <a:srgbClr val="595959"/>
                          </a:solidFill>
                          <a:effectLst/>
                          <a:latin typeface="Segoe UI" panose="020B0502040204020203" pitchFamily="34" charset="0"/>
                          <a:cs typeface="Segoe UI" panose="020B0502040204020203" pitchFamily="34" charset="0"/>
                        </a:rPr>
                        <a:t>99.9% financially-backed uptime guarantee</a:t>
                      </a:r>
                      <a:endParaRPr lang="en-US" sz="950" b="0" i="0" u="none" strike="noStrike" dirty="0">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91440"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3175" cap="flat" cmpd="sng" algn="ctr">
                      <a:solidFill>
                        <a:srgbClr val="D2D2D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dirty="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8923057"/>
                  </a:ext>
                </a:extLst>
              </a:tr>
            </a:tbl>
          </a:graphicData>
        </a:graphic>
      </p:graphicFrame>
      <p:sp>
        <p:nvSpPr>
          <p:cNvPr id="11" name="Rectangle 10">
            <a:extLst>
              <a:ext uri="{FF2B5EF4-FFF2-40B4-BE49-F238E27FC236}">
                <a16:creationId xmlns:a16="http://schemas.microsoft.com/office/drawing/2014/main" id="{DFBBE082-0DFC-4CFD-B960-A4652F2483CE}"/>
              </a:ext>
            </a:extLst>
          </p:cNvPr>
          <p:cNvSpPr/>
          <p:nvPr/>
        </p:nvSpPr>
        <p:spPr>
          <a:xfrm>
            <a:off x="342900" y="8392679"/>
            <a:ext cx="6436272" cy="584775"/>
          </a:xfrm>
          <a:prstGeom prst="rect">
            <a:avLst/>
          </a:prstGeom>
        </p:spPr>
        <p:txBody>
          <a:bodyPr wrap="square">
            <a:spAutoFit/>
          </a:bodyPr>
          <a:lstStyle/>
          <a:p>
            <a:r>
              <a:rPr lang="en-US" sz="800" spc="-25" dirty="0">
                <a:solidFill>
                  <a:schemeClr val="tx1">
                    <a:lumMod val="65000"/>
                    <a:lumOff val="35000"/>
                  </a:schemeClr>
                </a:solidFill>
                <a:latin typeface="Segoe UI" panose="020B0502040204020203" pitchFamily="34" charset="0"/>
                <a:ea typeface="Calibri" panose="020F0502020204030204" pitchFamily="34" charset="0"/>
              </a:rPr>
              <a:t>© 2018 Microsoft Corporation. All rights reserved. This document is provided "as-is." Information and views expressed in this document, including URL and other Internet Web site references, may change without notice. You bear the risk of using it. This document does not provide you with any legal rights to any intellectual property in any Microsoft product. You may copy and use this document for your internal, reference purposes. You may modify this document for your internal, reference purposes. </a:t>
            </a:r>
            <a:endParaRPr lang="en-US" sz="800" dirty="0">
              <a:solidFill>
                <a:schemeClr val="tx1">
                  <a:lumMod val="65000"/>
                  <a:lumOff val="35000"/>
                </a:schemeClr>
              </a:solidFill>
            </a:endParaRPr>
          </a:p>
        </p:txBody>
      </p:sp>
      <p:sp>
        <p:nvSpPr>
          <p:cNvPr id="10" name="TextBox 9">
            <a:extLst>
              <a:ext uri="{FF2B5EF4-FFF2-40B4-BE49-F238E27FC236}">
                <a16:creationId xmlns:a16="http://schemas.microsoft.com/office/drawing/2014/main" id="{290864D0-2D67-46E2-B16D-FCB5F9E4A3EA}"/>
              </a:ext>
            </a:extLst>
          </p:cNvPr>
          <p:cNvSpPr txBox="1"/>
          <p:nvPr/>
        </p:nvSpPr>
        <p:spPr>
          <a:xfrm>
            <a:off x="668419" y="8033416"/>
            <a:ext cx="5718284" cy="353943"/>
          </a:xfrm>
          <a:prstGeom prst="rect">
            <a:avLst/>
          </a:prstGeom>
          <a:noFill/>
          <a:ln>
            <a:noFill/>
          </a:ln>
        </p:spPr>
        <p:txBody>
          <a:bodyPr wrap="square" lIns="91440" tIns="91440" rIns="91440" bIns="91440" rtlCol="0">
            <a:spAutoFit/>
          </a:bodyPr>
          <a:lstStyle/>
          <a:p>
            <a:r>
              <a:rPr lang="en-US" sz="1100" b="1">
                <a:solidFill>
                  <a:schemeClr val="tx1">
                    <a:lumMod val="65000"/>
                    <a:lumOff val="35000"/>
                  </a:schemeClr>
                </a:solidFill>
                <a:latin typeface="Segoe UI" panose="020B0502040204020203" pitchFamily="34" charset="0"/>
                <a:cs typeface="Segoe UI" panose="020B0502040204020203" pitchFamily="34" charset="0"/>
              </a:rPr>
              <a:t>Learn more about Office 365 and Microsoft 365 at </a:t>
            </a:r>
            <a:r>
              <a:rPr lang="en-US" sz="1100" b="1">
                <a:solidFill>
                  <a:schemeClr val="tx1">
                    <a:lumMod val="65000"/>
                    <a:lumOff val="35000"/>
                  </a:schemeClr>
                </a:solidFill>
                <a:latin typeface="Segoe UI" panose="020B0502040204020203" pitchFamily="34" charset="0"/>
                <a:cs typeface="Segoe UI" panose="020B0502040204020203" pitchFamily="34" charset="0"/>
                <a:hlinkClick r:id="rId2"/>
              </a:rPr>
              <a:t>http://www.office.com/business</a:t>
            </a:r>
            <a:r>
              <a:rPr lang="en-US" sz="1100" b="1">
                <a:solidFill>
                  <a:schemeClr val="tx1">
                    <a:lumMod val="65000"/>
                    <a:lumOff val="35000"/>
                  </a:schemeClr>
                </a:solidFill>
                <a:latin typeface="Segoe UI" panose="020B0502040204020203" pitchFamily="34" charset="0"/>
                <a:cs typeface="Segoe UI" panose="020B0502040204020203" pitchFamily="34" charset="0"/>
              </a:rPr>
              <a:t>.</a:t>
            </a:r>
            <a:endParaRPr lang="en-US" sz="1100" b="1" spc="-62">
              <a:solidFill>
                <a:schemeClr val="tx1">
                  <a:lumMod val="50000"/>
                  <a:lumOff val="50000"/>
                </a:schemeClr>
              </a:solidFill>
              <a:latin typeface="Segoe UI" panose="020B0502040204020203" pitchFamily="34" charset="0"/>
              <a:cs typeface="Segoe UI" panose="020B0502040204020203" pitchFamily="34" charset="0"/>
            </a:endParaRPr>
          </a:p>
        </p:txBody>
      </p:sp>
      <p:sp>
        <p:nvSpPr>
          <p:cNvPr id="12" name="Title 1">
            <a:extLst>
              <a:ext uri="{FF2B5EF4-FFF2-40B4-BE49-F238E27FC236}">
                <a16:creationId xmlns:a16="http://schemas.microsoft.com/office/drawing/2014/main" id="{815E3C70-7DA9-41B4-99FF-2246876CA37A}"/>
              </a:ext>
            </a:extLst>
          </p:cNvPr>
          <p:cNvSpPr txBox="1">
            <a:spLocks/>
          </p:cNvSpPr>
          <p:nvPr/>
        </p:nvSpPr>
        <p:spPr>
          <a:xfrm>
            <a:off x="306469" y="214212"/>
            <a:ext cx="6080234" cy="330796"/>
          </a:xfrm>
          <a:prstGeom prst="rect">
            <a:avLst/>
          </a:prstGeom>
        </p:spPr>
        <p:txBody>
          <a:bodyPr wrap="square" lIns="0" tIns="0" rIns="0" bIns="0">
            <a:spAutoFit/>
          </a:bodyPr>
          <a:lstStyle>
            <a:lvl1pPr algn="l" defTabSz="914139" rtl="0" eaLnBrk="1" latinLnBrk="0" hangingPunct="1">
              <a:spcBef>
                <a:spcPct val="0"/>
              </a:spcBef>
              <a:buNone/>
              <a:defRPr sz="2400" b="0" kern="1200">
                <a:solidFill>
                  <a:schemeClr val="bg1"/>
                </a:solidFill>
                <a:latin typeface="Segoe UI" pitchFamily="34" charset="0"/>
                <a:ea typeface="+mj-ea"/>
                <a:cs typeface="+mj-cs"/>
              </a:defRPr>
            </a:lvl1pPr>
          </a:lstStyle>
          <a:p>
            <a:pPr algn="ctr">
              <a:lnSpc>
                <a:spcPts val="2824"/>
              </a:lnSpc>
            </a:pPr>
            <a:r>
              <a:rPr lang="en-US" sz="2118" spc="-106">
                <a:solidFill>
                  <a:schemeClr val="tx1">
                    <a:lumMod val="65000"/>
                    <a:lumOff val="35000"/>
                  </a:schemeClr>
                </a:solidFill>
                <a:latin typeface="Segoe UI Semibold" panose="020B0702040204020203" pitchFamily="34" charset="0"/>
                <a:ea typeface="+mn-ea"/>
                <a:cs typeface="Segoe UI Semibold" panose="020B0702040204020203" pitchFamily="34" charset="0"/>
              </a:rPr>
              <a:t>Compare </a:t>
            </a:r>
            <a:r>
              <a:rPr lang="en-US" sz="2118" spc="-106">
                <a:solidFill>
                  <a:srgbClr val="D83B01"/>
                </a:solidFill>
                <a:latin typeface="Segoe UI Semibold" panose="020B0702040204020203" pitchFamily="34" charset="0"/>
                <a:ea typeface="+mn-ea"/>
                <a:cs typeface="Segoe UI Semibold" panose="020B0702040204020203" pitchFamily="34" charset="0"/>
              </a:rPr>
              <a:t>Office 365</a:t>
            </a:r>
            <a:r>
              <a:rPr lang="en-US" sz="2118" spc="-106">
                <a:solidFill>
                  <a:schemeClr val="tx1">
                    <a:lumMod val="65000"/>
                    <a:lumOff val="35000"/>
                  </a:schemeClr>
                </a:solidFill>
                <a:latin typeface="Segoe UI Semibold" panose="020B0702040204020203" pitchFamily="34" charset="0"/>
                <a:ea typeface="+mn-ea"/>
                <a:cs typeface="Segoe UI Semibold" panose="020B0702040204020203" pitchFamily="34" charset="0"/>
              </a:rPr>
              <a:t> and </a:t>
            </a:r>
            <a:r>
              <a:rPr lang="en-US" sz="2118" spc="-106">
                <a:solidFill>
                  <a:schemeClr val="accent1"/>
                </a:solidFill>
                <a:latin typeface="Segoe UI Semibold" panose="020B0702040204020203" pitchFamily="34" charset="0"/>
                <a:ea typeface="+mn-ea"/>
                <a:cs typeface="Segoe UI Semibold" panose="020B0702040204020203" pitchFamily="34" charset="0"/>
              </a:rPr>
              <a:t>Microsoft 365</a:t>
            </a:r>
          </a:p>
        </p:txBody>
      </p:sp>
    </p:spTree>
    <p:extLst>
      <p:ext uri="{BB962C8B-B14F-4D97-AF65-F5344CB8AC3E}">
        <p14:creationId xmlns:p14="http://schemas.microsoft.com/office/powerpoint/2010/main" val="31123584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SMSG KM Open Document" ma:contentTypeID="0x0101000E4CB7077FEE4FF7AE86D4A500EEC780030016C849C62B10EB41ACA8C7EEDEF40BB200163887025105364D8153C6080327FC09" ma:contentTypeVersion="30" ma:contentTypeDescription="" ma:contentTypeScope="" ma:versionID="bf3047196444fa383e38b9f5a260a91e">
  <xsd:schema xmlns:xsd="http://www.w3.org/2001/XMLSchema" xmlns:xs="http://www.w3.org/2001/XMLSchema" xmlns:p="http://schemas.microsoft.com/office/2006/metadata/properties" xmlns:ns1="http://schemas.microsoft.com/sharepoint/v3" xmlns:ns2="230e9df3-be65-4c73-a93b-d1236ebd677e" xmlns:ns3="230E9DF3-BE65-4C73-A93B-D1236EBD677E" targetNamespace="http://schemas.microsoft.com/office/2006/metadata/properties" ma:root="true" ma:fieldsID="673ea1d4379762c7e7389446bf5c776c" ns1:_="" ns2:_="" ns3:_="">
    <xsd:import namespace="http://schemas.microsoft.com/sharepoint/v3"/>
    <xsd:import namespace="230e9df3-be65-4c73-a93b-d1236ebd677e"/>
    <xsd:import namespace="230E9DF3-BE65-4C73-A93B-D1236EBD677E"/>
    <xsd:element name="properties">
      <xsd:complexType>
        <xsd:sequence>
          <xsd:element name="documentManagement">
            <xsd:complexType>
              <xsd:all>
                <xsd:element ref="ns1:RoutingRuleDescription" minOccurs="0"/>
                <xsd:element ref="ns2:DocumentDescription" minOccurs="0"/>
                <xsd:element ref="ns2:Owner" minOccurs="0"/>
                <xsd:element ref="ns3:PublishDate" minOccurs="0"/>
                <xsd:element ref="ns1:PublishingPageContent" minOccurs="0"/>
                <xsd:element ref="ns2:Thumbnail1" minOccurs="0"/>
                <xsd:element ref="ns1:PublishingExpirationDate" minOccurs="0"/>
                <xsd:element ref="ns3:ApplyWorkflowRules" minOccurs="0"/>
                <xsd:element ref="ns2:ContentID" minOccurs="0"/>
                <xsd:element ref="ns2:Blog_x0020_Name" minOccurs="0"/>
                <xsd:element ref="ns2:Coowner" minOccurs="0"/>
                <xsd:element ref="ns1:AverageRating" minOccurs="0"/>
                <xsd:element ref="ns1:RatingCount" minOccurs="0"/>
                <xsd:element ref="ns2:FolderExtensions" minOccurs="0"/>
                <xsd:element ref="ns2:ParentID1" minOccurs="0"/>
                <xsd:element ref="ns2:GenericText2" minOccurs="0"/>
                <xsd:element ref="ns2:GenericHTML1" minOccurs="0"/>
                <xsd:element ref="ns2:od9986d31974458fb3007746ec0bce5f" minOccurs="0"/>
                <xsd:element ref="ns2:k21a64daf20d4502b2796a1c6b8ce6c8" minOccurs="0"/>
                <xsd:element ref="ns2:ef109fd36bcf4bcd9dd945731030600b" minOccurs="0"/>
                <xsd:element ref="ns2:hd9637eefc984b85b6097c6374e15725" minOccurs="0"/>
                <xsd:element ref="ns2:ga0c0bf70a6644469c61b3efa7025301" minOccurs="0"/>
                <xsd:element ref="ns2:i1b478372f814787abd313030b81fcb2" minOccurs="0"/>
                <xsd:element ref="ns2:i0d941ee1e744ffea7aeee9924c91cbb" minOccurs="0"/>
                <xsd:element ref="ns2:m6d26e40ac264097a006193f92232ece" minOccurs="0"/>
                <xsd:element ref="ns2:kf34bcdc8fc34e479d3f94c6210e8e27" minOccurs="0"/>
                <xsd:element ref="ns2:mb88723863e1404388ba3733387d48df" minOccurs="0"/>
                <xsd:element ref="ns2:TaxCatchAll" minOccurs="0"/>
                <xsd:element ref="ns2:k20e0dfa74bf4e44818db03027b0ccd8" minOccurs="0"/>
                <xsd:element ref="ns2:l3c3ea61849e4288a8acc49bb5388e8c" minOccurs="0"/>
                <xsd:element ref="ns2:ec5b2ad5c27b45fb8a00a1f27c7ce1ae" minOccurs="0"/>
                <xsd:element ref="ns2:TaxCatchAllLabel" minOccurs="0"/>
                <xsd:element ref="ns2:b60f8d2dbb984f349d80d8196897f4d3" minOccurs="0"/>
                <xsd:element ref="ns2:TaxKeywordTaxHTField" minOccurs="0"/>
                <xsd:element ref="ns2:m6c7b4717b6346e6a075a59dd47eac69" minOccurs="0"/>
                <xsd:element ref="ns2:ConfidentialityTaxHTField0" minOccurs="0"/>
                <xsd:element ref="ns2:b4224c12c78d42ea9b214de0badf8358" minOccurs="0"/>
                <xsd:element ref="ns2:_dlc_DocId" minOccurs="0"/>
                <xsd:element ref="ns2:_dlc_DocIdPersistId" minOccurs="0"/>
                <xsd:element ref="ns2:eb54ac91059940029a3cc8a4ff5af673" minOccurs="0"/>
                <xsd:element ref="ns2:_dlc_DocIdUrl" minOccurs="0"/>
                <xsd:element ref="ns1:ReportOwner" minOccurs="0"/>
                <xsd:element ref="ns2:bf80e81150e248c48aa8cffdf0021a1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hidden="true" ma:internalName="RoutingRuleDescription" ma:readOnly="false">
      <xsd:simpleType>
        <xsd:restriction base="dms:Text">
          <xsd:maxLength value="255"/>
        </xsd:restriction>
      </xsd:simpleType>
    </xsd:element>
    <xsd:element name="PublishingPageContent" ma:index="9" nillable="true" ma:displayName="Page Content" ma:description="Page Content is a site column created by the Publishing feature. It is used on the Article Page Content Type as the content of the page." ma:internalName="PublishingPageContent">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verageRating" ma:index="28" nillable="true" ma:displayName="Rating (0-5)" ma:decimals="2" ma:description="Average value of all the ratings that have been submitted" ma:internalName="AverageRating" ma:readOnly="true">
      <xsd:simpleType>
        <xsd:restriction base="dms:Number"/>
      </xsd:simpleType>
    </xsd:element>
    <xsd:element name="RatingCount" ma:index="32" nillable="true" ma:displayName="Number of Ratings" ma:decimals="0" ma:description="Number of ratings submitted" ma:internalName="RatingCount" ma:readOnly="true">
      <xsd:simpleType>
        <xsd:restriction base="dms:Number"/>
      </xsd:simpleType>
    </xsd:element>
    <xsd:element name="ReportOwner" ma:index="70" nillable="true" ma:displayName="Owner (People and Groups)" ma:description="Owner of this document" ma:hidden="true" ma:list="UserInfo" ma:SearchPeopleOnly="false" ma:SharePointGroup="0" ma:internalName="Repor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3" nillable="true" ma:displayName="Document Description" ma:description="Alternate description for documents that can be used for display." ma:internalName="DocumentDescription">
      <xsd:simpleType>
        <xsd:restriction base="dms:Note">
          <xsd:maxLength value="255"/>
        </xsd:restriction>
      </xsd:simpleType>
    </xsd:element>
    <xsd:element name="Owner" ma:index="4"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1" ma:index="10"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entID" ma:index="15" nillable="true" ma:displayName="Content ID" ma:indexed="true" ma:internalName="ContentID" ma:readOnly="false">
      <xsd:simpleType>
        <xsd:restriction base="dms:Text">
          <xsd:maxLength value="255"/>
        </xsd:restriction>
      </xsd:simpleType>
    </xsd:element>
    <xsd:element name="Blog_x0020_Name" ma:index="16" nillable="true" ma:displayName="Blog Name" ma:description="Title of an Infopedia Blog" ma:internalName="Blog_x0020_Name">
      <xsd:simpleType>
        <xsd:restriction base="dms:Text">
          <xsd:maxLength value="255"/>
        </xsd:restriction>
      </xsd:simpleType>
    </xsd:element>
    <xsd:element name="Coowner" ma:index="22" nillable="true" ma:displayName="Co-owner" ma:list="UserInfo" ma:SearchPeopleOnly="false" ma:SharePointGroup="0" ma:internalName="Coowner"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olderExtensions" ma:index="35" nillable="true" ma:displayName="Folder Extensions" ma:description="On-DocSet sub folder to support inactive documents views." ma:internalName="FolderExtensions">
      <xsd:simpleType>
        <xsd:restriction base="dms:Unknown"/>
      </xsd:simpleType>
    </xsd:element>
    <xsd:element name="ParentID1" ma:index="36" nillable="true" ma:displayName="ParentID" ma:description="Used to maintain the parent-child relationship within Document Set and Documents" ma:indexed="true" ma:internalName="ParentID1">
      <xsd:simpleType>
        <xsd:restriction base="dms:Text">
          <xsd:maxLength value="255"/>
        </xsd:restriction>
      </xsd:simpleType>
    </xsd:element>
    <xsd:element name="GenericText2" ma:index="38" nillable="true" ma:displayName="GenericText2" ma:description="Generic field for future features in implementation" ma:indexed="true" ma:internalName="GenericText2">
      <xsd:simpleType>
        <xsd:restriction base="dms:Text">
          <xsd:maxLength value="255"/>
        </xsd:restriction>
      </xsd:simpleType>
    </xsd:element>
    <xsd:element name="GenericHTML1" ma:index="39" nillable="true" ma:displayName="GenericHTML1" ma:description="Generic field for future features in implementation" ma:internalName="GenericHTML1">
      <xsd:simpleType>
        <xsd:restriction base="dms:Unknown"/>
      </xsd:simpleType>
    </xsd:element>
    <xsd:element name="od9986d31974458fb3007746ec0bce5f" ma:index="40"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k21a64daf20d4502b2796a1c6b8ce6c8" ma:index="41" nillable="true" ma:taxonomy="true" ma:internalName="k21a64daf20d4502b2796a1c6b8ce6c8" ma:taxonomyFieldName="Industries" ma:displayName="SMSG Industries"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ef109fd36bcf4bcd9dd945731030600b" ma:index="43" nillable="true" ma:taxonomy="true" ma:internalName="ef109fd36bcf4bcd9dd945731030600b" ma:taxonomyFieldName="Region" ma:displayName="SMSG Region"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hd9637eefc984b85b6097c6374e15725" ma:index="44" nillable="true" ma:taxonomy="true" ma:internalName="hd9637eefc984b85b6097c6374e15725" ma:taxonomyFieldName="ItemType" ma:displayName="SMSG Item Typ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ga0c0bf70a6644469c61b3efa7025301" ma:index="45" nillable="true" ma:taxonomy="true" ma:internalName="ga0c0bf70a6644469c61b3efa7025301" ma:taxonomyFieldName="ExperienceContentType" ma:displayName="Experience Content Type" ma:default="" ma:fieldId="{0a0c0bf7-0a66-4446-9c61-b3efa7025301}" ma:sspId="e385fb40-52d4-4fae-9c5b-3e8ff8a5878e" ma:termSetId="5ebd4bde-7300-4f6f-8671-0d8e806c9260" ma:anchorId="f79c226e-0a27-41a1-99b5-91ff9ea65615" ma:open="false" ma:isKeyword="false">
      <xsd:complexType>
        <xsd:sequence>
          <xsd:element ref="pc:Terms" minOccurs="0" maxOccurs="1"/>
        </xsd:sequence>
      </xsd:complexType>
    </xsd:element>
    <xsd:element name="i1b478372f814787abd313030b81fcb2" ma:index="47" nillable="true" ma:taxonomy="true" ma:internalName="i1b478372f814787abd313030b81fcb2" ma:taxonomyFieldName="ActivitiesAndPrograms" ma:displayName="SMSG Activities &amp; Programs"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i0d941ee1e744ffea7aeee9924c91cbb" ma:index="49" nillable="true" ma:taxonomy="true" ma:internalName="i0d941ee1e744ffea7aeee9924c91cbb" ma:taxonomyFieldName="BusinessArchitecture" ma:displayName="SMSG Business Architectur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m6d26e40ac264097a006193f92232ece" ma:index="50" nillable="true" ma:taxonomy="true" ma:internalName="m6d26e40ac264097a006193f92232ece" ma:taxonomyFieldName="TechnicalLevel" ma:displayName="Technical Level"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element name="kf34bcdc8fc34e479d3f94c6210e8e27" ma:index="51" nillable="true" ma:taxonomy="true" ma:internalName="kf34bcdc8fc34e479d3f94c6210e8e27" ma:taxonomyFieldName="Competitors" ma:displayName="SMSG Competition"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mb88723863e1404388ba3733387d48df" ma:index="53" nillable="true" ma:taxonomy="true" ma:internalName="mb88723863e1404388ba3733387d48df" ma:taxonomyFieldName="Audiences" ma:displayName="SMSG Customer Audiences"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TaxCatchAll" ma:index="54" nillable="true" ma:displayName="Taxonomy Catch All Column" ma:description="" ma:hidden="true" ma:list="{79eb6d77-6000-4a3e-94a1-02065c4843b2}" ma:internalName="TaxCatchAll" ma:showField="CatchAllData"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k20e0dfa74bf4e44818db03027b0ccd8" ma:index="55" nillable="true" ma:taxonomy="true" ma:internalName="k20e0dfa74bf4e44818db03027b0ccd8" ma:taxonomyFieldName="Segments" ma:displayName="SMSG Customer Segments"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l3c3ea61849e4288a8acc49bb5388e8c" ma:index="57" nillable="true" ma:taxonomy="true" ma:internalName="l3c3ea61849e4288a8acc49bb5388e8c" ma:taxonomyFieldName="Groups" ma:displayName="SMSG Groups"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ec5b2ad5c27b45fb8a00a1f27c7ce1ae" ma:index="59" nillable="true" ma:taxonomy="true" ma:internalName="ec5b2ad5c27b45fb8a00a1f27c7ce1ae" ma:taxonomyFieldName="Partners" ma:displayName="SMSG Partners"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TaxCatchAllLabel" ma:index="60" nillable="true" ma:displayName="Taxonomy Catch All Column1" ma:description="" ma:hidden="true" ma:list="{79eb6d77-6000-4a3e-94a1-02065c4843b2}" ma:internalName="TaxCatchAllLabel" ma:readOnly="true" ma:showField="CatchAllDataLabel"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b60f8d2dbb984f349d80d8196897f4d3" ma:index="61" nillable="true" ma:taxonomy="true" ma:internalName="b60f8d2dbb984f349d80d8196897f4d3" ma:taxonomyFieldName="Roles" ma:displayName="SMSG Roles"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TaxKeywordTaxHTField" ma:index="62"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m6c7b4717b6346e6a075a59dd47eac69" ma:index="63" nillable="true" ma:taxonomy="true" ma:internalName="m6c7b4717b6346e6a075a59dd47eac69" ma:taxonomyFieldName="Topics" ma:displayName="SMSG Topics"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ConfidentialityTaxHTField0" ma:index="64" ma:taxonomy="true" ma:internalName="ConfidentialityTaxHTField0" ma:taxonomyFieldName="Confidentiality" ma:displayName="Maximum Reach" ma:default="5;#internal users|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b4224c12c78d42ea9b214de0badf8358" ma:index="65" nillable="true" ma:taxonomy="true" ma:internalName="b4224c12c78d42ea9b214de0badf8358" ma:taxonomyFieldName="EnterpriseDomainTags" ma:displayName="SMSG Extended Tags" ma:default="" ma:fieldId="{b4224c12-c78d-42ea-9b21-4de0badf835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element name="_dlc_DocId" ma:index="66" nillable="true" ma:displayName="Document ID Value" ma:description="The value of the document ID assigned to this item." ma:internalName="_dlc_DocId" ma:readOnly="true">
      <xsd:simpleType>
        <xsd:restriction base="dms:Text"/>
      </xsd:simpleType>
    </xsd:element>
    <xsd:element name="_dlc_DocIdPersistId" ma:index="67" nillable="true" ma:displayName="Persist ID" ma:description="Keep ID on add." ma:hidden="true" ma:internalName="_dlc_DocIdPersistId" ma:readOnly="true">
      <xsd:simpleType>
        <xsd:restriction base="dms:Boolean"/>
      </xsd:simpleType>
    </xsd:element>
    <xsd:element name="eb54ac91059940029a3cc8a4ff5af673" ma:index="68" nillable="true" ma:taxonomy="true" ma:internalName="eb54ac91059940029a3cc8a4ff5af673" ma:taxonomyFieldName="SMSGDomain" ma:displayName="SMSG Domain"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_dlc_DocIdUrl" ma:index="6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bf80e81150e248c48aa8cffdf0021a1f" ma:index="71" nillable="true" ma:taxonomy="true" ma:internalName="bf80e81150e248c48aa8cffdf0021a1f" ma:taxonomyFieldName="Products" ma:displayName="SMSG Products &amp; Technologies"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PublishDate" ma:index="5" nillable="true" ma:displayName="PublishDate" ma:description="Used in Blog Posts, this date is used to specify the Blog Article Date." ma:format="DateOnly" ma:internalName="PublishDate" ma:readOnly="false">
      <xsd:simpleType>
        <xsd:restriction base="dms:DateTime"/>
      </xsd:simpleType>
    </xsd:element>
    <xsd:element name="ApplyWorkflowRules" ma:index="14" nillable="true" ma:displayName="ApplyWorkflowRules" ma:default="Yes" ma:description="This columns is used to help to apply the workflow rules on Document Sets / Documents. by Default the Value is Yes" ma:format="Dropdown" ma:internalName="ApplyWorkflowRules" ma:readOnly="fals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e385fb40-52d4-4fae-9c5b-3e8ff8a5878e" ContentTypeId="0x0101000E4CB7077FEE4FF7AE86D4A500EEC780030016C849C62B10EB41ACA8C7EEDEF40BB2" PreviousValue="false"/>
</file>

<file path=customXml/item4.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SMB Compare Microsoft 365 Business and Office 365.</DocumentDescription>
    <od9986d31974458fb3007746ec0bce5f xmlns="230e9df3-be65-4c73-a93b-d1236ebd677e">
      <Terms xmlns="http://schemas.microsoft.com/office/infopath/2007/PartnerControls"/>
    </od9986d31974458fb3007746ec0bce5f>
    <hd9637eefc984b85b6097c6374e15725 xmlns="230e9df3-be65-4c73-a93b-d1236ebd677e">
      <Terms xmlns="http://schemas.microsoft.com/office/infopath/2007/PartnerControls"/>
    </hd9637eefc984b85b6097c6374e15725>
    <k20e0dfa74bf4e44818db03027b0ccd8 xmlns="230e9df3-be65-4c73-a93b-d1236ebd677e">
      <Terms xmlns="http://schemas.microsoft.com/office/infopath/2007/PartnerControls"/>
    </k20e0dfa74bf4e44818db03027b0ccd8>
    <Owner xmlns="230e9df3-be65-4c73-a93b-d1236ebd677e">
      <UserInfo>
        <DisplayName>Gabe Long</DisplayName>
        <AccountId>200</AccountId>
        <AccountType/>
      </UserInfo>
    </Owner>
    <PublishDate xmlns="230E9DF3-BE65-4C73-A93B-D1236EBD677E" xsi:nil="true"/>
    <GenericHTML1 xmlns="230e9df3-be65-4c73-a93b-d1236ebd677e" xsi:nil="true"/>
    <k21a64daf20d4502b2796a1c6b8ce6c8 xmlns="230e9df3-be65-4c73-a93b-d1236ebd677e">
      <Terms xmlns="http://schemas.microsoft.com/office/infopath/2007/PartnerControls"/>
    </k21a64daf20d4502b2796a1c6b8ce6c8>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customer ready</TermName>
          <TermId xmlns="http://schemas.microsoft.com/office/infopath/2007/PartnerControls">8986c41d-21c5-4f8f-8a12-ea4625b46858</TermId>
        </TermInfo>
      </Terms>
    </ConfidentialityTaxHTField0>
    <Blog_x0020_Name xmlns="230e9df3-be65-4c73-a93b-d1236ebd677e" xsi:nil="true"/>
    <FolderExtensions xmlns="230e9df3-be65-4c73-a93b-d1236ebd677e" xsi:nil="true"/>
    <eb54ac91059940029a3cc8a4ff5af673 xmlns="230e9df3-be65-4c73-a93b-d1236ebd677e">
      <Terms xmlns="http://schemas.microsoft.com/office/infopath/2007/PartnerControls"/>
    </eb54ac91059940029a3cc8a4ff5af673>
    <PublishingPageContent xmlns="http://schemas.microsoft.com/sharepoint/v3" xsi:nil="true"/>
    <ContentID xmlns="230e9df3-be65-4c73-a93b-d1236ebd677e" xsi:nil="true"/>
    <Coowner xmlns="230e9df3-be65-4c73-a93b-d1236ebd677e">
      <UserInfo>
        <DisplayName>i:0#.f|membership|v-brisch@microsoft.com</DisplayName>
        <AccountId>41</AccountId>
        <AccountType/>
      </UserInfo>
      <UserInfo>
        <DisplayName>i:0#.f|membership|v-chstin@microsoft.com</DisplayName>
        <AccountId>30024</AccountId>
        <AccountType/>
      </UserInfo>
    </Coowner>
    <ef109fd36bcf4bcd9dd945731030600b xmlns="230e9df3-be65-4c73-a93b-d1236ebd677e">
      <Terms xmlns="http://schemas.microsoft.com/office/infopath/2007/PartnerControls"/>
    </ef109fd36bcf4bcd9dd945731030600b>
    <ApplyWorkflowRules xmlns="230E9DF3-BE65-4C73-A93B-D1236EBD677E">Yes</ApplyWorkflowRules>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RoutingRuleDescription xmlns="http://schemas.microsoft.com/sharepoint/v3" xsi:nil="true"/>
    <PublishingExpirationDate xmlns="http://schemas.microsoft.com/sharepoint/v3" xsi:nil="true"/>
    <ga0c0bf70a6644469c61b3efa7025301 xmlns="230e9df3-be65-4c73-a93b-d1236ebd677e">
      <Terms xmlns="http://schemas.microsoft.com/office/infopath/2007/PartnerControls"/>
    </ga0c0bf70a6644469c61b3efa7025301>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ReportOwner xmlns="http://schemas.microsoft.com/sharepoint/v3">
      <UserInfo>
        <DisplayName/>
        <AccountId xsi:nil="true"/>
        <AccountType/>
      </UserInfo>
    </ReportOwner>
    <b4224c12c78d42ea9b214de0badf8358 xmlns="230e9df3-be65-4c73-a93b-d1236ebd677e">
      <Terms xmlns="http://schemas.microsoft.com/office/infopath/2007/PartnerControls"/>
    </b4224c12c78d42ea9b214de0badf8358>
    <TaxCatchAll xmlns="230e9df3-be65-4c73-a93b-d1236ebd677e">
      <Value>38</Value>
    </TaxCatchAll>
    <ParentID1 xmlns="230e9df3-be65-4c73-a93b-d1236ebd677e">G03KC-1-11123</ParentID1>
    <mb88723863e1404388ba3733387d48df xmlns="230e9df3-be65-4c73-a93b-d1236ebd677e">
      <Terms xmlns="http://schemas.microsoft.com/office/infopath/2007/PartnerControls"/>
    </mb88723863e1404388ba3733387d48df>
    <GenericText2 xmlns="230e9df3-be65-4c73-a93b-d1236ebd677e" xsi:nil="true"/>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m6c7b4717b6346e6a075a59dd47eac69>
    <_dlc_DocId xmlns="230e9df3-be65-4c73-a93b-d1236ebd677e">G03KC-1680643135-11134</_dlc_DocId>
    <_dlc_DocIdUrl xmlns="230e9df3-be65-4c73-a93b-d1236ebd677e">
      <Url>https://microsoft.sharepoint.com/sites/Infopedia_G03KC/_layouts/15/DocIdRedir.aspx?ID=G03KC-1680643135-11134</Url>
      <Description>G03KC-1680643135-11134</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767EAB-BF43-4BBB-A574-D9841E5E90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F43B1F-29E9-4790-8ED0-7A27358CF4D2}">
  <ds:schemaRefs>
    <ds:schemaRef ds:uri="http://schemas.microsoft.com/sharepoint/events"/>
  </ds:schemaRefs>
</ds:datastoreItem>
</file>

<file path=customXml/itemProps3.xml><?xml version="1.0" encoding="utf-8"?>
<ds:datastoreItem xmlns:ds="http://schemas.openxmlformats.org/officeDocument/2006/customXml" ds:itemID="{AECD46B3-7D47-45C5-89AD-AEC405F95F06}">
  <ds:schemaRefs>
    <ds:schemaRef ds:uri="Microsoft.SharePoint.Taxonomy.ContentTypeSync"/>
  </ds:schemaRefs>
</ds:datastoreItem>
</file>

<file path=customXml/itemProps4.xml><?xml version="1.0" encoding="utf-8"?>
<ds:datastoreItem xmlns:ds="http://schemas.openxmlformats.org/officeDocument/2006/customXml" ds:itemID="{F131B03B-95A4-4BA7-9C1F-A52592274D7C}">
  <ds:schemaRefs>
    <ds:schemaRef ds:uri="http://purl.org/dc/elements/1.1/"/>
    <ds:schemaRef ds:uri="http://schemas.microsoft.com/office/infopath/2007/PartnerControls"/>
    <ds:schemaRef ds:uri="http://purl.org/dc/terms/"/>
    <ds:schemaRef ds:uri="http://schemas.openxmlformats.org/package/2006/metadata/core-properties"/>
    <ds:schemaRef ds:uri="230E9DF3-BE65-4C73-A93B-D1236EBD677E"/>
    <ds:schemaRef ds:uri="http://purl.org/dc/dcmitype/"/>
    <ds:schemaRef ds:uri="http://schemas.microsoft.com/office/2006/documentManagement/types"/>
    <ds:schemaRef ds:uri="230e9df3-be65-4c73-a93b-d1236ebd677e"/>
    <ds:schemaRef ds:uri="http://schemas.microsoft.com/sharepoint/v3"/>
    <ds:schemaRef ds:uri="http://schemas.microsoft.com/office/2006/metadata/properties"/>
    <ds:schemaRef ds:uri="http://www.w3.org/XML/1998/namespace"/>
  </ds:schemaRefs>
</ds:datastoreItem>
</file>

<file path=customXml/itemProps5.xml><?xml version="1.0" encoding="utf-8"?>
<ds:datastoreItem xmlns:ds="http://schemas.openxmlformats.org/officeDocument/2006/customXml" ds:itemID="{01022571-133D-40E1-9D01-4C89B59930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638</Words>
  <Application>Microsoft Office PowerPoint</Application>
  <PresentationFormat>Letter Paper (8.5x11 in)</PresentationFormat>
  <Paragraphs>101</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Segoe UI</vt:lpstr>
      <vt:lpstr>Segoe UI Semibold</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SMB Compare Microsoft 365 Business and Office 365</dc:title>
  <dc:creator/>
  <cp:lastModifiedBy/>
  <cp:revision>1</cp:revision>
  <dcterms:created xsi:type="dcterms:W3CDTF">2018-06-26T17:33:39Z</dcterms:created>
  <dcterms:modified xsi:type="dcterms:W3CDTF">2018-07-10T13:54:18Z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0x0101000E4CB7077FEE4FF7AE86D4A500EEC780030016C849C62B10EB41ACA8C7EEDEF40BB200163887025105364D8153C6080327FC09</vt:lpwstr>
  </property>
  <property fmtid="{D5CDD505-2E9C-101B-9397-08002B2CF9AE}" pid="3" name="TaxKeyword">
    <vt:lpwstr/>
  </property>
  <property fmtid="{D5CDD505-2E9C-101B-9397-08002B2CF9AE}" pid="4" name="_dlc_policyId">
    <vt:lpwstr/>
  </property>
  <property fmtid="{D5CDD505-2E9C-101B-9397-08002B2CF9AE}" pid="5" name="Region">
    <vt:lpwstr/>
  </property>
  <property fmtid="{D5CDD505-2E9C-101B-9397-08002B2CF9AE}" pid="6" name="Confidentiality">
    <vt:lpwstr>38;#customer ready|8986c41d-21c5-4f8f-8a12-ea4625b46858</vt:lpwstr>
  </property>
  <property fmtid="{D5CDD505-2E9C-101B-9397-08002B2CF9AE}" pid="7" name="ItemType">
    <vt:lpwstr/>
  </property>
  <property fmtid="{D5CDD505-2E9C-101B-9397-08002B2CF9AE}" pid="8" name="Industries">
    <vt:lpwstr/>
  </property>
  <property fmtid="{D5CDD505-2E9C-101B-9397-08002B2CF9AE}" pid="9" name="ItemRetentionFormula">
    <vt:lpwstr/>
  </property>
  <property fmtid="{D5CDD505-2E9C-101B-9397-08002B2CF9AE}" pid="10" name="Competitors">
    <vt:lpwstr/>
  </property>
  <property fmtid="{D5CDD505-2E9C-101B-9397-08002B2CF9AE}" pid="11" name="ExperienceContentType">
    <vt:lpwstr/>
  </property>
  <property fmtid="{D5CDD505-2E9C-101B-9397-08002B2CF9AE}" pid="12" name="SMSGDomain">
    <vt:lpwstr/>
  </property>
  <property fmtid="{D5CDD505-2E9C-101B-9397-08002B2CF9AE}" pid="13" name="BusinessArchitecture">
    <vt:lpwstr/>
  </property>
  <property fmtid="{D5CDD505-2E9C-101B-9397-08002B2CF9AE}" pid="14" name="_dlc_DocIdItemGuid">
    <vt:lpwstr>182b9bd8-c865-405d-8abd-6c74d44103ca</vt:lpwstr>
  </property>
  <property fmtid="{D5CDD505-2E9C-101B-9397-08002B2CF9AE}" pid="15" name="Products">
    <vt:lpwstr/>
  </property>
  <property fmtid="{D5CDD505-2E9C-101B-9397-08002B2CF9AE}" pid="16" name="EnterpriseDomainTags">
    <vt:lpwstr/>
  </property>
  <property fmtid="{D5CDD505-2E9C-101B-9397-08002B2CF9AE}" pid="17" name="Segments">
    <vt:lpwstr/>
  </property>
  <property fmtid="{D5CDD505-2E9C-101B-9397-08002B2CF9AE}" pid="18" name="Partners">
    <vt:lpwstr/>
  </property>
  <property fmtid="{D5CDD505-2E9C-101B-9397-08002B2CF9AE}" pid="19" name="ActivitiesAndPrograms">
    <vt:lpwstr/>
  </property>
  <property fmtid="{D5CDD505-2E9C-101B-9397-08002B2CF9AE}" pid="20" name="Groups">
    <vt:lpwstr/>
  </property>
  <property fmtid="{D5CDD505-2E9C-101B-9397-08002B2CF9AE}" pid="21" name="Topics">
    <vt:lpwstr/>
  </property>
  <property fmtid="{D5CDD505-2E9C-101B-9397-08002B2CF9AE}" pid="22" name="_docset_NoMedatataSyncRequired">
    <vt:lpwstr>False</vt:lpwstr>
  </property>
  <property fmtid="{D5CDD505-2E9C-101B-9397-08002B2CF9AE}" pid="23" name="Languages">
    <vt:lpwstr/>
  </property>
  <property fmtid="{D5CDD505-2E9C-101B-9397-08002B2CF9AE}" pid="24" name="TechnicalLevel">
    <vt:lpwstr/>
  </property>
  <property fmtid="{D5CDD505-2E9C-101B-9397-08002B2CF9AE}" pid="25" name="Audiences">
    <vt:lpwstr/>
  </property>
  <property fmtid="{D5CDD505-2E9C-101B-9397-08002B2CF9AE}" pid="26" name="Roles">
    <vt:lpwstr/>
  </property>
  <property fmtid="{D5CDD505-2E9C-101B-9397-08002B2CF9AE}" pid="27" name="of67e5d4b76f4a9db8769983fda9cec0">
    <vt:lpwstr/>
  </property>
  <property fmtid="{D5CDD505-2E9C-101B-9397-08002B2CF9AE}" pid="28" name="NewsType">
    <vt:lpwstr/>
  </property>
  <property fmtid="{D5CDD505-2E9C-101B-9397-08002B2CF9AE}" pid="29" name="MSProducts">
    <vt:lpwstr/>
  </property>
  <property fmtid="{D5CDD505-2E9C-101B-9397-08002B2CF9AE}" pid="30" name="MSPhysicalGeography">
    <vt:lpwstr/>
  </property>
  <property fmtid="{D5CDD505-2E9C-101B-9397-08002B2CF9AE}" pid="31" name="j3562c58ee414e028925bc902cfc01a1">
    <vt:lpwstr/>
  </property>
  <property fmtid="{D5CDD505-2E9C-101B-9397-08002B2CF9AE}" pid="32" name="l6f004f21209409da86a713c0f24627d">
    <vt:lpwstr/>
  </property>
  <property fmtid="{D5CDD505-2E9C-101B-9397-08002B2CF9AE}" pid="33" name="la4444b61d19467597d63190b69ac227">
    <vt:lpwstr/>
  </property>
  <property fmtid="{D5CDD505-2E9C-101B-9397-08002B2CF9AE}" pid="34" name="MSProductsTaxHTField0">
    <vt:lpwstr/>
  </property>
  <property fmtid="{D5CDD505-2E9C-101B-9397-08002B2CF9AE}" pid="35" name="e8080b0481964c759b2c36ae49591b31">
    <vt:lpwstr/>
  </property>
  <property fmtid="{D5CDD505-2E9C-101B-9397-08002B2CF9AE}" pid="36" name="ldac8aee9d1f469e8cd8c3f8d6a615f2">
    <vt:lpwstr/>
  </property>
  <property fmtid="{D5CDD505-2E9C-101B-9397-08002B2CF9AE}" pid="37" name="EmployeeRole">
    <vt:lpwstr/>
  </property>
  <property fmtid="{D5CDD505-2E9C-101B-9397-08002B2CF9AE}" pid="38" name="NewsTopic">
    <vt:lpwstr/>
  </property>
  <property fmtid="{D5CDD505-2E9C-101B-9397-08002B2CF9AE}" pid="39" name="NewsSource">
    <vt:lpwstr/>
  </property>
  <property fmtid="{D5CDD505-2E9C-101B-9397-08002B2CF9AE}" pid="40" name="SMSGTags">
    <vt:lpwstr/>
  </property>
  <property fmtid="{D5CDD505-2E9C-101B-9397-08002B2CF9AE}" pid="41" name="MSIP_Label_f42aa342-8706-4288-bd11-ebb85995028c_Enabled">
    <vt:lpwstr>True</vt:lpwstr>
  </property>
  <property fmtid="{D5CDD505-2E9C-101B-9397-08002B2CF9AE}" pid="42" name="MSIP_Label_f42aa342-8706-4288-bd11-ebb85995028c_SiteId">
    <vt:lpwstr>72f988bf-86f1-41af-91ab-2d7cd011db47</vt:lpwstr>
  </property>
  <property fmtid="{D5CDD505-2E9C-101B-9397-08002B2CF9AE}" pid="43" name="MSIP_Label_f42aa342-8706-4288-bd11-ebb85995028c_Owner">
    <vt:lpwstr>a-ilcipc@microsoft.com</vt:lpwstr>
  </property>
  <property fmtid="{D5CDD505-2E9C-101B-9397-08002B2CF9AE}" pid="44" name="MSIP_Label_f42aa342-8706-4288-bd11-ebb85995028c_SetDate">
    <vt:lpwstr>2018-07-10T13:54:09.7964117Z</vt:lpwstr>
  </property>
  <property fmtid="{D5CDD505-2E9C-101B-9397-08002B2CF9AE}" pid="45" name="MSIP_Label_f42aa342-8706-4288-bd11-ebb85995028c_Name">
    <vt:lpwstr>General</vt:lpwstr>
  </property>
  <property fmtid="{D5CDD505-2E9C-101B-9397-08002B2CF9AE}" pid="46" name="MSIP_Label_f42aa342-8706-4288-bd11-ebb85995028c_Application">
    <vt:lpwstr>Microsoft Azure Information Protection</vt:lpwstr>
  </property>
  <property fmtid="{D5CDD505-2E9C-101B-9397-08002B2CF9AE}" pid="47" name="MSIP_Label_f42aa342-8706-4288-bd11-ebb85995028c_Extended_MSFT_Method">
    <vt:lpwstr>Automatic</vt:lpwstr>
  </property>
  <property fmtid="{D5CDD505-2E9C-101B-9397-08002B2CF9AE}" pid="48" name="Sensitivity">
    <vt:lpwstr>General</vt:lpwstr>
  </property>
</Properties>
</file>