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6"/>
  </p:sldMasterIdLst>
  <p:sldIdLst>
    <p:sldId id="369" r:id="rId7"/>
    <p:sldId id="259" r:id="rId8"/>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83" d="100"/>
          <a:sy n="83" d="100"/>
        </p:scale>
        <p:origin x="2452"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customXml" Target="../customXml/item5.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30F77C8-94CA-43B2-BC3B-8865226C367E}"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1051216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0F77C8-94CA-43B2-BC3B-8865226C367E}"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934849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0F77C8-94CA-43B2-BC3B-8865226C367E}"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4128234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0F77C8-94CA-43B2-BC3B-8865226C367E}"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151642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0F77C8-94CA-43B2-BC3B-8865226C367E}"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91030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0F77C8-94CA-43B2-BC3B-8865226C367E}"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3116450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0F77C8-94CA-43B2-BC3B-8865226C367E}" type="datetimeFigureOut">
              <a:rPr lang="en-US" smtClean="0"/>
              <a:t>7/10/2018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373239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0F77C8-94CA-43B2-BC3B-8865226C367E}" type="datetimeFigureOut">
              <a:rPr lang="en-US" smtClean="0"/>
              <a:t>7/10/2018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06043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0F77C8-94CA-43B2-BC3B-8865226C367E}" type="datetimeFigureOut">
              <a:rPr lang="en-US" smtClean="0"/>
              <a:t>7/10/2018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383863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30F77C8-94CA-43B2-BC3B-8865226C367E}"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1219875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30F77C8-94CA-43B2-BC3B-8865226C367E}"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C72D7-AFB4-40B2-985B-9090AFDBC9A2}" type="slidenum">
              <a:rPr lang="en-US" smtClean="0"/>
              <a:t>‹#›</a:t>
            </a:fld>
            <a:endParaRPr lang="en-US"/>
          </a:p>
        </p:txBody>
      </p:sp>
    </p:spTree>
    <p:extLst>
      <p:ext uri="{BB962C8B-B14F-4D97-AF65-F5344CB8AC3E}">
        <p14:creationId xmlns:p14="http://schemas.microsoft.com/office/powerpoint/2010/main" val="2139782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30F77C8-94CA-43B2-BC3B-8865226C367E}" type="datetimeFigureOut">
              <a:rPr lang="en-US" smtClean="0"/>
              <a:t>7/10/2018</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F2C72D7-AFB4-40B2-985B-9090AFDBC9A2}" type="slidenum">
              <a:rPr lang="en-US" smtClean="0"/>
              <a:t>‹#›</a:t>
            </a:fld>
            <a:endParaRPr lang="en-US"/>
          </a:p>
        </p:txBody>
      </p:sp>
    </p:spTree>
    <p:extLst>
      <p:ext uri="{BB962C8B-B14F-4D97-AF65-F5344CB8AC3E}">
        <p14:creationId xmlns:p14="http://schemas.microsoft.com/office/powerpoint/2010/main" val="32842840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hyperlink" Target="http://www.office.com/busines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F34C42-3FAA-4F83-9924-74B8F3E5BC1C}"/>
              </a:ext>
            </a:extLst>
          </p:cNvPr>
          <p:cNvSpPr/>
          <p:nvPr/>
        </p:nvSpPr>
        <p:spPr>
          <a:xfrm>
            <a:off x="1982391" y="2000251"/>
            <a:ext cx="2893219" cy="906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8576" tIns="19288" rIns="38576" bIns="19288" numCol="1" spcCol="0" rtlCol="0" fromWordArt="0" anchor="ctr" anchorCtr="0" forceAA="0" compatLnSpc="1">
            <a:prstTxWarp prst="textNoShape">
              <a:avLst/>
            </a:prstTxWarp>
            <a:noAutofit/>
          </a:bodyPr>
          <a:lstStyle/>
          <a:p>
            <a:pPr algn="ctr"/>
            <a:endParaRPr lang="en-US" sz="427">
              <a:latin typeface="Segoe UI" panose="020B0502040204020203" pitchFamily="34" charset="0"/>
              <a:cs typeface="Segoe UI" panose="020B0502040204020203" pitchFamily="34" charset="0"/>
            </a:endParaRPr>
          </a:p>
        </p:txBody>
      </p:sp>
      <p:sp>
        <p:nvSpPr>
          <p:cNvPr id="48" name="AutoShape 4" descr="Placeholder with grey background and dimension watermark">
            <a:extLst>
              <a:ext uri="{FF2B5EF4-FFF2-40B4-BE49-F238E27FC236}">
                <a16:creationId xmlns:a16="http://schemas.microsoft.com/office/drawing/2014/main" id="{1D79A654-83E3-45E5-A6F1-132A2C51477E}"/>
              </a:ext>
            </a:extLst>
          </p:cNvPr>
          <p:cNvSpPr>
            <a:spLocks noChangeAspect="1" noChangeArrowheads="1"/>
          </p:cNvSpPr>
          <p:nvPr/>
        </p:nvSpPr>
        <p:spPr bwMode="auto">
          <a:xfrm>
            <a:off x="8726861" y="4882163"/>
            <a:ext cx="301156" cy="30578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latin typeface="Segoe UI" panose="020B0502040204020203" pitchFamily="34" charset="0"/>
              <a:cs typeface="Segoe UI" panose="020B0502040204020203" pitchFamily="34" charset="0"/>
            </a:endParaRPr>
          </a:p>
        </p:txBody>
      </p:sp>
      <p:sp>
        <p:nvSpPr>
          <p:cNvPr id="23" name="TextBox 22">
            <a:extLst>
              <a:ext uri="{FF2B5EF4-FFF2-40B4-BE49-F238E27FC236}">
                <a16:creationId xmlns:a16="http://schemas.microsoft.com/office/drawing/2014/main" id="{2C848093-60AF-4157-B253-E0855C6F69CD}"/>
              </a:ext>
            </a:extLst>
          </p:cNvPr>
          <p:cNvSpPr txBox="1"/>
          <p:nvPr/>
        </p:nvSpPr>
        <p:spPr>
          <a:xfrm>
            <a:off x="270577" y="807649"/>
            <a:ext cx="2584000" cy="1015663"/>
          </a:xfrm>
          <a:prstGeom prst="rect">
            <a:avLst/>
          </a:prstGeom>
          <a:noFill/>
        </p:spPr>
        <p:txBody>
          <a:bodyPr wrap="square" rtlCol="0">
            <a:spAutoFit/>
          </a:bodyPr>
          <a:lstStyle/>
          <a:p>
            <a:r>
              <a:rPr lang="en-US" sz="2000">
                <a:solidFill>
                  <a:schemeClr val="tx1">
                    <a:lumMod val="65000"/>
                    <a:lumOff val="35000"/>
                  </a:schemeClr>
                </a:solidFill>
                <a:latin typeface="Segoe UI Semibold" panose="020B0702040204020203" pitchFamily="34" charset="0"/>
                <a:cs typeface="Segoe UI Semibold" panose="020B0702040204020203" pitchFamily="34" charset="0"/>
              </a:rPr>
              <a:t>Get Office 2016 with </a:t>
            </a:r>
            <a:r>
              <a:rPr lang="en-US" sz="2000">
                <a:solidFill>
                  <a:srgbClr val="D83B01"/>
                </a:solidFill>
                <a:latin typeface="Segoe UI Semibold" panose="020B0702040204020203" pitchFamily="34" charset="0"/>
                <a:cs typeface="Segoe UI Semibold" panose="020B0702040204020203" pitchFamily="34" charset="0"/>
              </a:rPr>
              <a:t>Office 365 </a:t>
            </a:r>
            <a:r>
              <a:rPr lang="en-US" sz="2000">
                <a:solidFill>
                  <a:schemeClr val="tx1">
                    <a:lumMod val="65000"/>
                    <a:lumOff val="35000"/>
                  </a:schemeClr>
                </a:solidFill>
                <a:latin typeface="Segoe UI Semibold" panose="020B0702040204020203" pitchFamily="34" charset="0"/>
                <a:cs typeface="Segoe UI Semibold" panose="020B0702040204020203" pitchFamily="34" charset="0"/>
              </a:rPr>
              <a:t>and get down to business </a:t>
            </a:r>
          </a:p>
        </p:txBody>
      </p:sp>
      <p:pic>
        <p:nvPicPr>
          <p:cNvPr id="3" name="Picture 2" descr="A picture containing wall, indoor&#10;&#10;Description generated with very high confidence">
            <a:extLst>
              <a:ext uri="{FF2B5EF4-FFF2-40B4-BE49-F238E27FC236}">
                <a16:creationId xmlns:a16="http://schemas.microsoft.com/office/drawing/2014/main" id="{2012C6E4-6280-4788-B84A-E8542326D1EC}"/>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3160302" y="-3820"/>
            <a:ext cx="3706694" cy="2737098"/>
          </a:xfrm>
          <a:prstGeom prst="rect">
            <a:avLst/>
          </a:prstGeom>
        </p:spPr>
      </p:pic>
      <p:sp>
        <p:nvSpPr>
          <p:cNvPr id="5" name="Rectangle 4">
            <a:extLst>
              <a:ext uri="{FF2B5EF4-FFF2-40B4-BE49-F238E27FC236}">
                <a16:creationId xmlns:a16="http://schemas.microsoft.com/office/drawing/2014/main" id="{AA4DC67E-9082-4D3A-B56B-E15D324E8EC5}"/>
              </a:ext>
            </a:extLst>
          </p:cNvPr>
          <p:cNvSpPr/>
          <p:nvPr/>
        </p:nvSpPr>
        <p:spPr>
          <a:xfrm>
            <a:off x="0" y="2226462"/>
            <a:ext cx="6867694" cy="865901"/>
          </a:xfrm>
          <a:prstGeom prst="rect">
            <a:avLst/>
          </a:prstGeom>
          <a:solidFill>
            <a:srgbClr val="D83B0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5760" tIns="19288" rIns="365760" bIns="19288" numCol="1" spcCol="0" rtlCol="0" fromWordArt="0" anchor="ctr" anchorCtr="0" forceAA="0" compatLnSpc="1">
            <a:prstTxWarp prst="textNoShape">
              <a:avLst/>
            </a:prstTxWarp>
            <a:noAutofit/>
          </a:bodyPr>
          <a:lstStyle/>
          <a:p>
            <a:pPr>
              <a:lnSpc>
                <a:spcPts val="1700"/>
              </a:lnSpc>
            </a:pPr>
            <a:r>
              <a:rPr lang="en-US" sz="1400">
                <a:solidFill>
                  <a:schemeClr val="bg1"/>
                </a:solidFill>
                <a:latin typeface="Segoe UI" panose="020B0502040204020203" pitchFamily="34" charset="0"/>
                <a:cs typeface="Segoe UI" panose="020B0502040204020203" pitchFamily="34" charset="0"/>
              </a:rPr>
              <a:t>Office 365 includes all the same apps that you get with Office 2016 and also provides online services designed to help you grow and manage your business today and into the future with automatic updates.</a:t>
            </a:r>
          </a:p>
        </p:txBody>
      </p:sp>
      <p:pic>
        <p:nvPicPr>
          <p:cNvPr id="24" name="Picture 23">
            <a:extLst>
              <a:ext uri="{FF2B5EF4-FFF2-40B4-BE49-F238E27FC236}">
                <a16:creationId xmlns:a16="http://schemas.microsoft.com/office/drawing/2014/main" id="{AF7A0F89-CC80-4D6E-A4AF-D89C2EF3BB87}"/>
              </a:ext>
            </a:extLst>
          </p:cNvPr>
          <p:cNvPicPr>
            <a:picLocks noChangeAspect="1"/>
          </p:cNvPicPr>
          <p:nvPr/>
        </p:nvPicPr>
        <p:blipFill>
          <a:blip r:embed="rId3"/>
          <a:stretch>
            <a:fillRect/>
          </a:stretch>
        </p:blipFill>
        <p:spPr>
          <a:xfrm>
            <a:off x="357546" y="0"/>
            <a:ext cx="1173021" cy="832894"/>
          </a:xfrm>
          <a:prstGeom prst="rect">
            <a:avLst/>
          </a:prstGeom>
        </p:spPr>
      </p:pic>
      <p:sp>
        <p:nvSpPr>
          <p:cNvPr id="57" name="TextBox 56">
            <a:extLst>
              <a:ext uri="{FF2B5EF4-FFF2-40B4-BE49-F238E27FC236}">
                <a16:creationId xmlns:a16="http://schemas.microsoft.com/office/drawing/2014/main" id="{AE30605F-33DF-49B2-8F11-A3644A4ED9ED}"/>
              </a:ext>
            </a:extLst>
          </p:cNvPr>
          <p:cNvSpPr txBox="1"/>
          <p:nvPr/>
        </p:nvSpPr>
        <p:spPr>
          <a:xfrm>
            <a:off x="270577" y="3153594"/>
            <a:ext cx="6443043" cy="2218108"/>
          </a:xfrm>
          <a:prstGeom prst="rect">
            <a:avLst/>
          </a:prstGeom>
          <a:noFill/>
        </p:spPr>
        <p:txBody>
          <a:bodyPr wrap="square" rtlCol="0">
            <a:spAutoFit/>
          </a:bodyPr>
          <a:lstStyle/>
          <a:p>
            <a:pPr>
              <a:lnSpc>
                <a:spcPts val="1500"/>
              </a:lnSpc>
              <a:spcAft>
                <a:spcPts val="600"/>
              </a:spcAft>
            </a:pPr>
            <a:r>
              <a:rPr lang="en-US" sz="1000">
                <a:solidFill>
                  <a:schemeClr val="tx1">
                    <a:lumMod val="65000"/>
                    <a:lumOff val="35000"/>
                  </a:schemeClr>
                </a:solidFill>
                <a:latin typeface="Segoe UI" panose="020B0502040204020203" pitchFamily="34" charset="0"/>
                <a:cs typeface="Segoe UI" panose="020B0502040204020203" pitchFamily="34" charset="0"/>
              </a:rPr>
              <a:t>Keeping your software until it is no longer supported is a cost savings strategy that has served you well in the past. When you could no longer justify unsupported software, however you are faced with an upgrade that can be costly, break line of business add-ins and bring unwanted changes for employees</a:t>
            </a:r>
          </a:p>
          <a:p>
            <a:pPr>
              <a:lnSpc>
                <a:spcPts val="1500"/>
              </a:lnSpc>
              <a:spcAft>
                <a:spcPts val="600"/>
              </a:spcAft>
            </a:pPr>
            <a:r>
              <a:rPr lang="en-US" sz="1000">
                <a:solidFill>
                  <a:schemeClr val="tx1">
                    <a:lumMod val="65000"/>
                    <a:lumOff val="35000"/>
                  </a:schemeClr>
                </a:solidFill>
                <a:latin typeface="Segoe UI" panose="020B0502040204020203" pitchFamily="34" charset="0"/>
                <a:cs typeface="Segoe UI" panose="020B0502040204020203" pitchFamily="34" charset="0"/>
              </a:rPr>
              <a:t>We get it, and we've got a solution for you. </a:t>
            </a:r>
          </a:p>
          <a:p>
            <a:pPr>
              <a:lnSpc>
                <a:spcPts val="1500"/>
              </a:lnSpc>
              <a:spcAft>
                <a:spcPts val="600"/>
              </a:spcAft>
            </a:pPr>
            <a:r>
              <a:rPr lang="en-US" sz="1000">
                <a:solidFill>
                  <a:schemeClr val="tx1">
                    <a:lumMod val="65000"/>
                    <a:lumOff val="35000"/>
                  </a:schemeClr>
                </a:solidFill>
                <a:latin typeface="Segoe UI" panose="020B0502040204020203" pitchFamily="34" charset="0"/>
                <a:cs typeface="Segoe UI" panose="020B0502040204020203" pitchFamily="34" charset="0"/>
              </a:rPr>
              <a:t>Office 365 is the last upgrade you’ll need because after that you get automatic incremental updates so you are always up-to-date. Developers are creating add-ins for Office 365 that are available to you on the Office Store which ensures that they are also up-to-date and work with the latest Office apps. You also get cloud-based services such as business-class email, web conferencing, online file storage that will help your employees get more done and work together more effectively. </a:t>
            </a:r>
          </a:p>
          <a:p>
            <a:pPr>
              <a:lnSpc>
                <a:spcPts val="1400"/>
              </a:lnSpc>
              <a:spcAft>
                <a:spcPts val="600"/>
              </a:spcAft>
            </a:pPr>
            <a:endParaRPr lang="en-US" sz="1000">
              <a:solidFill>
                <a:schemeClr val="tx1">
                  <a:lumMod val="65000"/>
                  <a:lumOff val="35000"/>
                </a:schemeClr>
              </a:solidFill>
              <a:latin typeface="Segoe UI" panose="020B0502040204020203" pitchFamily="34" charset="0"/>
              <a:cs typeface="Segoe UI" panose="020B0502040204020203" pitchFamily="34" charset="0"/>
            </a:endParaRPr>
          </a:p>
        </p:txBody>
      </p:sp>
      <p:sp>
        <p:nvSpPr>
          <p:cNvPr id="25" name="Rectangle 24">
            <a:extLst>
              <a:ext uri="{FF2B5EF4-FFF2-40B4-BE49-F238E27FC236}">
                <a16:creationId xmlns:a16="http://schemas.microsoft.com/office/drawing/2014/main" id="{E93F4FF7-AD75-4CF5-B3F4-54BCB4588A6A}"/>
              </a:ext>
            </a:extLst>
          </p:cNvPr>
          <p:cNvSpPr/>
          <p:nvPr/>
        </p:nvSpPr>
        <p:spPr>
          <a:xfrm>
            <a:off x="0" y="5219700"/>
            <a:ext cx="6867694" cy="3956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itle 1">
            <a:extLst>
              <a:ext uri="{FF2B5EF4-FFF2-40B4-BE49-F238E27FC236}">
                <a16:creationId xmlns:a16="http://schemas.microsoft.com/office/drawing/2014/main" id="{AE67E1BA-9844-4D2B-8B01-B75CF11C5936}"/>
              </a:ext>
            </a:extLst>
          </p:cNvPr>
          <p:cNvSpPr txBox="1">
            <a:spLocks/>
          </p:cNvSpPr>
          <p:nvPr/>
        </p:nvSpPr>
        <p:spPr>
          <a:xfrm>
            <a:off x="392597" y="5314074"/>
            <a:ext cx="5599244" cy="306911"/>
          </a:xfrm>
          <a:prstGeom prst="rect">
            <a:avLst/>
          </a:prstGeom>
          <a:noFill/>
        </p:spPr>
        <p:txBody>
          <a:bodyPr wrap="square" lIns="0" tIns="45720" rIns="91440" bIns="45720" anchor="t">
            <a:spAutoFit/>
          </a:bodyPr>
          <a:lstStyle>
            <a:defPPr>
              <a:defRPr lang="en-US"/>
            </a:defPPr>
            <a:lvl1pPr>
              <a:lnSpc>
                <a:spcPct val="107000"/>
              </a:lnSpc>
              <a:spcAft>
                <a:spcPts val="891"/>
              </a:spcAft>
              <a:defRPr sz="1400" b="1">
                <a:solidFill>
                  <a:schemeClr val="bg1"/>
                </a:solidFill>
                <a:latin typeface="Segoe UI" panose="020B0502040204020203" pitchFamily="34" charset="0"/>
                <a:cs typeface="Segoe UI" panose="020B0502040204020203" pitchFamily="34" charset="0"/>
              </a:defRPr>
            </a:lvl1pPr>
          </a:lstStyle>
          <a:p>
            <a:r>
              <a:rPr lang="en-US" b="0">
                <a:solidFill>
                  <a:srgbClr val="D83B01"/>
                </a:solidFill>
              </a:rPr>
              <a:t>Office 365 Business Premium also includes:</a:t>
            </a:r>
            <a:r>
              <a:rPr lang="en-US">
                <a:solidFill>
                  <a:srgbClr val="D83B01"/>
                </a:solidFill>
              </a:rPr>
              <a:t> </a:t>
            </a:r>
          </a:p>
        </p:txBody>
      </p:sp>
      <p:pic>
        <p:nvPicPr>
          <p:cNvPr id="29" name="Picture 28">
            <a:extLst>
              <a:ext uri="{FF2B5EF4-FFF2-40B4-BE49-F238E27FC236}">
                <a16:creationId xmlns:a16="http://schemas.microsoft.com/office/drawing/2014/main" id="{EB11DEF9-1A48-4155-A4AE-DA97C0A7B4E9}"/>
              </a:ext>
            </a:extLst>
          </p:cNvPr>
          <p:cNvPicPr>
            <a:picLocks noChangeAspect="1"/>
          </p:cNvPicPr>
          <p:nvPr/>
        </p:nvPicPr>
        <p:blipFill>
          <a:blip r:embed="rId4">
            <a:duotone>
              <a:prstClr val="black"/>
              <a:srgbClr val="D83B01">
                <a:tint val="45000"/>
                <a:satMod val="400000"/>
              </a:srgbClr>
            </a:duotone>
          </a:blip>
          <a:stretch>
            <a:fillRect/>
          </a:stretch>
        </p:blipFill>
        <p:spPr>
          <a:xfrm>
            <a:off x="315909" y="6853374"/>
            <a:ext cx="451734" cy="305789"/>
          </a:xfrm>
          <a:prstGeom prst="rect">
            <a:avLst/>
          </a:prstGeom>
        </p:spPr>
      </p:pic>
      <p:pic>
        <p:nvPicPr>
          <p:cNvPr id="32" name="Picture 31">
            <a:extLst>
              <a:ext uri="{FF2B5EF4-FFF2-40B4-BE49-F238E27FC236}">
                <a16:creationId xmlns:a16="http://schemas.microsoft.com/office/drawing/2014/main" id="{E20EF179-993E-4AFF-A671-DCDDBDF74034}"/>
              </a:ext>
            </a:extLst>
          </p:cNvPr>
          <p:cNvPicPr>
            <a:picLocks noChangeAspect="1"/>
          </p:cNvPicPr>
          <p:nvPr/>
        </p:nvPicPr>
        <p:blipFill>
          <a:blip r:embed="rId5">
            <a:duotone>
              <a:prstClr val="black"/>
              <a:srgbClr val="D83B01">
                <a:tint val="45000"/>
                <a:satMod val="400000"/>
              </a:srgbClr>
            </a:duotone>
          </a:blip>
          <a:stretch>
            <a:fillRect/>
          </a:stretch>
        </p:blipFill>
        <p:spPr>
          <a:xfrm>
            <a:off x="332497" y="7922213"/>
            <a:ext cx="418557" cy="333588"/>
          </a:xfrm>
          <a:prstGeom prst="rect">
            <a:avLst/>
          </a:prstGeom>
        </p:spPr>
      </p:pic>
      <p:pic>
        <p:nvPicPr>
          <p:cNvPr id="38" name="Picture 37" descr="A close up of a sign&#10;&#10;Description generated with high confidence">
            <a:extLst>
              <a:ext uri="{FF2B5EF4-FFF2-40B4-BE49-F238E27FC236}">
                <a16:creationId xmlns:a16="http://schemas.microsoft.com/office/drawing/2014/main" id="{4E93CAF0-10A0-4935-A701-F6E0E886DFE2}"/>
              </a:ext>
            </a:extLst>
          </p:cNvPr>
          <p:cNvPicPr>
            <a:picLocks noChangeAspect="1"/>
          </p:cNvPicPr>
          <p:nvPr/>
        </p:nvPicPr>
        <p:blipFill>
          <a:blip r:embed="rId6">
            <a:duotone>
              <a:prstClr val="black"/>
              <a:srgbClr val="D83B01">
                <a:tint val="45000"/>
                <a:satMod val="400000"/>
              </a:srgbClr>
            </a:duotone>
          </a:blip>
          <a:stretch>
            <a:fillRect/>
          </a:stretch>
        </p:blipFill>
        <p:spPr>
          <a:xfrm>
            <a:off x="361083" y="6308535"/>
            <a:ext cx="361387" cy="244631"/>
          </a:xfrm>
          <a:prstGeom prst="rect">
            <a:avLst/>
          </a:prstGeom>
        </p:spPr>
      </p:pic>
      <p:pic>
        <p:nvPicPr>
          <p:cNvPr id="39" name="Picture 38">
            <a:extLst>
              <a:ext uri="{FF2B5EF4-FFF2-40B4-BE49-F238E27FC236}">
                <a16:creationId xmlns:a16="http://schemas.microsoft.com/office/drawing/2014/main" id="{B02F5826-068C-4E76-9767-57B359187465}"/>
              </a:ext>
            </a:extLst>
          </p:cNvPr>
          <p:cNvPicPr>
            <a:picLocks noChangeAspect="1"/>
          </p:cNvPicPr>
          <p:nvPr/>
        </p:nvPicPr>
        <p:blipFill>
          <a:blip r:embed="rId7">
            <a:duotone>
              <a:prstClr val="black"/>
              <a:srgbClr val="D83B01">
                <a:tint val="45000"/>
                <a:satMod val="400000"/>
              </a:srgbClr>
            </a:duotone>
          </a:blip>
          <a:stretch>
            <a:fillRect/>
          </a:stretch>
        </p:blipFill>
        <p:spPr>
          <a:xfrm>
            <a:off x="351812" y="8525967"/>
            <a:ext cx="361387" cy="266870"/>
          </a:xfrm>
          <a:prstGeom prst="rect">
            <a:avLst/>
          </a:prstGeom>
        </p:spPr>
      </p:pic>
      <p:pic>
        <p:nvPicPr>
          <p:cNvPr id="40" name="Picture 39">
            <a:extLst>
              <a:ext uri="{FF2B5EF4-FFF2-40B4-BE49-F238E27FC236}">
                <a16:creationId xmlns:a16="http://schemas.microsoft.com/office/drawing/2014/main" id="{50A5D9EB-6D1D-488A-A5EB-7A7991746E4E}"/>
              </a:ext>
            </a:extLst>
          </p:cNvPr>
          <p:cNvPicPr>
            <a:picLocks noChangeAspect="1"/>
          </p:cNvPicPr>
          <p:nvPr/>
        </p:nvPicPr>
        <p:blipFill>
          <a:blip r:embed="rId8">
            <a:duotone>
              <a:prstClr val="black"/>
              <a:srgbClr val="D83B01">
                <a:tint val="45000"/>
                <a:satMod val="400000"/>
              </a:srgbClr>
            </a:duotone>
            <a:extLst>
              <a:ext uri="{28A0092B-C50C-407E-A947-70E740481C1C}">
                <a14:useLocalDpi xmlns:a14="http://schemas.microsoft.com/office/drawing/2010/main" val="0"/>
              </a:ext>
            </a:extLst>
          </a:blip>
          <a:stretch>
            <a:fillRect/>
          </a:stretch>
        </p:blipFill>
        <p:spPr>
          <a:xfrm>
            <a:off x="361034" y="5798464"/>
            <a:ext cx="365760" cy="266007"/>
          </a:xfrm>
          <a:prstGeom prst="rect">
            <a:avLst/>
          </a:prstGeom>
        </p:spPr>
      </p:pic>
      <p:pic>
        <p:nvPicPr>
          <p:cNvPr id="41" name="Picture 40" descr="A close up of a logo&#10;&#10;Description generated with very high confidence">
            <a:extLst>
              <a:ext uri="{FF2B5EF4-FFF2-40B4-BE49-F238E27FC236}">
                <a16:creationId xmlns:a16="http://schemas.microsoft.com/office/drawing/2014/main" id="{F25316FC-1D71-4B02-A258-FC8CF0AE88D9}"/>
              </a:ext>
            </a:extLst>
          </p:cNvPr>
          <p:cNvPicPr>
            <a:picLocks noChangeAspect="1"/>
          </p:cNvPicPr>
          <p:nvPr/>
        </p:nvPicPr>
        <p:blipFill>
          <a:blip r:embed="rId9">
            <a:duotone>
              <a:prstClr val="black"/>
              <a:srgbClr val="D83B01">
                <a:tint val="45000"/>
                <a:satMod val="400000"/>
              </a:srgbClr>
            </a:duotone>
            <a:extLst>
              <a:ext uri="{28A0092B-C50C-407E-A947-70E740481C1C}">
                <a14:useLocalDpi xmlns:a14="http://schemas.microsoft.com/office/drawing/2010/main" val="0"/>
              </a:ext>
            </a:extLst>
          </a:blip>
          <a:stretch>
            <a:fillRect/>
          </a:stretch>
        </p:blipFill>
        <p:spPr>
          <a:xfrm>
            <a:off x="351812" y="7403436"/>
            <a:ext cx="365760" cy="266007"/>
          </a:xfrm>
          <a:prstGeom prst="rect">
            <a:avLst/>
          </a:prstGeom>
        </p:spPr>
      </p:pic>
      <p:graphicFrame>
        <p:nvGraphicFramePr>
          <p:cNvPr id="42" name="Table 41">
            <a:extLst>
              <a:ext uri="{FF2B5EF4-FFF2-40B4-BE49-F238E27FC236}">
                <a16:creationId xmlns:a16="http://schemas.microsoft.com/office/drawing/2014/main" id="{7F95B00B-E6FD-4FC3-B3BB-AD15F9D7112C}"/>
              </a:ext>
            </a:extLst>
          </p:cNvPr>
          <p:cNvGraphicFramePr>
            <a:graphicFrameLocks noGrp="1"/>
          </p:cNvGraphicFramePr>
          <p:nvPr>
            <p:extLst/>
          </p:nvPr>
        </p:nvGraphicFramePr>
        <p:xfrm>
          <a:off x="823335" y="5620985"/>
          <a:ext cx="5673582" cy="3307080"/>
        </p:xfrm>
        <a:graphic>
          <a:graphicData uri="http://schemas.openxmlformats.org/drawingml/2006/table">
            <a:tbl>
              <a:tblPr>
                <a:tableStyleId>{2D5ABB26-0587-4C30-8999-92F81FD0307C}</a:tableStyleId>
              </a:tblPr>
              <a:tblGrid>
                <a:gridCol w="5673582">
                  <a:extLst>
                    <a:ext uri="{9D8B030D-6E8A-4147-A177-3AD203B41FA5}">
                      <a16:colId xmlns:a16="http://schemas.microsoft.com/office/drawing/2014/main" val="1867268104"/>
                    </a:ext>
                  </a:extLst>
                </a:gridCol>
              </a:tblGrid>
              <a:tr h="551180">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en-US" sz="950" b="1" kern="0" noProof="0" dirty="0">
                          <a:solidFill>
                            <a:schemeClr val="tx1">
                              <a:lumMod val="65000"/>
                              <a:lumOff val="35000"/>
                            </a:schemeClr>
                          </a:solidFill>
                          <a:latin typeface="Segoe UI" panose="020B0502040204020203" pitchFamily="34" charset="0"/>
                          <a:cs typeface="Segoe UI" panose="020B0502040204020203" pitchFamily="34" charset="0"/>
                        </a:rPr>
                        <a:t>Office apps</a:t>
                      </a:r>
                      <a:br>
                        <a:rPr lang="en-US" sz="950" kern="0" noProof="0" dirty="0">
                          <a:solidFill>
                            <a:schemeClr val="tx1">
                              <a:lumMod val="65000"/>
                              <a:lumOff val="35000"/>
                            </a:schemeClr>
                          </a:solidFill>
                          <a:latin typeface="Segoe UI" panose="020B0502040204020203" pitchFamily="34" charset="0"/>
                          <a:cs typeface="Segoe UI" panose="020B0502040204020203" pitchFamily="34" charset="0"/>
                        </a:rPr>
                      </a:br>
                      <a:r>
                        <a:rPr lang="en-US" sz="950" kern="0" noProof="0" dirty="0">
                          <a:solidFill>
                            <a:schemeClr val="tx1">
                              <a:lumMod val="65000"/>
                              <a:lumOff val="35000"/>
                            </a:schemeClr>
                          </a:solidFill>
                          <a:latin typeface="Segoe UI" panose="020B0502040204020203" pitchFamily="34" charset="0"/>
                          <a:cs typeface="Segoe UI" panose="020B0502040204020203" pitchFamily="34" charset="0"/>
                        </a:rPr>
                        <a:t>Get the Office apps (Word, Excel, Outlook, PowerPoint and OneNote) installed across PCs, Macs, tablets and mobile devices. </a:t>
                      </a:r>
                      <a:endParaRPr lang="en-US" sz="950" kern="0" noProof="0" dirty="0">
                        <a:solidFill>
                          <a:schemeClr val="tx1">
                            <a:lumMod val="65000"/>
                            <a:lumOff val="35000"/>
                          </a:schemeClr>
                        </a:solidFill>
                        <a:latin typeface="Segoe UI" panose="020B0502040204020203" pitchFamily="34" charset="0"/>
                        <a:ea typeface="Calibri" panose="020F0502020204030204" pitchFamily="34" charset="0"/>
                        <a:cs typeface="Segoe UI" panose="020B0502040204020203" pitchFamily="34" charset="0"/>
                      </a:endParaRPr>
                    </a:p>
                  </a:txBody>
                  <a:tcPr anchor="ctr"/>
                </a:tc>
                <a:extLst>
                  <a:ext uri="{0D108BD9-81ED-4DB2-BD59-A6C34878D82A}">
                    <a16:rowId xmlns:a16="http://schemas.microsoft.com/office/drawing/2014/main" val="2977846110"/>
                  </a:ext>
                </a:extLst>
              </a:tr>
              <a:tr h="551180">
                <a:tc>
                  <a:txBody>
                    <a:bodyPr/>
                    <a:lstStyle/>
                    <a:p>
                      <a:pPr marL="0" marR="0" lvl="0" indent="0" algn="l" defTabSz="457200" rtl="0" eaLnBrk="1" fontAlgn="auto" latinLnBrk="0" hangingPunct="1">
                        <a:lnSpc>
                          <a:spcPct val="100000"/>
                        </a:lnSpc>
                        <a:spcBef>
                          <a:spcPts val="0"/>
                        </a:spcBef>
                        <a:spcAft>
                          <a:spcPts val="200"/>
                        </a:spcAft>
                        <a:buClrTx/>
                        <a:buSzTx/>
                        <a:buFontTx/>
                        <a:buNone/>
                        <a:tabLst/>
                        <a:defRPr/>
                      </a:pPr>
                      <a:r>
                        <a:rPr lang="en-US" sz="950" b="1" kern="0" noProof="0">
                          <a:solidFill>
                            <a:schemeClr val="tx1">
                              <a:lumMod val="65000"/>
                              <a:lumOff val="35000"/>
                            </a:schemeClr>
                          </a:solidFill>
                          <a:latin typeface="Segoe UI" panose="020B0502040204020203" pitchFamily="34" charset="0"/>
                          <a:cs typeface="Segoe UI" panose="020B0502040204020203" pitchFamily="34" charset="0"/>
                        </a:rPr>
                        <a:t>Email and calendaring </a:t>
                      </a:r>
                    </a:p>
                    <a:p>
                      <a:pPr marL="0" marR="0" lvl="0" indent="0" algn="l" defTabSz="457200" rtl="0" eaLnBrk="1" fontAlgn="auto" latinLnBrk="0" hangingPunct="1">
                        <a:lnSpc>
                          <a:spcPct val="100000"/>
                        </a:lnSpc>
                        <a:spcBef>
                          <a:spcPts val="0"/>
                        </a:spcBef>
                        <a:spcAft>
                          <a:spcPts val="600"/>
                        </a:spcAft>
                        <a:buClrTx/>
                        <a:buSzTx/>
                        <a:buFontTx/>
                        <a:buNone/>
                        <a:tabLst/>
                        <a:defRPr/>
                      </a:pPr>
                      <a:r>
                        <a:rPr lang="en-US" sz="950" kern="0" noProof="0">
                          <a:solidFill>
                            <a:schemeClr val="tx1">
                              <a:lumMod val="65000"/>
                              <a:lumOff val="35000"/>
                            </a:schemeClr>
                          </a:solidFill>
                          <a:latin typeface="Segoe UI" panose="020B0502040204020203" pitchFamily="34" charset="0"/>
                          <a:cs typeface="Segoe UI" panose="020B0502040204020203" pitchFamily="34" charset="0"/>
                        </a:rPr>
                        <a:t>Use business-class email through an Outlook experience you can access from your desktop or from a web browser.</a:t>
                      </a:r>
                      <a:endParaRPr lang="en-US" sz="950" kern="0" noProof="0">
                        <a:solidFill>
                          <a:schemeClr val="tx1">
                            <a:lumMod val="65000"/>
                            <a:lumOff val="35000"/>
                          </a:schemeClr>
                        </a:solidFill>
                        <a:latin typeface="Segoe UI" panose="020B0502040204020203" pitchFamily="34" charset="0"/>
                        <a:ea typeface="+mn-ea"/>
                        <a:cs typeface="Segoe UI" panose="020B0502040204020203" pitchFamily="34" charset="0"/>
                      </a:endParaRPr>
                    </a:p>
                  </a:txBody>
                  <a:tcPr anchor="ctr"/>
                </a:tc>
                <a:extLst>
                  <a:ext uri="{0D108BD9-81ED-4DB2-BD59-A6C34878D82A}">
                    <a16:rowId xmlns:a16="http://schemas.microsoft.com/office/drawing/2014/main" val="85169604"/>
                  </a:ext>
                </a:extLst>
              </a:tr>
              <a:tr h="5511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950" b="1" kern="0" noProof="0">
                          <a:solidFill>
                            <a:schemeClr val="tx1">
                              <a:lumMod val="65000"/>
                              <a:lumOff val="35000"/>
                            </a:schemeClr>
                          </a:solidFill>
                          <a:latin typeface="Segoe UI" panose="020B0502040204020203" pitchFamily="34" charset="0"/>
                          <a:cs typeface="Segoe UI" panose="020B0502040204020203" pitchFamily="34" charset="0"/>
                        </a:rPr>
                        <a:t>Work and meet online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950" kern="0" noProof="0">
                          <a:solidFill>
                            <a:schemeClr val="tx1">
                              <a:lumMod val="65000"/>
                              <a:lumOff val="35000"/>
                            </a:schemeClr>
                          </a:solidFill>
                          <a:latin typeface="Segoe UI" panose="020B0502040204020203" pitchFamily="34" charset="0"/>
                          <a:cs typeface="Segoe UI" panose="020B0502040204020203" pitchFamily="34" charset="0"/>
                        </a:rPr>
                        <a:t>Host online meetings with instant messaging, screen sharing and HD video conferencing. </a:t>
                      </a:r>
                      <a:endParaRPr lang="en-US" sz="950" kern="0" noProof="0">
                        <a:solidFill>
                          <a:schemeClr val="tx1">
                            <a:lumMod val="65000"/>
                            <a:lumOff val="35000"/>
                          </a:schemeClr>
                        </a:solidFill>
                        <a:latin typeface="Segoe UI" panose="020B0502040204020203" pitchFamily="34" charset="0"/>
                        <a:ea typeface="+mn-ea"/>
                        <a:cs typeface="Segoe UI" panose="020B0502040204020203" pitchFamily="34" charset="0"/>
                      </a:endParaRPr>
                    </a:p>
                  </a:txBody>
                  <a:tcPr anchor="ctr"/>
                </a:tc>
                <a:extLst>
                  <a:ext uri="{0D108BD9-81ED-4DB2-BD59-A6C34878D82A}">
                    <a16:rowId xmlns:a16="http://schemas.microsoft.com/office/drawing/2014/main" val="4218697330"/>
                  </a:ext>
                </a:extLst>
              </a:tr>
              <a:tr h="551180">
                <a:tc>
                  <a:txBody>
                    <a:bodyPr/>
                    <a:lstStyle/>
                    <a:p>
                      <a:pPr marL="0" marR="0" lvl="0" indent="0" algn="l" defTabSz="457200" rtl="0" eaLnBrk="1" fontAlgn="auto" latinLnBrk="0" hangingPunct="1">
                        <a:lnSpc>
                          <a:spcPct val="100000"/>
                        </a:lnSpc>
                        <a:spcBef>
                          <a:spcPts val="0"/>
                        </a:spcBef>
                        <a:spcAft>
                          <a:spcPts val="200"/>
                        </a:spcAft>
                        <a:buClrTx/>
                        <a:buSzTx/>
                        <a:buFontTx/>
                        <a:buNone/>
                        <a:tabLst/>
                        <a:defRPr/>
                      </a:pPr>
                      <a:r>
                        <a:rPr lang="en-US" sz="950" b="1" kern="0" noProof="0">
                          <a:solidFill>
                            <a:schemeClr val="tx1">
                              <a:lumMod val="65000"/>
                              <a:lumOff val="35000"/>
                            </a:schemeClr>
                          </a:solidFill>
                          <a:latin typeface="Segoe UI" panose="020B0502040204020203" pitchFamily="34" charset="0"/>
                          <a:cs typeface="Segoe UI" panose="020B0502040204020203" pitchFamily="34" charset="0"/>
                        </a:rPr>
                        <a:t>Hub for teamwork</a:t>
                      </a:r>
                      <a:br>
                        <a:rPr lang="en-US" sz="950" kern="0" noProof="0">
                          <a:solidFill>
                            <a:schemeClr val="tx1">
                              <a:lumMod val="65000"/>
                              <a:lumOff val="35000"/>
                            </a:schemeClr>
                          </a:solidFill>
                          <a:latin typeface="Segoe UI" panose="020B0502040204020203" pitchFamily="34" charset="0"/>
                          <a:cs typeface="Segoe UI" panose="020B0502040204020203" pitchFamily="34" charset="0"/>
                        </a:rPr>
                      </a:br>
                      <a:r>
                        <a:rPr lang="en-US" sz="950" kern="0" noProof="0">
                          <a:solidFill>
                            <a:schemeClr val="tx1">
                              <a:lumMod val="65000"/>
                              <a:lumOff val="35000"/>
                            </a:schemeClr>
                          </a:solidFill>
                          <a:latin typeface="Segoe UI" panose="020B0502040204020203" pitchFamily="34" charset="0"/>
                          <a:cs typeface="Segoe UI" panose="020B0502040204020203" pitchFamily="34" charset="0"/>
                        </a:rPr>
                        <a:t>Connect your teams with Microsoft Teams in Office 365, where chat, content, and productivity tools come together, so your teams have access to everything they need.</a:t>
                      </a:r>
                      <a:endParaRPr lang="en-US" sz="950" kern="0" noProof="0">
                        <a:solidFill>
                          <a:schemeClr val="tx1">
                            <a:lumMod val="65000"/>
                            <a:lumOff val="35000"/>
                          </a:schemeClr>
                        </a:solidFill>
                        <a:latin typeface="Segoe UI" panose="020B0502040204020203" pitchFamily="34" charset="0"/>
                        <a:ea typeface="+mn-ea"/>
                        <a:cs typeface="Segoe UI" panose="020B0502040204020203" pitchFamily="34" charset="0"/>
                      </a:endParaRPr>
                    </a:p>
                  </a:txBody>
                  <a:tcPr anchor="ctr"/>
                </a:tc>
                <a:extLst>
                  <a:ext uri="{0D108BD9-81ED-4DB2-BD59-A6C34878D82A}">
                    <a16:rowId xmlns:a16="http://schemas.microsoft.com/office/drawing/2014/main" val="1401250972"/>
                  </a:ext>
                </a:extLst>
              </a:tr>
              <a:tr h="551180">
                <a:tc>
                  <a:txBody>
                    <a:bodyPr/>
                    <a:lstStyle/>
                    <a:p>
                      <a:pPr marL="0" marR="0" lvl="0" indent="0" algn="l" defTabSz="457200" rtl="0" eaLnBrk="1" fontAlgn="auto" latinLnBrk="0" hangingPunct="1">
                        <a:lnSpc>
                          <a:spcPct val="100000"/>
                        </a:lnSpc>
                        <a:spcBef>
                          <a:spcPts val="0"/>
                        </a:spcBef>
                        <a:spcAft>
                          <a:spcPts val="200"/>
                        </a:spcAft>
                        <a:buClrTx/>
                        <a:buSzTx/>
                        <a:buFontTx/>
                        <a:buNone/>
                        <a:tabLst/>
                        <a:defRPr/>
                      </a:pPr>
                      <a:r>
                        <a:rPr lang="en-US" sz="950" b="1" kern="0" noProof="0" dirty="0">
                          <a:solidFill>
                            <a:schemeClr val="tx1">
                              <a:lumMod val="65000"/>
                              <a:lumOff val="35000"/>
                            </a:schemeClr>
                          </a:solidFill>
                          <a:latin typeface="Segoe UI" panose="020B0502040204020203" pitchFamily="34" charset="0"/>
                          <a:cs typeface="Segoe UI" panose="020B0502040204020203" pitchFamily="34" charset="0"/>
                        </a:rPr>
                        <a:t>Easy Administration</a:t>
                      </a:r>
                      <a:br>
                        <a:rPr lang="en-US" sz="950" kern="0" noProof="0" dirty="0">
                          <a:solidFill>
                            <a:schemeClr val="tx1">
                              <a:lumMod val="65000"/>
                              <a:lumOff val="35000"/>
                            </a:schemeClr>
                          </a:solidFill>
                          <a:latin typeface="Segoe UI" panose="020B0502040204020203" pitchFamily="34" charset="0"/>
                          <a:cs typeface="Segoe UI" panose="020B0502040204020203" pitchFamily="34" charset="0"/>
                        </a:rPr>
                      </a:br>
                      <a:r>
                        <a:rPr lang="en-US" sz="950" kern="0" noProof="0" dirty="0">
                          <a:solidFill>
                            <a:schemeClr val="tx1">
                              <a:lumMod val="65000"/>
                              <a:lumOff val="35000"/>
                            </a:schemeClr>
                          </a:solidFill>
                          <a:latin typeface="Segoe UI" panose="020B0502040204020203" pitchFamily="34" charset="0"/>
                          <a:cs typeface="Segoe UI" panose="020B0502040204020203" pitchFamily="34" charset="0"/>
                        </a:rPr>
                        <a:t>Deploy and manage Office 365 across your company, no IT expertise required. You can add and remove users in minutes</a:t>
                      </a:r>
                      <a:endParaRPr lang="en-US" sz="950" kern="0" noProof="0" dirty="0">
                        <a:solidFill>
                          <a:schemeClr val="tx1">
                            <a:lumMod val="65000"/>
                            <a:lumOff val="35000"/>
                          </a:schemeClr>
                        </a:solidFill>
                        <a:latin typeface="Segoe UI" panose="020B0502040204020203" pitchFamily="34" charset="0"/>
                        <a:ea typeface="+mn-ea"/>
                        <a:cs typeface="Segoe UI" panose="020B0502040204020203" pitchFamily="34" charset="0"/>
                      </a:endParaRPr>
                    </a:p>
                  </a:txBody>
                  <a:tcPr anchor="ctr"/>
                </a:tc>
                <a:extLst>
                  <a:ext uri="{0D108BD9-81ED-4DB2-BD59-A6C34878D82A}">
                    <a16:rowId xmlns:a16="http://schemas.microsoft.com/office/drawing/2014/main" val="666625528"/>
                  </a:ext>
                </a:extLst>
              </a:tr>
              <a:tr h="551180">
                <a:tc>
                  <a:txBody>
                    <a:bodyPr/>
                    <a:lstStyle/>
                    <a:p>
                      <a:pPr marL="0" marR="0" lvl="0" indent="0" algn="l" defTabSz="457200" rtl="0" eaLnBrk="1" fontAlgn="auto" latinLnBrk="0" hangingPunct="1">
                        <a:lnSpc>
                          <a:spcPct val="100000"/>
                        </a:lnSpc>
                        <a:spcBef>
                          <a:spcPts val="0"/>
                        </a:spcBef>
                        <a:spcAft>
                          <a:spcPts val="200"/>
                        </a:spcAft>
                        <a:buClrTx/>
                        <a:buSzTx/>
                        <a:buFontTx/>
                        <a:buNone/>
                        <a:tabLst/>
                        <a:defRPr/>
                      </a:pPr>
                      <a:r>
                        <a:rPr lang="en-US" sz="950" b="1" kern="0" noProof="0" dirty="0">
                          <a:solidFill>
                            <a:schemeClr val="tx1">
                              <a:lumMod val="65000"/>
                              <a:lumOff val="35000"/>
                            </a:schemeClr>
                          </a:solidFill>
                          <a:latin typeface="Segoe UI" panose="020B0502040204020203" pitchFamily="34" charset="0"/>
                          <a:cs typeface="Segoe UI" panose="020B0502040204020203" pitchFamily="34" charset="0"/>
                        </a:rPr>
                        <a:t>Reliability </a:t>
                      </a:r>
                      <a:br>
                        <a:rPr lang="en-US" sz="950" kern="0" noProof="0" dirty="0">
                          <a:solidFill>
                            <a:schemeClr val="tx1">
                              <a:lumMod val="65000"/>
                              <a:lumOff val="35000"/>
                            </a:schemeClr>
                          </a:solidFill>
                          <a:latin typeface="Segoe UI" panose="020B0502040204020203" pitchFamily="34" charset="0"/>
                          <a:cs typeface="Segoe UI" panose="020B0502040204020203" pitchFamily="34" charset="0"/>
                        </a:rPr>
                      </a:br>
                      <a:r>
                        <a:rPr lang="en-US" sz="950" kern="0" noProof="0" dirty="0">
                          <a:solidFill>
                            <a:schemeClr val="tx1">
                              <a:lumMod val="65000"/>
                              <a:lumOff val="35000"/>
                            </a:schemeClr>
                          </a:solidFill>
                          <a:latin typeface="Segoe UI" panose="020B0502040204020203" pitchFamily="34" charset="0"/>
                          <a:cs typeface="Segoe UI" panose="020B0502040204020203" pitchFamily="34" charset="0"/>
                        </a:rPr>
                        <a:t>Rest easy with a 99.9% financially-backed uptime guarantee. </a:t>
                      </a:r>
                      <a:endParaRPr lang="en-US" sz="950" kern="0" dirty="0">
                        <a:solidFill>
                          <a:schemeClr val="tx1">
                            <a:lumMod val="65000"/>
                            <a:lumOff val="35000"/>
                          </a:schemeClr>
                        </a:solidFill>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1100970079"/>
                  </a:ext>
                </a:extLst>
              </a:tr>
            </a:tbl>
          </a:graphicData>
        </a:graphic>
      </p:graphicFrame>
    </p:spTree>
    <p:extLst>
      <p:ext uri="{BB962C8B-B14F-4D97-AF65-F5344CB8AC3E}">
        <p14:creationId xmlns:p14="http://schemas.microsoft.com/office/powerpoint/2010/main" val="61511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83F73F1-2A93-41B7-B8EA-61A1487B1B33}"/>
              </a:ext>
            </a:extLst>
          </p:cNvPr>
          <p:cNvSpPr txBox="1">
            <a:spLocks/>
          </p:cNvSpPr>
          <p:nvPr/>
        </p:nvSpPr>
        <p:spPr>
          <a:xfrm>
            <a:off x="381000" y="326408"/>
            <a:ext cx="6395720" cy="371640"/>
          </a:xfrm>
          <a:prstGeom prst="rect">
            <a:avLst/>
          </a:prstGeom>
        </p:spPr>
        <p:txBody>
          <a:bodyPr wrap="square" lIns="0" tIns="0" rIns="0" bIns="0">
            <a:spAutoFit/>
          </a:bodyPr>
          <a:lstStyle>
            <a:lvl1pPr algn="l" defTabSz="914139" rtl="0" eaLnBrk="1" latinLnBrk="0" hangingPunct="1">
              <a:spcBef>
                <a:spcPct val="0"/>
              </a:spcBef>
              <a:buNone/>
              <a:defRPr sz="2400" b="0" kern="1200">
                <a:solidFill>
                  <a:schemeClr val="bg1"/>
                </a:solidFill>
                <a:latin typeface="Segoe UI" pitchFamily="34" charset="0"/>
                <a:ea typeface="+mj-ea"/>
                <a:cs typeface="+mj-cs"/>
              </a:defRPr>
            </a:lvl1pPr>
          </a:lstStyle>
          <a:p>
            <a:pPr>
              <a:lnSpc>
                <a:spcPts val="3200"/>
              </a:lnSpc>
            </a:pPr>
            <a:r>
              <a:rPr lang="en-US" sz="2200" spc="-120">
                <a:solidFill>
                  <a:schemeClr val="tx1">
                    <a:lumMod val="65000"/>
                    <a:lumOff val="35000"/>
                  </a:schemeClr>
                </a:solidFill>
                <a:latin typeface="Segoe UI Semibold" panose="020B0702040204020203" pitchFamily="34" charset="0"/>
                <a:cs typeface="Segoe UI Semibold" panose="020B0702040204020203" pitchFamily="34" charset="0"/>
              </a:rPr>
              <a:t>Compare Office 2016 to </a:t>
            </a:r>
            <a:r>
              <a:rPr lang="en-US" sz="2200" spc="-120">
                <a:solidFill>
                  <a:srgbClr val="D83B01"/>
                </a:solidFill>
                <a:latin typeface="Segoe UI Semibold" panose="020B0702040204020203" pitchFamily="34" charset="0"/>
                <a:cs typeface="Segoe UI Semibold" panose="020B0702040204020203" pitchFamily="34" charset="0"/>
              </a:rPr>
              <a:t>Office 365 </a:t>
            </a:r>
            <a:r>
              <a:rPr lang="en-US" sz="2200" spc="-120">
                <a:solidFill>
                  <a:schemeClr val="tx1">
                    <a:lumMod val="65000"/>
                    <a:lumOff val="35000"/>
                  </a:schemeClr>
                </a:solidFill>
                <a:latin typeface="Segoe UI Semibold" panose="020B0702040204020203" pitchFamily="34" charset="0"/>
                <a:cs typeface="Segoe UI Semibold" panose="020B0702040204020203" pitchFamily="34" charset="0"/>
              </a:rPr>
              <a:t>Business Premium</a:t>
            </a:r>
          </a:p>
        </p:txBody>
      </p:sp>
      <p:sp>
        <p:nvSpPr>
          <p:cNvPr id="8" name="arrow_15" title="Icon of a arrow in a circle pointed right">
            <a:extLst>
              <a:ext uri="{FF2B5EF4-FFF2-40B4-BE49-F238E27FC236}">
                <a16:creationId xmlns:a16="http://schemas.microsoft.com/office/drawing/2014/main" id="{40B806FA-F0F5-469F-89F1-6797A3344438}"/>
              </a:ext>
            </a:extLst>
          </p:cNvPr>
          <p:cNvSpPr>
            <a:spLocks noChangeAspect="1" noEditPoints="1"/>
          </p:cNvSpPr>
          <p:nvPr/>
        </p:nvSpPr>
        <p:spPr bwMode="auto">
          <a:xfrm>
            <a:off x="493286" y="8486247"/>
            <a:ext cx="175133" cy="198820"/>
          </a:xfrm>
          <a:custGeom>
            <a:avLst/>
            <a:gdLst>
              <a:gd name="T0" fmla="*/ 0 w 304"/>
              <a:gd name="T1" fmla="*/ 151 h 303"/>
              <a:gd name="T2" fmla="*/ 152 w 304"/>
              <a:gd name="T3" fmla="*/ 0 h 303"/>
              <a:gd name="T4" fmla="*/ 304 w 304"/>
              <a:gd name="T5" fmla="*/ 151 h 303"/>
              <a:gd name="T6" fmla="*/ 152 w 304"/>
              <a:gd name="T7" fmla="*/ 303 h 303"/>
              <a:gd name="T8" fmla="*/ 0 w 304"/>
              <a:gd name="T9" fmla="*/ 151 h 303"/>
              <a:gd name="T10" fmla="*/ 151 w 304"/>
              <a:gd name="T11" fmla="*/ 223 h 303"/>
              <a:gd name="T12" fmla="*/ 223 w 304"/>
              <a:gd name="T13" fmla="*/ 151 h 303"/>
              <a:gd name="T14" fmla="*/ 151 w 304"/>
              <a:gd name="T15" fmla="*/ 79 h 303"/>
              <a:gd name="T16" fmla="*/ 223 w 304"/>
              <a:gd name="T17" fmla="*/ 151 h 303"/>
              <a:gd name="T18" fmla="*/ 73 w 304"/>
              <a:gd name="T19" fmla="*/ 151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4" h="303">
                <a:moveTo>
                  <a:pt x="0" y="151"/>
                </a:moveTo>
                <a:cubicBezTo>
                  <a:pt x="0" y="68"/>
                  <a:pt x="68" y="0"/>
                  <a:pt x="152" y="0"/>
                </a:cubicBezTo>
                <a:cubicBezTo>
                  <a:pt x="236" y="0"/>
                  <a:pt x="304" y="68"/>
                  <a:pt x="304" y="151"/>
                </a:cubicBezTo>
                <a:cubicBezTo>
                  <a:pt x="304" y="235"/>
                  <a:pt x="236" y="303"/>
                  <a:pt x="152" y="303"/>
                </a:cubicBezTo>
                <a:cubicBezTo>
                  <a:pt x="68" y="303"/>
                  <a:pt x="0" y="235"/>
                  <a:pt x="0" y="151"/>
                </a:cubicBezTo>
                <a:close/>
                <a:moveTo>
                  <a:pt x="151" y="223"/>
                </a:moveTo>
                <a:cubicBezTo>
                  <a:pt x="223" y="151"/>
                  <a:pt x="223" y="151"/>
                  <a:pt x="223" y="151"/>
                </a:cubicBezTo>
                <a:cubicBezTo>
                  <a:pt x="151" y="79"/>
                  <a:pt x="151" y="79"/>
                  <a:pt x="151" y="79"/>
                </a:cubicBezTo>
                <a:moveTo>
                  <a:pt x="223" y="151"/>
                </a:moveTo>
                <a:cubicBezTo>
                  <a:pt x="73" y="151"/>
                  <a:pt x="73" y="151"/>
                  <a:pt x="73" y="151"/>
                </a:cubicBezTo>
              </a:path>
            </a:pathLst>
          </a:custGeom>
          <a:noFill/>
          <a:ln w="19050" cap="sq">
            <a:solidFill>
              <a:srgbClr val="FFFFFF"/>
            </a:solidFill>
            <a:prstDash val="solid"/>
            <a:miter lim="800000"/>
            <a:headEnd/>
            <a:tailEnd/>
          </a:ln>
          <a:extLst/>
        </p:spPr>
        <p:txBody>
          <a:bodyPr vert="horz" wrap="square" lIns="91440" tIns="45720" rIns="91440" bIns="45720" numCol="1" anchor="t" anchorCtr="0" compatLnSpc="1">
            <a:prstTxWarp prst="textNoShape">
              <a:avLst/>
            </a:prstTxWarp>
          </a:bodyPr>
          <a:lstStyle/>
          <a:p>
            <a:pPr marL="0" marR="0" lvl="0" indent="0" defTabSz="1018534"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gradFill>
                <a:gsLst>
                  <a:gs pos="0">
                    <a:srgbClr val="505050"/>
                  </a:gs>
                  <a:gs pos="100000">
                    <a:srgbClr val="505050"/>
                  </a:gs>
                </a:gsLst>
                <a:lin ang="5400000" scaled="1"/>
              </a:gradFill>
              <a:effectLst/>
              <a:uLnTx/>
              <a:uFillTx/>
              <a:latin typeface="Segoe UI"/>
            </a:endParaRPr>
          </a:p>
        </p:txBody>
      </p:sp>
      <p:graphicFrame>
        <p:nvGraphicFramePr>
          <p:cNvPr id="9" name="Table 8">
            <a:extLst>
              <a:ext uri="{FF2B5EF4-FFF2-40B4-BE49-F238E27FC236}">
                <a16:creationId xmlns:a16="http://schemas.microsoft.com/office/drawing/2014/main" id="{E46A0388-5060-43CD-85D7-70D89A0096DE}"/>
              </a:ext>
            </a:extLst>
          </p:cNvPr>
          <p:cNvGraphicFramePr>
            <a:graphicFrameLocks noGrp="1"/>
          </p:cNvGraphicFramePr>
          <p:nvPr>
            <p:extLst/>
          </p:nvPr>
        </p:nvGraphicFramePr>
        <p:xfrm>
          <a:off x="381000" y="1157772"/>
          <a:ext cx="6099439" cy="6826454"/>
        </p:xfrm>
        <a:graphic>
          <a:graphicData uri="http://schemas.openxmlformats.org/drawingml/2006/table">
            <a:tbl>
              <a:tblPr/>
              <a:tblGrid>
                <a:gridCol w="2932326">
                  <a:extLst>
                    <a:ext uri="{9D8B030D-6E8A-4147-A177-3AD203B41FA5}">
                      <a16:colId xmlns:a16="http://schemas.microsoft.com/office/drawing/2014/main" val="1077093951"/>
                    </a:ext>
                  </a:extLst>
                </a:gridCol>
                <a:gridCol w="1036362">
                  <a:extLst>
                    <a:ext uri="{9D8B030D-6E8A-4147-A177-3AD203B41FA5}">
                      <a16:colId xmlns:a16="http://schemas.microsoft.com/office/drawing/2014/main" val="1233201424"/>
                    </a:ext>
                  </a:extLst>
                </a:gridCol>
                <a:gridCol w="1051160">
                  <a:extLst>
                    <a:ext uri="{9D8B030D-6E8A-4147-A177-3AD203B41FA5}">
                      <a16:colId xmlns:a16="http://schemas.microsoft.com/office/drawing/2014/main" val="1841704881"/>
                    </a:ext>
                  </a:extLst>
                </a:gridCol>
                <a:gridCol w="1079591">
                  <a:extLst>
                    <a:ext uri="{9D8B030D-6E8A-4147-A177-3AD203B41FA5}">
                      <a16:colId xmlns:a16="http://schemas.microsoft.com/office/drawing/2014/main" val="893910820"/>
                    </a:ext>
                  </a:extLst>
                </a:gridCol>
              </a:tblGrid>
              <a:tr h="568497">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b">
                        <a:lnSpc>
                          <a:spcPts val="1200"/>
                        </a:lnSpc>
                      </a:pPr>
                      <a:endParaRPr lang="en-US" sz="1100" b="0" i="0" u="none" strike="noStrike">
                        <a:solidFill>
                          <a:srgbClr val="000000"/>
                        </a:solidFill>
                        <a:effectLst/>
                        <a:latin typeface="+mn-lt"/>
                      </a:endParaRPr>
                    </a:p>
                    <a:p>
                      <a:pPr algn="l" fontAlgn="b">
                        <a:lnSpc>
                          <a:spcPts val="1200"/>
                        </a:lnSpc>
                      </a:pPr>
                      <a:endParaRPr lang="en-US" sz="1100" b="0" i="0" u="none" strike="noStrike">
                        <a:solidFill>
                          <a:srgbClr val="000000"/>
                        </a:solidFill>
                        <a:effectLst/>
                        <a:latin typeface="+mn-lt"/>
                      </a:endParaRPr>
                    </a:p>
                  </a:txBody>
                  <a:tcPr marL="0" marR="0" marT="73152" marB="64008" anchor="b">
                    <a:lnL w="3175" cap="flat" cmpd="sng" algn="ctr">
                      <a:solidFill>
                        <a:srgbClr val="D2D2D2"/>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3175" cap="flat" cmpd="sng" algn="ctr">
                      <a:solidFill>
                        <a:srgbClr val="D2D2D2"/>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b">
                        <a:lnSpc>
                          <a:spcPts val="1200"/>
                        </a:lnSpc>
                      </a:pPr>
                      <a:r>
                        <a:rPr lang="en-US" sz="1050" b="1" i="0" u="none" strike="noStrike">
                          <a:solidFill>
                            <a:srgbClr val="FFFFFF"/>
                          </a:solidFill>
                          <a:effectLst/>
                          <a:latin typeface="+mn-lt"/>
                        </a:rPr>
                        <a:t>Office Home &amp; </a:t>
                      </a:r>
                      <a:br>
                        <a:rPr lang="en-US" sz="1050" b="1" i="0" u="none" strike="noStrike">
                          <a:solidFill>
                            <a:srgbClr val="FFFFFF"/>
                          </a:solidFill>
                          <a:effectLst/>
                          <a:latin typeface="+mn-lt"/>
                        </a:rPr>
                      </a:br>
                      <a:r>
                        <a:rPr lang="en-US" sz="1050" b="1" i="0" u="none" strike="noStrike">
                          <a:solidFill>
                            <a:srgbClr val="FFFFFF"/>
                          </a:solidFill>
                          <a:effectLst/>
                          <a:latin typeface="+mn-lt"/>
                        </a:rPr>
                        <a:t>Business 2016</a:t>
                      </a:r>
                    </a:p>
                    <a:p>
                      <a:pPr algn="ctr" fontAlgn="b">
                        <a:lnSpc>
                          <a:spcPts val="1200"/>
                        </a:lnSpc>
                      </a:pPr>
                      <a:r>
                        <a:rPr lang="en-US" sz="900" b="0" i="0" u="none" strike="noStrike">
                          <a:solidFill>
                            <a:srgbClr val="FFFFFF"/>
                          </a:solidFill>
                          <a:effectLst/>
                          <a:latin typeface="+mn-lt"/>
                        </a:rPr>
                        <a:t>$229 USD</a:t>
                      </a:r>
                    </a:p>
                  </a:txBody>
                  <a:tcPr marL="0" marR="0" marT="73152" marB="64008" anchor="ctr">
                    <a:lnL w="12700" cap="flat" cmpd="sng" algn="ctr">
                      <a:solidFill>
                        <a:schemeClr val="tx1">
                          <a:lumMod val="75000"/>
                          <a:lumOff val="25000"/>
                        </a:schemeClr>
                      </a:solidFill>
                      <a:prstDash val="solid"/>
                      <a:round/>
                      <a:headEnd type="none" w="med" len="med"/>
                      <a:tailEnd type="none" w="med" len="med"/>
                    </a:lnL>
                    <a:lnR w="12700" cap="flat" cmpd="sng" algn="ctr">
                      <a:solidFill>
                        <a:schemeClr val="tx1">
                          <a:lumMod val="75000"/>
                          <a:lumOff val="25000"/>
                        </a:schemeClr>
                      </a:solidFill>
                      <a:prstDash val="solid"/>
                      <a:round/>
                      <a:headEnd type="none" w="med" len="med"/>
                      <a:tailEnd type="none" w="med" len="med"/>
                    </a:lnR>
                    <a:lnT w="3175" cap="flat" cmpd="sng" algn="ctr">
                      <a:solidFill>
                        <a:srgbClr val="D83B01"/>
                      </a:solidFill>
                      <a:prstDash val="solid"/>
                      <a:round/>
                      <a:headEnd type="none" w="med" len="med"/>
                      <a:tailEnd type="none" w="med" len="med"/>
                    </a:lnT>
                    <a:lnB>
                      <a:noFill/>
                    </a:lnB>
                    <a:lnTlToBr w="12700" cmpd="sng">
                      <a:noFill/>
                      <a:prstDash val="solid"/>
                    </a:lnTlToBr>
                    <a:lnBlToTr w="12700" cmpd="sng">
                      <a:noFill/>
                      <a:prstDash val="solid"/>
                    </a:lnBlToTr>
                    <a:solidFill>
                      <a:schemeClr val="tx1">
                        <a:lumMod val="65000"/>
                        <a:lumOff val="35000"/>
                      </a:scheme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b">
                        <a:lnSpc>
                          <a:spcPts val="1200"/>
                        </a:lnSpc>
                      </a:pPr>
                      <a:r>
                        <a:rPr lang="en-US" sz="1050" b="1" i="0" u="none" strike="noStrike" kern="1200">
                          <a:solidFill>
                            <a:srgbClr val="FFFFFF"/>
                          </a:solidFill>
                          <a:effectLst/>
                          <a:latin typeface="+mn-lt"/>
                          <a:ea typeface="+mn-ea"/>
                          <a:cs typeface="+mn-cs"/>
                        </a:rPr>
                        <a:t>Office </a:t>
                      </a:r>
                    </a:p>
                    <a:p>
                      <a:pPr algn="ctr" fontAlgn="b">
                        <a:lnSpc>
                          <a:spcPts val="1200"/>
                        </a:lnSpc>
                      </a:pPr>
                      <a:r>
                        <a:rPr lang="en-US" sz="1050" b="1" i="0" u="none" strike="noStrike" kern="1200">
                          <a:solidFill>
                            <a:srgbClr val="FFFFFF"/>
                          </a:solidFill>
                          <a:effectLst/>
                          <a:latin typeface="+mn-lt"/>
                          <a:ea typeface="+mn-ea"/>
                          <a:cs typeface="+mn-cs"/>
                        </a:rPr>
                        <a:t>Professional 2016</a:t>
                      </a:r>
                    </a:p>
                    <a:p>
                      <a:pPr algn="ctr" fontAlgn="b">
                        <a:lnSpc>
                          <a:spcPts val="1200"/>
                        </a:lnSpc>
                      </a:pPr>
                      <a:r>
                        <a:rPr lang="en-US" sz="900" b="0" i="0" u="none" strike="noStrike" kern="1200">
                          <a:solidFill>
                            <a:srgbClr val="FFFFFF"/>
                          </a:solidFill>
                          <a:effectLst/>
                          <a:latin typeface="+mn-lt"/>
                          <a:ea typeface="+mn-ea"/>
                          <a:cs typeface="+mn-cs"/>
                        </a:rPr>
                        <a:t>$399 USD</a:t>
                      </a:r>
                    </a:p>
                  </a:txBody>
                  <a:tcPr marL="0" marR="0" marT="73152" marB="64008" anchor="ctr">
                    <a:lnL w="12700" cap="flat" cmpd="sng" algn="ctr">
                      <a:solidFill>
                        <a:schemeClr val="tx1">
                          <a:lumMod val="75000"/>
                          <a:lumOff val="25000"/>
                        </a:schemeClr>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rgbClr val="D2D2D2"/>
                      </a:solidFill>
                      <a:prstDash val="solid"/>
                      <a:round/>
                      <a:headEnd type="none" w="med" len="med"/>
                      <a:tailEnd type="none" w="med" len="med"/>
                    </a:lnT>
                    <a:lnB>
                      <a:noFill/>
                    </a:lnB>
                    <a:lnTlToBr w="12700" cmpd="sng">
                      <a:noFill/>
                      <a:prstDash val="solid"/>
                    </a:lnTlToBr>
                    <a:lnBlToTr w="12700" cmpd="sng">
                      <a:noFill/>
                      <a:prstDash val="solid"/>
                    </a:lnBlToTr>
                    <a:solidFill>
                      <a:schemeClr val="tx1">
                        <a:lumMod val="65000"/>
                        <a:lumOff val="35000"/>
                      </a:scheme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b">
                        <a:lnSpc>
                          <a:spcPts val="1200"/>
                        </a:lnSpc>
                      </a:pPr>
                      <a:r>
                        <a:rPr lang="en-US" sz="1050" b="1" i="0" u="none" strike="noStrike">
                          <a:solidFill>
                            <a:srgbClr val="FFFFFF"/>
                          </a:solidFill>
                          <a:effectLst/>
                          <a:latin typeface="+mn-lt"/>
                        </a:rPr>
                        <a:t>Office 365 </a:t>
                      </a:r>
                      <a:br>
                        <a:rPr lang="en-US" sz="1050" b="1" i="0" u="none" strike="noStrike">
                          <a:solidFill>
                            <a:srgbClr val="FFFFFF"/>
                          </a:solidFill>
                          <a:effectLst/>
                          <a:latin typeface="+mn-lt"/>
                        </a:rPr>
                      </a:br>
                      <a:r>
                        <a:rPr lang="en-US" sz="1050" b="1" i="0" u="none" strike="noStrike">
                          <a:solidFill>
                            <a:srgbClr val="FFFFFF"/>
                          </a:solidFill>
                          <a:effectLst/>
                          <a:latin typeface="+mn-lt"/>
                        </a:rPr>
                        <a:t>Business Premium</a:t>
                      </a:r>
                    </a:p>
                    <a:p>
                      <a:pPr algn="ctr" fontAlgn="b">
                        <a:lnSpc>
                          <a:spcPts val="1200"/>
                        </a:lnSpc>
                      </a:pPr>
                      <a:r>
                        <a:rPr lang="en-US" sz="900" b="0" i="0" u="none" strike="noStrike">
                          <a:solidFill>
                            <a:srgbClr val="FFFFFF"/>
                          </a:solidFill>
                          <a:effectLst/>
                          <a:latin typeface="+mn-lt"/>
                        </a:rPr>
                        <a:t>$12.50 USD/user/mo.</a:t>
                      </a:r>
                      <a:endParaRPr lang="en-US" sz="800" b="0" i="0" u="none" strike="noStrike">
                        <a:solidFill>
                          <a:srgbClr val="FFFFFF"/>
                        </a:solidFill>
                        <a:effectLst/>
                        <a:latin typeface="+mn-lt"/>
                      </a:endParaRPr>
                    </a:p>
                  </a:txBody>
                  <a:tcPr marL="0" marR="0" marT="73152" marB="64008" anchor="ctr">
                    <a:lnL w="317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83B01"/>
                    </a:solidFill>
                  </a:tcPr>
                </a:tc>
                <a:extLst>
                  <a:ext uri="{0D108BD9-81ED-4DB2-BD59-A6C34878D82A}">
                    <a16:rowId xmlns:a16="http://schemas.microsoft.com/office/drawing/2014/main" val="2045663296"/>
                  </a:ext>
                </a:extLst>
              </a:tr>
              <a:tr h="326522">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rPr>
                        <a:t>Devices per license</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2F2F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lang="en-US" sz="10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1 PC or Mac</a:t>
                      </a: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lang="en-US" sz="10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1 PC</a:t>
                      </a: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lang="en-US" sz="9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5 PCs or Macs ,5 tablets &amp; 5 mobile devices</a:t>
                      </a: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299912649"/>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1" i="0" u="none" strike="noStrike">
                          <a:solidFill>
                            <a:schemeClr val="tx1">
                              <a:lumMod val="65000"/>
                              <a:lumOff val="35000"/>
                            </a:schemeClr>
                          </a:solidFill>
                          <a:effectLst/>
                          <a:latin typeface="Segoe UI" panose="020B0502040204020203" pitchFamily="34" charset="0"/>
                          <a:cs typeface="Segoe UI" panose="020B0502040204020203" pitchFamily="34" charset="0"/>
                        </a:rPr>
                        <a:t>Productivity applications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000" b="0" i="0" u="none" strike="noStrike">
                        <a:solidFill>
                          <a:srgbClr val="FFFFFF"/>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1190359665"/>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b"/>
                      <a:r>
                        <a:rPr lang="en-US" sz="95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Word, Excel, PowerPoint, OneNote &amp; Outlook</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7466788"/>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lvl="0" algn="l" fontAlgn="ctr">
                        <a:buNone/>
                      </a:pPr>
                      <a:r>
                        <a:rPr lang="en-US" sz="95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Publisher &amp; Access (PC only)</a:t>
                      </a:r>
                      <a:endParaRPr lang="en-US" sz="950" b="0" i="0" u="none" strike="sng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2671342"/>
                  </a:ext>
                </a:extLst>
              </a:tr>
              <a:tr h="121738">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lvl="0" algn="l" fontAlgn="ctr">
                        <a:buNone/>
                      </a:pPr>
                      <a:r>
                        <a:rPr lang="en-US" sz="950" b="0" i="0" u="none" strike="noStrike" dirty="0">
                          <a:solidFill>
                            <a:schemeClr val="tx1">
                              <a:lumMod val="65000"/>
                              <a:lumOff val="35000"/>
                            </a:schemeClr>
                          </a:solidFill>
                          <a:effectLst/>
                          <a:latin typeface="Segoe UI" panose="020B0502040204020203" pitchFamily="34" charset="0"/>
                          <a:cs typeface="Segoe UI" panose="020B0502040204020203" pitchFamily="34" charset="0"/>
                        </a:rPr>
                        <a:t>Office for iOS and Android devices (separate app download required)</a:t>
                      </a:r>
                      <a:endParaRPr lang="en-US" sz="950" b="0" i="0" u="none" strike="sngStrike" dirty="0">
                        <a:solidFill>
                          <a:schemeClr val="tx1">
                            <a:lumMod val="65000"/>
                            <a:lumOff val="35000"/>
                          </a:schemeClr>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5030703"/>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chemeClr val="tx1">
                              <a:lumMod val="65000"/>
                              <a:lumOff val="35000"/>
                            </a:schemeClr>
                          </a:solidFill>
                          <a:effectLst/>
                          <a:latin typeface="Segoe UI" panose="020B0502040204020203" pitchFamily="34" charset="0"/>
                          <a:cs typeface="Segoe UI" panose="020B0502040204020203" pitchFamily="34" charset="0"/>
                        </a:rPr>
                        <a:t>Automatic new feature updates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6536277"/>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1" i="0" u="none" strike="noStrike">
                          <a:solidFill>
                            <a:schemeClr val="tx1">
                              <a:lumMod val="65000"/>
                              <a:lumOff val="35000"/>
                            </a:schemeClr>
                          </a:solidFill>
                          <a:effectLst/>
                          <a:latin typeface="Segoe UI" panose="020B0502040204020203" pitchFamily="34" charset="0"/>
                          <a:cs typeface="Segoe UI" panose="020B0502040204020203" pitchFamily="34" charset="0"/>
                        </a:rPr>
                        <a:t>Business applications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447558333"/>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rPr>
                        <a:t>Customer relationship manager built into Outlook</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8106792"/>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rPr>
                        <a:t>Self-service online customer scheduling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7538403"/>
                  </a:ext>
                </a:extLst>
              </a:tr>
              <a:tr h="234563">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rPr>
                        <a:t>Create automated workflows with Microsoft Flow</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5405313"/>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1" i="0" u="none" strike="noStrike">
                          <a:solidFill>
                            <a:schemeClr val="tx1">
                              <a:lumMod val="65000"/>
                              <a:lumOff val="35000"/>
                            </a:schemeClr>
                          </a:solidFill>
                          <a:effectLst/>
                          <a:latin typeface="Segoe UI" panose="020B0502040204020203" pitchFamily="34" charset="0"/>
                          <a:cs typeface="Segoe UI" panose="020B0502040204020203" pitchFamily="34" charset="0"/>
                        </a:rPr>
                        <a:t>Collaboration services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925517357"/>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rPr>
                        <a:t>Meet online w/ screen-sharing, audio and HD video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8392943"/>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A hub for teamwork with Microsoft Teams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1"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1"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9672545"/>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Task management for teams with Microsoft Planner</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951071"/>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kern="1200" dirty="0">
                          <a:solidFill>
                            <a:schemeClr val="tx1">
                              <a:lumMod val="65000"/>
                              <a:lumOff val="35000"/>
                            </a:schemeClr>
                          </a:solidFill>
                          <a:effectLst/>
                          <a:latin typeface="Segoe UI" panose="020B0502040204020203" pitchFamily="34" charset="0"/>
                          <a:ea typeface="+mn-ea"/>
                          <a:cs typeface="Segoe UI" panose="020B0502040204020203" pitchFamily="34" charset="0"/>
                        </a:rPr>
                        <a:t>Staff scheduling and shift management</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5974467"/>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rPr>
                        <a:t>Business-class email, calendar and contacts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4673893"/>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1" i="0" u="none" strike="noStrike">
                          <a:solidFill>
                            <a:schemeClr val="tx1">
                              <a:lumMod val="65000"/>
                              <a:lumOff val="35000"/>
                            </a:schemeClr>
                          </a:solidFill>
                          <a:effectLst/>
                          <a:latin typeface="Segoe UI" panose="020B0502040204020203" pitchFamily="34" charset="0"/>
                          <a:cs typeface="Segoe UI" panose="020B0502040204020203" pitchFamily="34" charset="0"/>
                        </a:rPr>
                        <a:t>Document storage</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1010593453"/>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rPr>
                        <a:t>Office document versioning and history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0760340"/>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rPr>
                        <a:t>File storage and sharing with 1TB per user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8494992"/>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rPr>
                        <a:t>Document co-authoring and offline sync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lang="en-US" sz="1200" b="1"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lang="en-US" sz="1200" b="1"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5476459"/>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1" i="0" u="none" strike="noStrike">
                          <a:solidFill>
                            <a:schemeClr val="tx1">
                              <a:lumMod val="65000"/>
                              <a:lumOff val="35000"/>
                            </a:schemeClr>
                          </a:solidFill>
                          <a:effectLst/>
                          <a:latin typeface="Segoe UI" panose="020B0502040204020203" pitchFamily="34" charset="0"/>
                          <a:cs typeface="Segoe UI" panose="020B0502040204020203" pitchFamily="34" charset="0"/>
                        </a:rPr>
                        <a:t>Support</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120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3665850340"/>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rPr>
                        <a:t>24x7 web and phone support included</a:t>
                      </a:r>
                      <a:endParaRPr lang="en-US" sz="1000" b="0" i="0" u="none" strike="noStrike" baseline="30000">
                        <a:solidFill>
                          <a:schemeClr val="tx1">
                            <a:lumMod val="65000"/>
                            <a:lumOff val="35000"/>
                          </a:schemeClr>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1737374"/>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chemeClr val="tx1">
                              <a:lumMod val="65000"/>
                              <a:lumOff val="35000"/>
                            </a:schemeClr>
                          </a:solidFill>
                          <a:effectLst/>
                          <a:latin typeface="Segoe UI" panose="020B0502040204020203" pitchFamily="34" charset="0"/>
                          <a:cs typeface="Segoe UI" panose="020B0502040204020203" pitchFamily="34" charset="0"/>
                        </a:rPr>
                        <a:t>Deployment support for 50+ seats via Fastrack</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120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25013420"/>
                  </a:ext>
                </a:extLst>
              </a:tr>
              <a:tr h="234563">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dirty="0">
                          <a:solidFill>
                            <a:schemeClr val="tx1">
                              <a:lumMod val="65000"/>
                              <a:lumOff val="35000"/>
                            </a:schemeClr>
                          </a:solidFill>
                          <a:effectLst/>
                          <a:latin typeface="Segoe UI" panose="020B0502040204020203" pitchFamily="34" charset="0"/>
                          <a:cs typeface="Segoe UI" panose="020B0502040204020203" pitchFamily="34" charset="0"/>
                        </a:rPr>
                        <a:t>99.9% financially-backed uptime guarantee</a:t>
                      </a:r>
                      <a:endParaRPr lang="en-US" sz="800" b="0" i="0" u="none" strike="noStrike" dirty="0">
                        <a:solidFill>
                          <a:schemeClr val="tx1">
                            <a:lumMod val="65000"/>
                            <a:lumOff val="35000"/>
                          </a:schemeClr>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3175" cap="flat" cmpd="sng" algn="ctr">
                      <a:solidFill>
                        <a:srgbClr val="D2D2D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endParaRPr kumimoji="0" lang="en-US" sz="1200" b="0" i="0" u="none" strike="noStrike" kern="1200" cap="none" spc="0" normalizeH="0" baseline="0">
                        <a:ln>
                          <a:noFill/>
                        </a:ln>
                        <a:solidFill>
                          <a:schemeClr val="tx1">
                            <a:lumMod val="65000"/>
                            <a:lumOff val="35000"/>
                          </a:schemeClr>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1200" b="0" i="0" u="none" strike="noStrike" kern="1200" cap="none" spc="0" normalizeH="0" baseline="0" dirty="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8923057"/>
                  </a:ext>
                </a:extLst>
              </a:tr>
            </a:tbl>
          </a:graphicData>
        </a:graphic>
      </p:graphicFrame>
      <p:sp>
        <p:nvSpPr>
          <p:cNvPr id="11" name="Rectangle 10">
            <a:extLst>
              <a:ext uri="{FF2B5EF4-FFF2-40B4-BE49-F238E27FC236}">
                <a16:creationId xmlns:a16="http://schemas.microsoft.com/office/drawing/2014/main" id="{DFBBE082-0DFC-4CFD-B960-A4652F2483CE}"/>
              </a:ext>
            </a:extLst>
          </p:cNvPr>
          <p:cNvSpPr/>
          <p:nvPr/>
        </p:nvSpPr>
        <p:spPr>
          <a:xfrm>
            <a:off x="342900" y="8370033"/>
            <a:ext cx="6436272" cy="584775"/>
          </a:xfrm>
          <a:prstGeom prst="rect">
            <a:avLst/>
          </a:prstGeom>
        </p:spPr>
        <p:txBody>
          <a:bodyPr wrap="square">
            <a:spAutoFit/>
          </a:bodyPr>
          <a:lstStyle/>
          <a:p>
            <a:r>
              <a:rPr lang="en-US" sz="800" spc="-25">
                <a:solidFill>
                  <a:schemeClr val="tx1">
                    <a:lumMod val="65000"/>
                    <a:lumOff val="35000"/>
                  </a:schemeClr>
                </a:solidFill>
                <a:latin typeface="Segoe UI" panose="020B0502040204020203" pitchFamily="34" charset="0"/>
                <a:ea typeface="Calibri" panose="020F0502020204030204" pitchFamily="34" charset="0"/>
              </a:rPr>
              <a:t>© 2018 Microsoft Corporation. All rights reserved. This document is provided "as-is." Information and views expressed in this document, including URL and other Internet Web site references, may change without notice. You bear the risk of using it. This document does not provide you with any legal rights to any intellectual property in any Microsoft product. You may copy and use this document for your internal, reference purposes. You may modify this document for your internal, reference purposes</a:t>
            </a:r>
            <a:endParaRPr lang="en-US" sz="800">
              <a:solidFill>
                <a:schemeClr val="tx1">
                  <a:lumMod val="65000"/>
                  <a:lumOff val="35000"/>
                </a:schemeClr>
              </a:solidFill>
            </a:endParaRPr>
          </a:p>
        </p:txBody>
      </p:sp>
      <p:sp>
        <p:nvSpPr>
          <p:cNvPr id="10" name="TextBox 9">
            <a:extLst>
              <a:ext uri="{FF2B5EF4-FFF2-40B4-BE49-F238E27FC236}">
                <a16:creationId xmlns:a16="http://schemas.microsoft.com/office/drawing/2014/main" id="{290864D0-2D67-46E2-B16D-FCB5F9E4A3EA}"/>
              </a:ext>
            </a:extLst>
          </p:cNvPr>
          <p:cNvSpPr txBox="1"/>
          <p:nvPr/>
        </p:nvSpPr>
        <p:spPr>
          <a:xfrm>
            <a:off x="0" y="8039534"/>
            <a:ext cx="6858000" cy="353943"/>
          </a:xfrm>
          <a:prstGeom prst="rect">
            <a:avLst/>
          </a:prstGeom>
          <a:noFill/>
          <a:ln>
            <a:noFill/>
          </a:ln>
        </p:spPr>
        <p:txBody>
          <a:bodyPr wrap="square" lIns="91440" tIns="91440" rIns="91440" bIns="91440" rtlCol="0">
            <a:spAutoFit/>
          </a:bodyPr>
          <a:lstStyle/>
          <a:p>
            <a:pPr algn="ctr"/>
            <a:r>
              <a:rPr lang="en-US" sz="1100" b="1" dirty="0">
                <a:solidFill>
                  <a:schemeClr val="tx1">
                    <a:lumMod val="65000"/>
                    <a:lumOff val="35000"/>
                  </a:schemeClr>
                </a:solidFill>
                <a:latin typeface="Segoe UI" panose="020B0502040204020203" pitchFamily="34" charset="0"/>
                <a:cs typeface="Segoe UI" panose="020B0502040204020203" pitchFamily="34" charset="0"/>
              </a:rPr>
              <a:t>Learn more about Office 365 for business at </a:t>
            </a:r>
            <a:r>
              <a:rPr lang="en-US" sz="1100" b="1" dirty="0">
                <a:solidFill>
                  <a:schemeClr val="tx1">
                    <a:lumMod val="65000"/>
                    <a:lumOff val="35000"/>
                  </a:schemeClr>
                </a:solidFill>
                <a:latin typeface="Segoe UI" panose="020B0502040204020203" pitchFamily="34" charset="0"/>
                <a:cs typeface="Segoe UI" panose="020B0502040204020203" pitchFamily="34" charset="0"/>
                <a:hlinkClick r:id="rId2"/>
              </a:rPr>
              <a:t>http://www.office.com/business</a:t>
            </a:r>
            <a:r>
              <a:rPr lang="en-US" sz="1100" b="1" dirty="0">
                <a:solidFill>
                  <a:schemeClr val="tx1">
                    <a:lumMod val="65000"/>
                    <a:lumOff val="35000"/>
                  </a:schemeClr>
                </a:solidFill>
                <a:latin typeface="Segoe UI" panose="020B0502040204020203" pitchFamily="34" charset="0"/>
                <a:cs typeface="Segoe UI" panose="020B0502040204020203" pitchFamily="34" charset="0"/>
              </a:rPr>
              <a:t>.</a:t>
            </a:r>
            <a:endParaRPr lang="en-US" sz="1100" b="1" spc="-62" dirty="0">
              <a:solidFill>
                <a:schemeClr val="tx1">
                  <a:lumMod val="50000"/>
                  <a:lumOff val="50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5097930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SharedContentType xmlns="Microsoft.SharePoint.Taxonomy.ContentTypeSync" SourceId="e385fb40-52d4-4fae-9c5b-3e8ff8a5878e" ContentTypeId="0x0101000E4CB7077FEE4FF7AE86D4A500EEC780030016C849C62B10EB41ACA8C7EEDEF40BB2" PreviousValue="false"/>
</file>

<file path=customXml/item3.xml><?xml version="1.0" encoding="utf-8"?>
<p:properties xmlns:p="http://schemas.microsoft.com/office/2006/metadata/properties" xmlns:xsi="http://www.w3.org/2001/XMLSchema-instance" xmlns:pc="http://schemas.microsoft.com/office/infopath/2007/PartnerControls">
  <documentManagement>
    <DocumentDescription xmlns="230e9df3-be65-4c73-a93b-d1236ebd677e">SMB Compare Office 2016 Perpetual vs. Office 365.</DocumentDescription>
    <od9986d31974458fb3007746ec0bce5f xmlns="230e9df3-be65-4c73-a93b-d1236ebd677e">
      <Terms xmlns="http://schemas.microsoft.com/office/infopath/2007/PartnerControls"/>
    </od9986d31974458fb3007746ec0bce5f>
    <hd9637eefc984b85b6097c6374e15725 xmlns="230e9df3-be65-4c73-a93b-d1236ebd677e">
      <Terms xmlns="http://schemas.microsoft.com/office/infopath/2007/PartnerControls"/>
    </hd9637eefc984b85b6097c6374e15725>
    <k20e0dfa74bf4e44818db03027b0ccd8 xmlns="230e9df3-be65-4c73-a93b-d1236ebd677e">
      <Terms xmlns="http://schemas.microsoft.com/office/infopath/2007/PartnerControls"/>
    </k20e0dfa74bf4e44818db03027b0ccd8>
    <Owner xmlns="230e9df3-be65-4c73-a93b-d1236ebd677e">
      <UserInfo>
        <DisplayName>Gabe Long</DisplayName>
        <AccountId>200</AccountId>
        <AccountType/>
      </UserInfo>
    </Owner>
    <PublishDate xmlns="230E9DF3-BE65-4C73-A93B-D1236EBD677E" xsi:nil="true"/>
    <GenericHTML1 xmlns="230e9df3-be65-4c73-a93b-d1236ebd677e" xsi:nil="true"/>
    <k21a64daf20d4502b2796a1c6b8ce6c8 xmlns="230e9df3-be65-4c73-a93b-d1236ebd677e">
      <Terms xmlns="http://schemas.microsoft.com/office/infopath/2007/PartnerControls"/>
    </k21a64daf20d4502b2796a1c6b8ce6c8>
    <l3c3ea61849e4288a8acc49bb5388e8c xmlns="230e9df3-be65-4c73-a93b-d1236ebd677e">
      <Terms xmlns="http://schemas.microsoft.com/office/infopath/2007/PartnerControls"/>
    </l3c3ea61849e4288a8acc49bb5388e8c>
    <ConfidentialityTaxHTField0 xmlns="230e9df3-be65-4c73-a93b-d1236ebd677e">
      <Terms xmlns="http://schemas.microsoft.com/office/infopath/2007/PartnerControls">
        <TermInfo xmlns="http://schemas.microsoft.com/office/infopath/2007/PartnerControls">
          <TermName xmlns="http://schemas.microsoft.com/office/infopath/2007/PartnerControls">customer ready</TermName>
          <TermId xmlns="http://schemas.microsoft.com/office/infopath/2007/PartnerControls">8986c41d-21c5-4f8f-8a12-ea4625b46858</TermId>
        </TermInfo>
      </Terms>
    </ConfidentialityTaxHTField0>
    <Blog_x0020_Name xmlns="230e9df3-be65-4c73-a93b-d1236ebd677e" xsi:nil="true"/>
    <FolderExtensions xmlns="230e9df3-be65-4c73-a93b-d1236ebd677e" xsi:nil="true"/>
    <eb54ac91059940029a3cc8a4ff5af673 xmlns="230e9df3-be65-4c73-a93b-d1236ebd677e">
      <Terms xmlns="http://schemas.microsoft.com/office/infopath/2007/PartnerControls"/>
    </eb54ac91059940029a3cc8a4ff5af673>
    <PublishingPageContent xmlns="http://schemas.microsoft.com/sharepoint/v3" xsi:nil="true"/>
    <ContentID xmlns="230e9df3-be65-4c73-a93b-d1236ebd677e" xsi:nil="true"/>
    <Coowner xmlns="230e9df3-be65-4c73-a93b-d1236ebd677e">
      <UserInfo>
        <DisplayName>i:0#.f|membership|v-brisch@microsoft.com</DisplayName>
        <AccountId>41</AccountId>
        <AccountType/>
      </UserInfo>
      <UserInfo>
        <DisplayName>i:0#.f|membership|v-chstin@microsoft.com</DisplayName>
        <AccountId>30024</AccountId>
        <AccountType/>
      </UserInfo>
    </Coowner>
    <ef109fd36bcf4bcd9dd945731030600b xmlns="230e9df3-be65-4c73-a93b-d1236ebd677e">
      <Terms xmlns="http://schemas.microsoft.com/office/infopath/2007/PartnerControls"/>
    </ef109fd36bcf4bcd9dd945731030600b>
    <ApplyWorkflowRules xmlns="230E9DF3-BE65-4C73-A93B-D1236EBD677E">Yes</ApplyWorkflowRules>
    <ec5b2ad5c27b45fb8a00a1f27c7ce1ae xmlns="230e9df3-be65-4c73-a93b-d1236ebd677e">
      <Terms xmlns="http://schemas.microsoft.com/office/infopath/2007/PartnerControls"/>
    </ec5b2ad5c27b45fb8a00a1f27c7ce1ae>
    <bf80e81150e248c48aa8cffdf0021a1f xmlns="230e9df3-be65-4c73-a93b-d1236ebd677e">
      <Terms xmlns="http://schemas.microsoft.com/office/infopath/2007/PartnerControls"/>
    </bf80e81150e248c48aa8cffdf0021a1f>
    <m6d26e40ac264097a006193f92232ece xmlns="230e9df3-be65-4c73-a93b-d1236ebd677e">
      <Terms xmlns="http://schemas.microsoft.com/office/infopath/2007/PartnerControls"/>
    </m6d26e40ac264097a006193f92232ece>
    <b60f8d2dbb984f349d80d8196897f4d3 xmlns="230e9df3-be65-4c73-a93b-d1236ebd677e">
      <Terms xmlns="http://schemas.microsoft.com/office/infopath/2007/PartnerControls"/>
    </b60f8d2dbb984f349d80d8196897f4d3>
    <Thumbnail1 xmlns="230e9df3-be65-4c73-a93b-d1236ebd677e">
      <Url xsi:nil="true"/>
      <Description xsi:nil="true"/>
    </Thumbnail1>
    <i0d941ee1e744ffea7aeee9924c91cbb xmlns="230e9df3-be65-4c73-a93b-d1236ebd677e">
      <Terms xmlns="http://schemas.microsoft.com/office/infopath/2007/PartnerControls"/>
    </i0d941ee1e744ffea7aeee9924c91cbb>
    <RoutingRuleDescription xmlns="http://schemas.microsoft.com/sharepoint/v3" xsi:nil="true"/>
    <PublishingExpirationDate xmlns="http://schemas.microsoft.com/sharepoint/v3" xsi:nil="true"/>
    <ga0c0bf70a6644469c61b3efa7025301 xmlns="230e9df3-be65-4c73-a93b-d1236ebd677e">
      <Terms xmlns="http://schemas.microsoft.com/office/infopath/2007/PartnerControls"/>
    </ga0c0bf70a6644469c61b3efa7025301>
    <i1b478372f814787abd313030b81fcb2 xmlns="230e9df3-be65-4c73-a93b-d1236ebd677e">
      <Terms xmlns="http://schemas.microsoft.com/office/infopath/2007/PartnerControls"/>
    </i1b478372f814787abd313030b81fcb2>
    <TaxKeywordTaxHTField xmlns="230e9df3-be65-4c73-a93b-d1236ebd677e">
      <Terms xmlns="http://schemas.microsoft.com/office/infopath/2007/PartnerControls"/>
    </TaxKeywordTaxHTField>
    <ReportOwner xmlns="http://schemas.microsoft.com/sharepoint/v3">
      <UserInfo>
        <DisplayName/>
        <AccountId xsi:nil="true"/>
        <AccountType/>
      </UserInfo>
    </ReportOwner>
    <b4224c12c78d42ea9b214de0badf8358 xmlns="230e9df3-be65-4c73-a93b-d1236ebd677e">
      <Terms xmlns="http://schemas.microsoft.com/office/infopath/2007/PartnerControls"/>
    </b4224c12c78d42ea9b214de0badf8358>
    <TaxCatchAll xmlns="230e9df3-be65-4c73-a93b-d1236ebd677e">
      <Value>38</Value>
    </TaxCatchAll>
    <ParentID1 xmlns="230e9df3-be65-4c73-a93b-d1236ebd677e">G03KC-1-11123</ParentID1>
    <mb88723863e1404388ba3733387d48df xmlns="230e9df3-be65-4c73-a93b-d1236ebd677e">
      <Terms xmlns="http://schemas.microsoft.com/office/infopath/2007/PartnerControls"/>
    </mb88723863e1404388ba3733387d48df>
    <GenericText2 xmlns="230e9df3-be65-4c73-a93b-d1236ebd677e" xsi:nil="true"/>
    <kf34bcdc8fc34e479d3f94c6210e8e27 xmlns="230e9df3-be65-4c73-a93b-d1236ebd677e">
      <Terms xmlns="http://schemas.microsoft.com/office/infopath/2007/PartnerControls"/>
    </kf34bcdc8fc34e479d3f94c6210e8e27>
    <m6c7b4717b6346e6a075a59dd47eac69 xmlns="230e9df3-be65-4c73-a93b-d1236ebd677e">
      <Terms xmlns="http://schemas.microsoft.com/office/infopath/2007/PartnerControls"/>
    </m6c7b4717b6346e6a075a59dd47eac69>
    <_dlc_DocId xmlns="230e9df3-be65-4c73-a93b-d1236ebd677e">G03KC-1680643135-11127</_dlc_DocId>
    <_dlc_DocIdUrl xmlns="230e9df3-be65-4c73-a93b-d1236ebd677e">
      <Url>https://microsoft.sharepoint.com/sites/Infopedia_G03KC/_layouts/15/DocIdRedir.aspx?ID=G03KC-1680643135-11127</Url>
      <Description>G03KC-1680643135-11127</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SMSG KM Open Document" ma:contentTypeID="0x0101000E4CB7077FEE4FF7AE86D4A500EEC780030016C849C62B10EB41ACA8C7EEDEF40BB200163887025105364D8153C6080327FC09" ma:contentTypeVersion="30" ma:contentTypeDescription="" ma:contentTypeScope="" ma:versionID="bf3047196444fa383e38b9f5a260a91e">
  <xsd:schema xmlns:xsd="http://www.w3.org/2001/XMLSchema" xmlns:xs="http://www.w3.org/2001/XMLSchema" xmlns:p="http://schemas.microsoft.com/office/2006/metadata/properties" xmlns:ns1="http://schemas.microsoft.com/sharepoint/v3" xmlns:ns2="230e9df3-be65-4c73-a93b-d1236ebd677e" xmlns:ns3="230E9DF3-BE65-4C73-A93B-D1236EBD677E" targetNamespace="http://schemas.microsoft.com/office/2006/metadata/properties" ma:root="true" ma:fieldsID="673ea1d4379762c7e7389446bf5c776c" ns1:_="" ns2:_="" ns3:_="">
    <xsd:import namespace="http://schemas.microsoft.com/sharepoint/v3"/>
    <xsd:import namespace="230e9df3-be65-4c73-a93b-d1236ebd677e"/>
    <xsd:import namespace="230E9DF3-BE65-4C73-A93B-D1236EBD677E"/>
    <xsd:element name="properties">
      <xsd:complexType>
        <xsd:sequence>
          <xsd:element name="documentManagement">
            <xsd:complexType>
              <xsd:all>
                <xsd:element ref="ns1:RoutingRuleDescription" minOccurs="0"/>
                <xsd:element ref="ns2:DocumentDescription" minOccurs="0"/>
                <xsd:element ref="ns2:Owner" minOccurs="0"/>
                <xsd:element ref="ns3:PublishDate" minOccurs="0"/>
                <xsd:element ref="ns1:PublishingPageContent" minOccurs="0"/>
                <xsd:element ref="ns2:Thumbnail1" minOccurs="0"/>
                <xsd:element ref="ns1:PublishingExpirationDate" minOccurs="0"/>
                <xsd:element ref="ns3:ApplyWorkflowRules" minOccurs="0"/>
                <xsd:element ref="ns2:ContentID" minOccurs="0"/>
                <xsd:element ref="ns2:Blog_x0020_Name" minOccurs="0"/>
                <xsd:element ref="ns2:Coowner" minOccurs="0"/>
                <xsd:element ref="ns1:AverageRating" minOccurs="0"/>
                <xsd:element ref="ns1:RatingCount" minOccurs="0"/>
                <xsd:element ref="ns2:FolderExtensions" minOccurs="0"/>
                <xsd:element ref="ns2:ParentID1" minOccurs="0"/>
                <xsd:element ref="ns2:GenericText2" minOccurs="0"/>
                <xsd:element ref="ns2:GenericHTML1" minOccurs="0"/>
                <xsd:element ref="ns2:od9986d31974458fb3007746ec0bce5f" minOccurs="0"/>
                <xsd:element ref="ns2:k21a64daf20d4502b2796a1c6b8ce6c8" minOccurs="0"/>
                <xsd:element ref="ns2:ef109fd36bcf4bcd9dd945731030600b" minOccurs="0"/>
                <xsd:element ref="ns2:hd9637eefc984b85b6097c6374e15725" minOccurs="0"/>
                <xsd:element ref="ns2:ga0c0bf70a6644469c61b3efa7025301" minOccurs="0"/>
                <xsd:element ref="ns2:i1b478372f814787abd313030b81fcb2" minOccurs="0"/>
                <xsd:element ref="ns2:i0d941ee1e744ffea7aeee9924c91cbb" minOccurs="0"/>
                <xsd:element ref="ns2:m6d26e40ac264097a006193f92232ece" minOccurs="0"/>
                <xsd:element ref="ns2:kf34bcdc8fc34e479d3f94c6210e8e27" minOccurs="0"/>
                <xsd:element ref="ns2:mb88723863e1404388ba3733387d48df" minOccurs="0"/>
                <xsd:element ref="ns2:TaxCatchAll" minOccurs="0"/>
                <xsd:element ref="ns2:k20e0dfa74bf4e44818db03027b0ccd8" minOccurs="0"/>
                <xsd:element ref="ns2:l3c3ea61849e4288a8acc49bb5388e8c" minOccurs="0"/>
                <xsd:element ref="ns2:ec5b2ad5c27b45fb8a00a1f27c7ce1ae" minOccurs="0"/>
                <xsd:element ref="ns2:TaxCatchAllLabel" minOccurs="0"/>
                <xsd:element ref="ns2:b60f8d2dbb984f349d80d8196897f4d3" minOccurs="0"/>
                <xsd:element ref="ns2:TaxKeywordTaxHTField" minOccurs="0"/>
                <xsd:element ref="ns2:m6c7b4717b6346e6a075a59dd47eac69" minOccurs="0"/>
                <xsd:element ref="ns2:ConfidentialityTaxHTField0" minOccurs="0"/>
                <xsd:element ref="ns2:b4224c12c78d42ea9b214de0badf8358" minOccurs="0"/>
                <xsd:element ref="ns2:_dlc_DocId" minOccurs="0"/>
                <xsd:element ref="ns2:_dlc_DocIdPersistId" minOccurs="0"/>
                <xsd:element ref="ns2:eb54ac91059940029a3cc8a4ff5af673" minOccurs="0"/>
                <xsd:element ref="ns2:_dlc_DocIdUrl" minOccurs="0"/>
                <xsd:element ref="ns1:ReportOwner" minOccurs="0"/>
                <xsd:element ref="ns2:bf80e81150e248c48aa8cffdf0021a1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2" nillable="true" ma:displayName="Description" ma:hidden="true" ma:internalName="RoutingRuleDescription" ma:readOnly="false">
      <xsd:simpleType>
        <xsd:restriction base="dms:Text">
          <xsd:maxLength value="255"/>
        </xsd:restriction>
      </xsd:simpleType>
    </xsd:element>
    <xsd:element name="PublishingPageContent" ma:index="9" nillable="true" ma:displayName="Page Content" ma:description="Page Content is a site column created by the Publishing feature. It is used on the Article Page Content Type as the content of the page." ma:internalName="PublishingPageContent">
      <xsd:simpleType>
        <xsd:restriction base="dms:Unknown"/>
      </xsd:simpleType>
    </xsd:element>
    <xsd:element name="PublishingExpirationDate" ma:index="13"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AverageRating" ma:index="28" nillable="true" ma:displayName="Rating (0-5)" ma:decimals="2" ma:description="Average value of all the ratings that have been submitted" ma:internalName="AverageRating" ma:readOnly="true">
      <xsd:simpleType>
        <xsd:restriction base="dms:Number"/>
      </xsd:simpleType>
    </xsd:element>
    <xsd:element name="RatingCount" ma:index="32" nillable="true" ma:displayName="Number of Ratings" ma:decimals="0" ma:description="Number of ratings submitted" ma:internalName="RatingCount" ma:readOnly="true">
      <xsd:simpleType>
        <xsd:restriction base="dms:Number"/>
      </xsd:simpleType>
    </xsd:element>
    <xsd:element name="ReportOwner" ma:index="70" nillable="true" ma:displayName="Owner (People and Groups)" ma:description="Owner of this document" ma:hidden="true" ma:list="UserInfo" ma:SearchPeopleOnly="false" ma:SharePointGroup="0" ma:internalName="Report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DocumentDescription" ma:index="3" nillable="true" ma:displayName="Document Description" ma:description="Alternate description for documents that can be used for display." ma:internalName="DocumentDescription">
      <xsd:simpleType>
        <xsd:restriction base="dms:Note">
          <xsd:maxLength value="255"/>
        </xsd:restriction>
      </xsd:simpleType>
    </xsd:element>
    <xsd:element name="Owner" ma:index="4" nillable="true" ma:displayName="Owner" ma:list="UserInfo" ma:SharePointGroup="0" ma:internalName="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humbnail1" ma:index="10" nillable="true" ma:displayName="Thumbnail" ma:format="Hyperlink" ma:internalName="Thumbnail1"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ContentID" ma:index="15" nillable="true" ma:displayName="Content ID" ma:indexed="true" ma:internalName="ContentID" ma:readOnly="false">
      <xsd:simpleType>
        <xsd:restriction base="dms:Text">
          <xsd:maxLength value="255"/>
        </xsd:restriction>
      </xsd:simpleType>
    </xsd:element>
    <xsd:element name="Blog_x0020_Name" ma:index="16" nillable="true" ma:displayName="Blog Name" ma:description="Title of an Infopedia Blog" ma:internalName="Blog_x0020_Name">
      <xsd:simpleType>
        <xsd:restriction base="dms:Text">
          <xsd:maxLength value="255"/>
        </xsd:restriction>
      </xsd:simpleType>
    </xsd:element>
    <xsd:element name="Coowner" ma:index="22" nillable="true" ma:displayName="Co-owner" ma:list="UserInfo" ma:SearchPeopleOnly="false" ma:SharePointGroup="0" ma:internalName="Coowner" ma:showField="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FolderExtensions" ma:index="35" nillable="true" ma:displayName="Folder Extensions" ma:description="On-DocSet sub folder to support inactive documents views." ma:internalName="FolderExtensions">
      <xsd:simpleType>
        <xsd:restriction base="dms:Unknown"/>
      </xsd:simpleType>
    </xsd:element>
    <xsd:element name="ParentID1" ma:index="36" nillable="true" ma:displayName="ParentID" ma:description="Used to maintain the parent-child relationship within Document Set and Documents" ma:indexed="true" ma:internalName="ParentID1">
      <xsd:simpleType>
        <xsd:restriction base="dms:Text">
          <xsd:maxLength value="255"/>
        </xsd:restriction>
      </xsd:simpleType>
    </xsd:element>
    <xsd:element name="GenericText2" ma:index="38" nillable="true" ma:displayName="GenericText2" ma:description="Generic field for future features in implementation" ma:indexed="true" ma:internalName="GenericText2">
      <xsd:simpleType>
        <xsd:restriction base="dms:Text">
          <xsd:maxLength value="255"/>
        </xsd:restriction>
      </xsd:simpleType>
    </xsd:element>
    <xsd:element name="GenericHTML1" ma:index="39" nillable="true" ma:displayName="GenericHTML1" ma:description="Generic field for future features in implementation" ma:internalName="GenericHTML1">
      <xsd:simpleType>
        <xsd:restriction base="dms:Unknown"/>
      </xsd:simpleType>
    </xsd:element>
    <xsd:element name="od9986d31974458fb3007746ec0bce5f" ma:index="40" nillable="true" ma:taxonomy="true" ma:internalName="od9986d31974458fb3007746ec0bce5f" ma:taxonomyFieldName="Languages" ma:displayName="SMSG Languages" ma:default="" ma:fieldId="{8d9986d3-1974-458f-b300-7746ec0bce5f}" ma:taxonomyMulti="true" ma:sspId="e385fb40-52d4-4fae-9c5b-3e8ff8a5878e" ma:termSetId="a611a704-4666-406e-a571-a6e9bb4a2dcc" ma:anchorId="c5f267fd-fa38-4ffe-a1d8-2693d87e90bc" ma:open="false" ma:isKeyword="false">
      <xsd:complexType>
        <xsd:sequence>
          <xsd:element ref="pc:Terms" minOccurs="0" maxOccurs="1"/>
        </xsd:sequence>
      </xsd:complexType>
    </xsd:element>
    <xsd:element name="k21a64daf20d4502b2796a1c6b8ce6c8" ma:index="41" nillable="true" ma:taxonomy="true" ma:internalName="k21a64daf20d4502b2796a1c6b8ce6c8" ma:taxonomyFieldName="Industries" ma:displayName="SMSG Industries" ma:default="" ma:fieldId="{421a64da-f20d-4502-b279-6a1c6b8ce6c8}" ma:taxonomyMulti="true" ma:sspId="e385fb40-52d4-4fae-9c5b-3e8ff8a5878e" ma:termSetId="a611a704-4666-406e-a571-a6e9bb4a2dcc" ma:anchorId="322da17f-7441-43de-8ac8-ca7d62aec02b" ma:open="false" ma:isKeyword="false">
      <xsd:complexType>
        <xsd:sequence>
          <xsd:element ref="pc:Terms" minOccurs="0" maxOccurs="1"/>
        </xsd:sequence>
      </xsd:complexType>
    </xsd:element>
    <xsd:element name="ef109fd36bcf4bcd9dd945731030600b" ma:index="43" nillable="true" ma:taxonomy="true" ma:internalName="ef109fd36bcf4bcd9dd945731030600b" ma:taxonomyFieldName="Region" ma:displayName="SMSG Region" ma:default="" ma:fieldId="{ef109fd3-6bcf-4bcd-9dd9-45731030600b}" ma:taxonomyMulti="true" ma:sspId="e385fb40-52d4-4fae-9c5b-3e8ff8a5878e" ma:termSetId="a611a704-4666-406e-a571-a6e9bb4a2dcc" ma:anchorId="c5404caa-7d82-41c6-82c2-0230c1d96864" ma:open="false" ma:isKeyword="false">
      <xsd:complexType>
        <xsd:sequence>
          <xsd:element ref="pc:Terms" minOccurs="0" maxOccurs="1"/>
        </xsd:sequence>
      </xsd:complexType>
    </xsd:element>
    <xsd:element name="hd9637eefc984b85b6097c6374e15725" ma:index="44" nillable="true" ma:taxonomy="true" ma:internalName="hd9637eefc984b85b6097c6374e15725" ma:taxonomyFieldName="ItemType" ma:displayName="SMSG Item Type" ma:default="" ma:fieldId="{1d9637ee-fc98-4b85-b609-7c6374e15725}" ma:taxonomyMulti="true" ma:sspId="e385fb40-52d4-4fae-9c5b-3e8ff8a5878e" ma:termSetId="a611a704-4666-406e-a571-a6e9bb4a2dcc" ma:anchorId="3d59bf14-be35-4b82-81a4-70bbe2a90cc2" ma:open="false" ma:isKeyword="false">
      <xsd:complexType>
        <xsd:sequence>
          <xsd:element ref="pc:Terms" minOccurs="0" maxOccurs="1"/>
        </xsd:sequence>
      </xsd:complexType>
    </xsd:element>
    <xsd:element name="ga0c0bf70a6644469c61b3efa7025301" ma:index="45" nillable="true" ma:taxonomy="true" ma:internalName="ga0c0bf70a6644469c61b3efa7025301" ma:taxonomyFieldName="ExperienceContentType" ma:displayName="Experience Content Type" ma:default="" ma:fieldId="{0a0c0bf7-0a66-4446-9c61-b3efa7025301}" ma:sspId="e385fb40-52d4-4fae-9c5b-3e8ff8a5878e" ma:termSetId="5ebd4bde-7300-4f6f-8671-0d8e806c9260" ma:anchorId="f79c226e-0a27-41a1-99b5-91ff9ea65615" ma:open="false" ma:isKeyword="false">
      <xsd:complexType>
        <xsd:sequence>
          <xsd:element ref="pc:Terms" minOccurs="0" maxOccurs="1"/>
        </xsd:sequence>
      </xsd:complexType>
    </xsd:element>
    <xsd:element name="i1b478372f814787abd313030b81fcb2" ma:index="47" nillable="true" ma:taxonomy="true" ma:internalName="i1b478372f814787abd313030b81fcb2" ma:taxonomyFieldName="ActivitiesAndPrograms" ma:displayName="SMSG Activities &amp; Programs" ma:default="" ma:fieldId="{21b47837-2f81-4787-abd3-13030b81fcb2}" ma:taxonomyMulti="true" ma:sspId="e385fb40-52d4-4fae-9c5b-3e8ff8a5878e" ma:termSetId="d039009f-2da8-468b-bf5e-ff4693a9f72f" ma:anchorId="846d39ff-6475-4006-99df-de42970d666e" ma:open="false" ma:isKeyword="false">
      <xsd:complexType>
        <xsd:sequence>
          <xsd:element ref="pc:Terms" minOccurs="0" maxOccurs="1"/>
        </xsd:sequence>
      </xsd:complexType>
    </xsd:element>
    <xsd:element name="i0d941ee1e744ffea7aeee9924c91cbb" ma:index="49" nillable="true" ma:taxonomy="true" ma:internalName="i0d941ee1e744ffea7aeee9924c91cbb" ma:taxonomyFieldName="BusinessArchitecture" ma:displayName="SMSG Business Architecture" ma:default="" ma:fieldId="{20d941ee-1e74-4ffe-a7ae-ee9924c91cbb}" ma:taxonomyMulti="true" ma:sspId="e385fb40-52d4-4fae-9c5b-3e8ff8a5878e" ma:termSetId="d039009f-2da8-468b-bf5e-ff4693a9f72f" ma:anchorId="1951c1e0-4cc7-414f-a435-7369277bc757" ma:open="false" ma:isKeyword="false">
      <xsd:complexType>
        <xsd:sequence>
          <xsd:element ref="pc:Terms" minOccurs="0" maxOccurs="1"/>
        </xsd:sequence>
      </xsd:complexType>
    </xsd:element>
    <xsd:element name="m6d26e40ac264097a006193f92232ece" ma:index="50" nillable="true" ma:taxonomy="true" ma:internalName="m6d26e40ac264097a006193f92232ece" ma:taxonomyFieldName="TechnicalLevel" ma:displayName="Technical Level" ma:default="" ma:fieldId="{66d26e40-ac26-4097-a006-193f92232ece}" ma:sspId="e385fb40-52d4-4fae-9c5b-3e8ff8a5878e" ma:termSetId="7123edbd-7265-47b9-9049-04e46d245d8e" ma:anchorId="3c636e1e-6390-429f-a144-68438d32bffe" ma:open="false" ma:isKeyword="false">
      <xsd:complexType>
        <xsd:sequence>
          <xsd:element ref="pc:Terms" minOccurs="0" maxOccurs="1"/>
        </xsd:sequence>
      </xsd:complexType>
    </xsd:element>
    <xsd:element name="kf34bcdc8fc34e479d3f94c6210e8e27" ma:index="51" nillable="true" ma:taxonomy="true" ma:internalName="kf34bcdc8fc34e479d3f94c6210e8e27" ma:taxonomyFieldName="Competitors" ma:displayName="SMSG Competition" ma:default="" ma:fieldId="{4f34bcdc-8fc3-4e47-9d3f-94c6210e8e27}" ma:taxonomyMulti="true" ma:sspId="e385fb40-52d4-4fae-9c5b-3e8ff8a5878e" ma:termSetId="a611a704-4666-406e-a571-a6e9bb4a2dcc" ma:anchorId="718f8fd0-b740-48bc-92ad-5700213c04b2" ma:open="false" ma:isKeyword="false">
      <xsd:complexType>
        <xsd:sequence>
          <xsd:element ref="pc:Terms" minOccurs="0" maxOccurs="1"/>
        </xsd:sequence>
      </xsd:complexType>
    </xsd:element>
    <xsd:element name="mb88723863e1404388ba3733387d48df" ma:index="53" nillable="true" ma:taxonomy="true" ma:internalName="mb88723863e1404388ba3733387d48df" ma:taxonomyFieldName="Audiences" ma:displayName="SMSG Customer Audiences" ma:default="" ma:fieldId="{6b887238-63e1-4043-88ba-3733387d48df}" ma:taxonomyMulti="true" ma:sspId="e385fb40-52d4-4fae-9c5b-3e8ff8a5878e" ma:termSetId="a611a704-4666-406e-a571-a6e9bb4a2dcc" ma:anchorId="8a0280e9-c6e8-4e3c-80d6-8db643b96ddd" ma:open="false" ma:isKeyword="false">
      <xsd:complexType>
        <xsd:sequence>
          <xsd:element ref="pc:Terms" minOccurs="0" maxOccurs="1"/>
        </xsd:sequence>
      </xsd:complexType>
    </xsd:element>
    <xsd:element name="TaxCatchAll" ma:index="54" nillable="true" ma:displayName="Taxonomy Catch All Column" ma:description="" ma:hidden="true" ma:list="{79eb6d77-6000-4a3e-94a1-02065c4843b2}" ma:internalName="TaxCatchAll" ma:showField="CatchAllData"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k20e0dfa74bf4e44818db03027b0ccd8" ma:index="55" nillable="true" ma:taxonomy="true" ma:internalName="k20e0dfa74bf4e44818db03027b0ccd8" ma:taxonomyFieldName="Segments" ma:displayName="SMSG Customer Segments" ma:default="" ma:fieldId="{420e0dfa-74bf-4e44-818d-b03027b0ccd8}"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l3c3ea61849e4288a8acc49bb5388e8c" ma:index="57" nillable="true" ma:taxonomy="true" ma:internalName="l3c3ea61849e4288a8acc49bb5388e8c" ma:taxonomyFieldName="Groups" ma:displayName="SMSG Groups" ma:default="" ma:fieldId="{53c3ea61-849e-4288-a8ac-c49bb5388e8c}" ma:taxonomyMulti="true" ma:sspId="e385fb40-52d4-4fae-9c5b-3e8ff8a5878e" ma:termSetId="d039009f-2da8-468b-bf5e-ff4693a9f72f" ma:anchorId="ec38e82f-eddf-4553-aa72-f3bd3c1d5855" ma:open="false" ma:isKeyword="false">
      <xsd:complexType>
        <xsd:sequence>
          <xsd:element ref="pc:Terms" minOccurs="0" maxOccurs="1"/>
        </xsd:sequence>
      </xsd:complexType>
    </xsd:element>
    <xsd:element name="ec5b2ad5c27b45fb8a00a1f27c7ce1ae" ma:index="59" nillable="true" ma:taxonomy="true" ma:internalName="ec5b2ad5c27b45fb8a00a1f27c7ce1ae" ma:taxonomyFieldName="Partners" ma:displayName="SMSG Partners" ma:default="" ma:fieldId="{ec5b2ad5-c27b-45fb-8a00-a1f27c7ce1ae}" ma:taxonomyMulti="true" ma:sspId="e385fb40-52d4-4fae-9c5b-3e8ff8a5878e" ma:termSetId="a611a704-4666-406e-a571-a6e9bb4a2dcc" ma:anchorId="dd1a91fa-3198-4561-9b04-bc737b2a8291" ma:open="false" ma:isKeyword="false">
      <xsd:complexType>
        <xsd:sequence>
          <xsd:element ref="pc:Terms" minOccurs="0" maxOccurs="1"/>
        </xsd:sequence>
      </xsd:complexType>
    </xsd:element>
    <xsd:element name="TaxCatchAllLabel" ma:index="60" nillable="true" ma:displayName="Taxonomy Catch All Column1" ma:description="" ma:hidden="true" ma:list="{79eb6d77-6000-4a3e-94a1-02065c4843b2}" ma:internalName="TaxCatchAllLabel" ma:readOnly="true" ma:showField="CatchAllDataLabel"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b60f8d2dbb984f349d80d8196897f4d3" ma:index="61" nillable="true" ma:taxonomy="true" ma:internalName="b60f8d2dbb984f349d80d8196897f4d3" ma:taxonomyFieldName="Roles" ma:displayName="SMSG Roles" ma:default="" ma:fieldId="{b60f8d2d-bb98-4f34-9d80-d8196897f4d3}" ma:taxonomyMulti="true" ma:sspId="e385fb40-52d4-4fae-9c5b-3e8ff8a5878e" ma:termSetId="a611a704-4666-406e-a571-a6e9bb4a2dcc" ma:anchorId="c9a07ef0-4236-4915-97ca-1b3392dac369" ma:open="false" ma:isKeyword="false">
      <xsd:complexType>
        <xsd:sequence>
          <xsd:element ref="pc:Terms" minOccurs="0" maxOccurs="1"/>
        </xsd:sequence>
      </xsd:complexType>
    </xsd:element>
    <xsd:element name="TaxKeywordTaxHTField" ma:index="62" nillable="true" ma:taxonomy="true" ma:internalName="TaxKeywordTaxHTField" ma:taxonomyFieldName="TaxKeyword" ma:displayName="Enterprise Keywords" ma:readOnly="false" ma:fieldId="{23f27201-bee3-471e-b2e7-b64fd8b7ca38}" ma:taxonomyMulti="true" ma:sspId="e385fb40-52d4-4fae-9c5b-3e8ff8a5878e" ma:termSetId="00000000-0000-0000-0000-000000000000" ma:anchorId="00000000-0000-0000-0000-000000000000" ma:open="true" ma:isKeyword="true">
      <xsd:complexType>
        <xsd:sequence>
          <xsd:element ref="pc:Terms" minOccurs="0" maxOccurs="1"/>
        </xsd:sequence>
      </xsd:complexType>
    </xsd:element>
    <xsd:element name="m6c7b4717b6346e6a075a59dd47eac69" ma:index="63" nillable="true" ma:taxonomy="true" ma:internalName="m6c7b4717b6346e6a075a59dd47eac69" ma:taxonomyFieldName="Topics" ma:displayName="SMSG Topics" ma:default="" ma:fieldId="{66c7b471-7b63-46e6-a075-a59dd47eac69}" ma:taxonomyMulti="true" ma:sspId="e385fb40-52d4-4fae-9c5b-3e8ff8a5878e" ma:termSetId="d039009f-2da8-468b-bf5e-ff4693a9f72f" ma:anchorId="ddcce936-3357-448e-8326-e6fdfddfb752" ma:open="false" ma:isKeyword="false">
      <xsd:complexType>
        <xsd:sequence>
          <xsd:element ref="pc:Terms" minOccurs="0" maxOccurs="1"/>
        </xsd:sequence>
      </xsd:complexType>
    </xsd:element>
    <xsd:element name="ConfidentialityTaxHTField0" ma:index="64" ma:taxonomy="true" ma:internalName="ConfidentialityTaxHTField0" ma:taxonomyFieldName="Confidentiality" ma:displayName="Maximum Reach" ma:default="5;#internal users|461efa83-0283-486a-a8d5-943328f3693f" ma:fieldId="{840a9f3c-1e14-4c21-9dbf-5637765665db}" ma:sspId="e385fb40-52d4-4fae-9c5b-3e8ff8a5878e" ma:termSetId="e0e820dc-7da0-48b9-8472-209c7e82d1d0" ma:anchorId="00000000-0000-0000-0000-000000000000" ma:open="false" ma:isKeyword="false">
      <xsd:complexType>
        <xsd:sequence>
          <xsd:element ref="pc:Terms" minOccurs="0" maxOccurs="1"/>
        </xsd:sequence>
      </xsd:complexType>
    </xsd:element>
    <xsd:element name="b4224c12c78d42ea9b214de0badf8358" ma:index="65" nillable="true" ma:taxonomy="true" ma:internalName="b4224c12c78d42ea9b214de0badf8358" ma:taxonomyFieldName="EnterpriseDomainTags" ma:displayName="SMSG Extended Tags" ma:default="" ma:fieldId="{b4224c12-c78d-42ea-9b21-4de0badf8358}" ma:taxonomyMulti="true" ma:sspId="e385fb40-52d4-4fae-9c5b-3e8ff8a5878e" ma:termSetId="d039009f-2da8-468b-bf5e-ff4693a9f72f" ma:anchorId="00000000-0000-0000-0000-000000000000" ma:open="false" ma:isKeyword="false">
      <xsd:complexType>
        <xsd:sequence>
          <xsd:element ref="pc:Terms" minOccurs="0" maxOccurs="1"/>
        </xsd:sequence>
      </xsd:complexType>
    </xsd:element>
    <xsd:element name="_dlc_DocId" ma:index="66" nillable="true" ma:displayName="Document ID Value" ma:description="The value of the document ID assigned to this item." ma:internalName="_dlc_DocId" ma:readOnly="true">
      <xsd:simpleType>
        <xsd:restriction base="dms:Text"/>
      </xsd:simpleType>
    </xsd:element>
    <xsd:element name="_dlc_DocIdPersistId" ma:index="67" nillable="true" ma:displayName="Persist ID" ma:description="Keep ID on add." ma:hidden="true" ma:internalName="_dlc_DocIdPersistId" ma:readOnly="true">
      <xsd:simpleType>
        <xsd:restriction base="dms:Boolean"/>
      </xsd:simpleType>
    </xsd:element>
    <xsd:element name="eb54ac91059940029a3cc8a4ff5af673" ma:index="68" nillable="true" ma:taxonomy="true" ma:internalName="eb54ac91059940029a3cc8a4ff5af673" ma:taxonomyFieldName="SMSGDomain" ma:displayName="SMSG Domain" ma:default="" ma:fieldId="{eb54ac91-0599-4002-9a3c-c8a4ff5af673}"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_dlc_DocIdUrl" ma:index="6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bf80e81150e248c48aa8cffdf0021a1f" ma:index="71" nillable="true" ma:taxonomy="true" ma:internalName="bf80e81150e248c48aa8cffdf0021a1f" ma:taxonomyFieldName="Products" ma:displayName="SMSG Products &amp; Technologies" ma:default="" ma:fieldId="{bf80e811-50e2-48c4-8aa8-cffdf0021a1f}" ma:taxonomyMulti="true" ma:sspId="e385fb40-52d4-4fae-9c5b-3e8ff8a5878e" ma:termSetId="a611a704-4666-406e-a571-a6e9bb4a2dcc" ma:anchorId="f7bdd4ba-8e81-43d6-a504-860f505d5c9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PublishDate" ma:index="5" nillable="true" ma:displayName="PublishDate" ma:description="Used in Blog Posts, this date is used to specify the Blog Article Date." ma:format="DateOnly" ma:internalName="PublishDate" ma:readOnly="false">
      <xsd:simpleType>
        <xsd:restriction base="dms:DateTime"/>
      </xsd:simpleType>
    </xsd:element>
    <xsd:element name="ApplyWorkflowRules" ma:index="14" nillable="true" ma:displayName="ApplyWorkflowRules" ma:default="Yes" ma:description="This columns is used to help to apply the workflow rules on Document Sets / Documents. by Default the Value is Yes" ma:format="Dropdown" ma:internalName="ApplyWorkflowRules" ma:readOnly="false">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CACE8D-239B-4E94-99C9-F5CBA2E28FF5}">
  <ds:schemaRefs>
    <ds:schemaRef ds:uri="http://schemas.microsoft.com/sharepoint/events"/>
  </ds:schemaRefs>
</ds:datastoreItem>
</file>

<file path=customXml/itemProps2.xml><?xml version="1.0" encoding="utf-8"?>
<ds:datastoreItem xmlns:ds="http://schemas.openxmlformats.org/officeDocument/2006/customXml" ds:itemID="{31A3873C-9BE9-4832-AC85-1EE20433472E}">
  <ds:schemaRefs>
    <ds:schemaRef ds:uri="Microsoft.SharePoint.Taxonomy.ContentTypeSync"/>
  </ds:schemaRefs>
</ds:datastoreItem>
</file>

<file path=customXml/itemProps3.xml><?xml version="1.0" encoding="utf-8"?>
<ds:datastoreItem xmlns:ds="http://schemas.openxmlformats.org/officeDocument/2006/customXml" ds:itemID="{7AAD7C94-0EC4-4A19-A2DC-68CD97889404}">
  <ds:schemaRefs>
    <ds:schemaRef ds:uri="http://purl.org/dc/elements/1.1/"/>
    <ds:schemaRef ds:uri="http://schemas.microsoft.com/office/2006/metadata/properties"/>
    <ds:schemaRef ds:uri="230e9df3-be65-4c73-a93b-d1236ebd677e"/>
    <ds:schemaRef ds:uri="http://purl.org/dc/terms/"/>
    <ds:schemaRef ds:uri="http://schemas.microsoft.com/sharepoint/v3"/>
    <ds:schemaRef ds:uri="http://schemas.microsoft.com/office/infopath/2007/PartnerControls"/>
    <ds:schemaRef ds:uri="http://schemas.microsoft.com/office/2006/documentManagement/types"/>
    <ds:schemaRef ds:uri="http://schemas.openxmlformats.org/package/2006/metadata/core-properties"/>
    <ds:schemaRef ds:uri="230E9DF3-BE65-4C73-A93B-D1236EBD677E"/>
    <ds:schemaRef ds:uri="http://www.w3.org/XML/1998/namespace"/>
    <ds:schemaRef ds:uri="http://purl.org/dc/dcmitype/"/>
  </ds:schemaRefs>
</ds:datastoreItem>
</file>

<file path=customXml/itemProps4.xml><?xml version="1.0" encoding="utf-8"?>
<ds:datastoreItem xmlns:ds="http://schemas.openxmlformats.org/officeDocument/2006/customXml" ds:itemID="{5CA6479D-D208-4BEF-B782-EBABE1681497}">
  <ds:schemaRefs>
    <ds:schemaRef ds:uri="http://schemas.microsoft.com/sharepoint/v3/contenttype/forms"/>
  </ds:schemaRefs>
</ds:datastoreItem>
</file>

<file path=customXml/itemProps5.xml><?xml version="1.0" encoding="utf-8"?>
<ds:datastoreItem xmlns:ds="http://schemas.openxmlformats.org/officeDocument/2006/customXml" ds:itemID="{3B5F8F9D-74F7-496B-AB9E-9C8553BF7A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30e9df3-be65-4c73-a93b-d1236ebd677e"/>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539</Words>
  <Application>Microsoft Office PowerPoint</Application>
  <PresentationFormat>Letter Paper (8.5x11 in)</PresentationFormat>
  <Paragraphs>73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Segoe UI</vt:lpstr>
      <vt:lpstr>Segoe UI Semibold</vt:lpstr>
      <vt:lpstr>Symbol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SMB Compare Office 2016 Perpetual vs. Office 365</dc:title>
  <dc:creator/>
  <cp:lastModifiedBy/>
  <cp:revision>1</cp:revision>
  <dcterms:created xsi:type="dcterms:W3CDTF">2018-06-26T17:33:39Z</dcterms:created>
  <dcterms:modified xsi:type="dcterms:W3CDTF">2018-07-10T14:22:55Z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0x0101000E4CB7077FEE4FF7AE86D4A500EEC780030016C849C62B10EB41ACA8C7EEDEF40BB200163887025105364D8153C6080327FC09</vt:lpwstr>
  </property>
  <property fmtid="{D5CDD505-2E9C-101B-9397-08002B2CF9AE}" pid="3" name="TaxKeyword">
    <vt:lpwstr/>
  </property>
  <property fmtid="{D5CDD505-2E9C-101B-9397-08002B2CF9AE}" pid="4" name="_dlc_policyId">
    <vt:lpwstr/>
  </property>
  <property fmtid="{D5CDD505-2E9C-101B-9397-08002B2CF9AE}" pid="5" name="Region">
    <vt:lpwstr/>
  </property>
  <property fmtid="{D5CDD505-2E9C-101B-9397-08002B2CF9AE}" pid="6" name="Confidentiality">
    <vt:lpwstr>38;#customer ready|8986c41d-21c5-4f8f-8a12-ea4625b46858</vt:lpwstr>
  </property>
  <property fmtid="{D5CDD505-2E9C-101B-9397-08002B2CF9AE}" pid="7" name="ItemType">
    <vt:lpwstr/>
  </property>
  <property fmtid="{D5CDD505-2E9C-101B-9397-08002B2CF9AE}" pid="8" name="Roles">
    <vt:lpwstr/>
  </property>
  <property fmtid="{D5CDD505-2E9C-101B-9397-08002B2CF9AE}" pid="9" name="Industries">
    <vt:lpwstr/>
  </property>
  <property fmtid="{D5CDD505-2E9C-101B-9397-08002B2CF9AE}" pid="10" name="ItemRetentionFormula">
    <vt:lpwstr/>
  </property>
  <property fmtid="{D5CDD505-2E9C-101B-9397-08002B2CF9AE}" pid="11" name="Competitors">
    <vt:lpwstr/>
  </property>
  <property fmtid="{D5CDD505-2E9C-101B-9397-08002B2CF9AE}" pid="12" name="ExperienceContentType">
    <vt:lpwstr/>
  </property>
  <property fmtid="{D5CDD505-2E9C-101B-9397-08002B2CF9AE}" pid="13" name="SMSGDomain">
    <vt:lpwstr/>
  </property>
  <property fmtid="{D5CDD505-2E9C-101B-9397-08002B2CF9AE}" pid="14" name="BusinessArchitecture">
    <vt:lpwstr/>
  </property>
  <property fmtid="{D5CDD505-2E9C-101B-9397-08002B2CF9AE}" pid="15" name="_dlc_DocIdItemGuid">
    <vt:lpwstr>0b4c7d59-4194-49d2-83aa-e7fc8195154f</vt:lpwstr>
  </property>
  <property fmtid="{D5CDD505-2E9C-101B-9397-08002B2CF9AE}" pid="16" name="Products">
    <vt:lpwstr/>
  </property>
  <property fmtid="{D5CDD505-2E9C-101B-9397-08002B2CF9AE}" pid="17" name="EnterpriseDomainTags">
    <vt:lpwstr/>
  </property>
  <property fmtid="{D5CDD505-2E9C-101B-9397-08002B2CF9AE}" pid="18" name="Segments">
    <vt:lpwstr/>
  </property>
  <property fmtid="{D5CDD505-2E9C-101B-9397-08002B2CF9AE}" pid="19" name="Partners">
    <vt:lpwstr/>
  </property>
  <property fmtid="{D5CDD505-2E9C-101B-9397-08002B2CF9AE}" pid="20" name="ActivitiesAndPrograms">
    <vt:lpwstr/>
  </property>
  <property fmtid="{D5CDD505-2E9C-101B-9397-08002B2CF9AE}" pid="21" name="Groups">
    <vt:lpwstr/>
  </property>
  <property fmtid="{D5CDD505-2E9C-101B-9397-08002B2CF9AE}" pid="22" name="Topics">
    <vt:lpwstr/>
  </property>
  <property fmtid="{D5CDD505-2E9C-101B-9397-08002B2CF9AE}" pid="23" name="_docset_NoMedatataSyncRequired">
    <vt:lpwstr>False</vt:lpwstr>
  </property>
  <property fmtid="{D5CDD505-2E9C-101B-9397-08002B2CF9AE}" pid="24" name="Languages">
    <vt:lpwstr/>
  </property>
  <property fmtid="{D5CDD505-2E9C-101B-9397-08002B2CF9AE}" pid="25" name="TechnicalLevel">
    <vt:lpwstr/>
  </property>
  <property fmtid="{D5CDD505-2E9C-101B-9397-08002B2CF9AE}" pid="26" name="Audiences">
    <vt:lpwstr/>
  </property>
  <property fmtid="{D5CDD505-2E9C-101B-9397-08002B2CF9AE}" pid="27" name="of67e5d4b76f4a9db8769983fda9cec0">
    <vt:lpwstr/>
  </property>
  <property fmtid="{D5CDD505-2E9C-101B-9397-08002B2CF9AE}" pid="28" name="NewsType">
    <vt:lpwstr/>
  </property>
  <property fmtid="{D5CDD505-2E9C-101B-9397-08002B2CF9AE}" pid="29" name="MSProducts">
    <vt:lpwstr/>
  </property>
  <property fmtid="{D5CDD505-2E9C-101B-9397-08002B2CF9AE}" pid="30" name="MSPhysicalGeography">
    <vt:lpwstr/>
  </property>
  <property fmtid="{D5CDD505-2E9C-101B-9397-08002B2CF9AE}" pid="31" name="j3562c58ee414e028925bc902cfc01a1">
    <vt:lpwstr/>
  </property>
  <property fmtid="{D5CDD505-2E9C-101B-9397-08002B2CF9AE}" pid="32" name="l6f004f21209409da86a713c0f24627d">
    <vt:lpwstr/>
  </property>
  <property fmtid="{D5CDD505-2E9C-101B-9397-08002B2CF9AE}" pid="33" name="la4444b61d19467597d63190b69ac227">
    <vt:lpwstr/>
  </property>
  <property fmtid="{D5CDD505-2E9C-101B-9397-08002B2CF9AE}" pid="34" name="MSProductsTaxHTField0">
    <vt:lpwstr/>
  </property>
  <property fmtid="{D5CDD505-2E9C-101B-9397-08002B2CF9AE}" pid="35" name="e8080b0481964c759b2c36ae49591b31">
    <vt:lpwstr/>
  </property>
  <property fmtid="{D5CDD505-2E9C-101B-9397-08002B2CF9AE}" pid="36" name="ldac8aee9d1f469e8cd8c3f8d6a615f2">
    <vt:lpwstr/>
  </property>
  <property fmtid="{D5CDD505-2E9C-101B-9397-08002B2CF9AE}" pid="37" name="EmployeeRole">
    <vt:lpwstr/>
  </property>
  <property fmtid="{D5CDD505-2E9C-101B-9397-08002B2CF9AE}" pid="38" name="NewsTopic">
    <vt:lpwstr/>
  </property>
  <property fmtid="{D5CDD505-2E9C-101B-9397-08002B2CF9AE}" pid="39" name="NewsSource">
    <vt:lpwstr/>
  </property>
  <property fmtid="{D5CDD505-2E9C-101B-9397-08002B2CF9AE}" pid="40" name="SMSGTags">
    <vt:lpwstr/>
  </property>
  <property fmtid="{D5CDD505-2E9C-101B-9397-08002B2CF9AE}" pid="41" name="MSIP_Label_f42aa342-8706-4288-bd11-ebb85995028c_Enabled">
    <vt:lpwstr>True</vt:lpwstr>
  </property>
  <property fmtid="{D5CDD505-2E9C-101B-9397-08002B2CF9AE}" pid="42" name="MSIP_Label_f42aa342-8706-4288-bd11-ebb85995028c_SiteId">
    <vt:lpwstr>72f988bf-86f1-41af-91ab-2d7cd011db47</vt:lpwstr>
  </property>
  <property fmtid="{D5CDD505-2E9C-101B-9397-08002B2CF9AE}" pid="43" name="MSIP_Label_f42aa342-8706-4288-bd11-ebb85995028c_Owner">
    <vt:lpwstr>a-ilcipc@microsoft.com</vt:lpwstr>
  </property>
  <property fmtid="{D5CDD505-2E9C-101B-9397-08002B2CF9AE}" pid="44" name="MSIP_Label_f42aa342-8706-4288-bd11-ebb85995028c_SetDate">
    <vt:lpwstr>2018-07-10T14:22:45.3238959Z</vt:lpwstr>
  </property>
  <property fmtid="{D5CDD505-2E9C-101B-9397-08002B2CF9AE}" pid="45" name="MSIP_Label_f42aa342-8706-4288-bd11-ebb85995028c_Name">
    <vt:lpwstr>General</vt:lpwstr>
  </property>
  <property fmtid="{D5CDD505-2E9C-101B-9397-08002B2CF9AE}" pid="46" name="MSIP_Label_f42aa342-8706-4288-bd11-ebb85995028c_Application">
    <vt:lpwstr>Microsoft Azure Information Protection</vt:lpwstr>
  </property>
  <property fmtid="{D5CDD505-2E9C-101B-9397-08002B2CF9AE}" pid="47" name="MSIP_Label_f42aa342-8706-4288-bd11-ebb85995028c_Extended_MSFT_Method">
    <vt:lpwstr>Automatic</vt:lpwstr>
  </property>
  <property fmtid="{D5CDD505-2E9C-101B-9397-08002B2CF9AE}" pid="48" name="Sensitivity">
    <vt:lpwstr>General</vt:lpwstr>
  </property>
</Properties>
</file>