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6"/>
  </p:sldMasterIdLst>
  <p:notesMasterIdLst>
    <p:notesMasterId r:id="rId9"/>
  </p:notesMasterIdLst>
  <p:sldIdLst>
    <p:sldId id="260" r:id="rId7"/>
    <p:sldId id="359" r:id="rId8"/>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3" d="100"/>
          <a:sy n="83" d="100"/>
        </p:scale>
        <p:origin x="245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D1D27-CD15-4A35-A84D-527275646834}" type="datetimeFigureOut">
              <a:rPr lang="en-US" smtClean="0"/>
              <a:t>7/10/2018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09D6C-A28B-47B1-B1E7-066B154B2ECC}" type="slidenum">
              <a:rPr lang="en-US" smtClean="0"/>
              <a:t>‹#›</a:t>
            </a:fld>
            <a:endParaRPr lang="en-US"/>
          </a:p>
        </p:txBody>
      </p:sp>
    </p:spTree>
    <p:extLst>
      <p:ext uri="{BB962C8B-B14F-4D97-AF65-F5344CB8AC3E}">
        <p14:creationId xmlns:p14="http://schemas.microsoft.com/office/powerpoint/2010/main" val="12871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67061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423404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47720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82541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196965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4ACD6-0F62-4E2F-AE5C-98C3BF352657}"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012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4ACD6-0F62-4E2F-AE5C-98C3BF352657}" type="datetimeFigureOut">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70127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4ACD6-0F62-4E2F-AE5C-98C3BF352657}" type="datetimeFigureOut">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93776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4ACD6-0F62-4E2F-AE5C-98C3BF352657}" type="datetimeFigureOut">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43535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54ACD6-0F62-4E2F-AE5C-98C3BF352657}"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273745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54ACD6-0F62-4E2F-AE5C-98C3BF352657}"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25971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954ACD6-0F62-4E2F-AE5C-98C3BF352657}" type="datetimeFigureOut">
              <a:rPr lang="en-US" smtClean="0"/>
              <a:t>7/10/2018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0FDA3ED-BA59-4B58-8479-C11884C29C67}" type="slidenum">
              <a:rPr lang="en-US" smtClean="0"/>
              <a:t>‹#›</a:t>
            </a:fld>
            <a:endParaRPr lang="en-US"/>
          </a:p>
        </p:txBody>
      </p:sp>
    </p:spTree>
    <p:extLst>
      <p:ext uri="{BB962C8B-B14F-4D97-AF65-F5344CB8AC3E}">
        <p14:creationId xmlns:p14="http://schemas.microsoft.com/office/powerpoint/2010/main" val="60511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www.office.com/busines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table&#10;&#10;Description generated with high confidence">
            <a:extLst>
              <a:ext uri="{FF2B5EF4-FFF2-40B4-BE49-F238E27FC236}">
                <a16:creationId xmlns:a16="http://schemas.microsoft.com/office/drawing/2014/main" id="{6B45B64E-1645-4093-8C51-05FCDB758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0" y="0"/>
            <a:ext cx="3931920" cy="2621280"/>
          </a:xfrm>
          <a:prstGeom prst="rect">
            <a:avLst/>
          </a:prstGeom>
        </p:spPr>
      </p:pic>
      <p:sp>
        <p:nvSpPr>
          <p:cNvPr id="4" name="Rectangle 3">
            <a:extLst>
              <a:ext uri="{FF2B5EF4-FFF2-40B4-BE49-F238E27FC236}">
                <a16:creationId xmlns:a16="http://schemas.microsoft.com/office/drawing/2014/main" id="{A6F34C42-3FAA-4F83-9924-74B8F3E5BC1C}"/>
              </a:ext>
            </a:extLst>
          </p:cNvPr>
          <p:cNvSpPr/>
          <p:nvPr/>
        </p:nvSpPr>
        <p:spPr>
          <a:xfrm>
            <a:off x="1982391" y="2000251"/>
            <a:ext cx="2893219" cy="90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8" rIns="38576" bIns="19288" numCol="1" spcCol="0" rtlCol="0" fromWordArt="0" anchor="ctr" anchorCtr="0" forceAA="0" compatLnSpc="1">
            <a:prstTxWarp prst="textNoShape">
              <a:avLst/>
            </a:prstTxWarp>
            <a:noAutofit/>
          </a:bodyPr>
          <a:lstStyle/>
          <a:p>
            <a:pPr algn="ctr"/>
            <a:endParaRPr lang="en-US" sz="427"/>
          </a:p>
        </p:txBody>
      </p:sp>
      <p:sp>
        <p:nvSpPr>
          <p:cNvPr id="57" name="TextBox 56">
            <a:extLst>
              <a:ext uri="{FF2B5EF4-FFF2-40B4-BE49-F238E27FC236}">
                <a16:creationId xmlns:a16="http://schemas.microsoft.com/office/drawing/2014/main" id="{AE30605F-33DF-49B2-8F11-A3644A4ED9ED}"/>
              </a:ext>
            </a:extLst>
          </p:cNvPr>
          <p:cNvSpPr txBox="1"/>
          <p:nvPr/>
        </p:nvSpPr>
        <p:spPr>
          <a:xfrm>
            <a:off x="290492" y="3184918"/>
            <a:ext cx="6230053" cy="1751442"/>
          </a:xfrm>
          <a:prstGeom prst="rect">
            <a:avLst/>
          </a:prstGeom>
          <a:noFill/>
        </p:spPr>
        <p:txBody>
          <a:bodyPr wrap="square" rtlCol="0">
            <a:spAutoFit/>
          </a:bodyPr>
          <a:lstStyle/>
          <a:p>
            <a:pPr>
              <a:lnSpc>
                <a:spcPts val="1500"/>
              </a:lnSpc>
              <a:spcAft>
                <a:spcPts val="600"/>
              </a:spcAft>
            </a:pPr>
            <a:r>
              <a:rPr lang="en-US" sz="1050">
                <a:solidFill>
                  <a:schemeClr val="tx1">
                    <a:lumMod val="65000"/>
                    <a:lumOff val="35000"/>
                  </a:schemeClr>
                </a:solidFill>
                <a:latin typeface="Segoe UI" panose="020B0502040204020203" pitchFamily="34" charset="0"/>
                <a:cs typeface="Segoe UI" panose="020B0502040204020203" pitchFamily="34" charset="0"/>
              </a:rPr>
              <a:t>It’s very easy to find a solution that solves an immediate need. But as a business owner, you need a plan to keep your people connected and working efficiently. You need a solution that was designed for your business, and from a company who can deliver consistently great experiences. </a:t>
            </a:r>
          </a:p>
          <a:p>
            <a:pPr>
              <a:lnSpc>
                <a:spcPts val="1600"/>
              </a:lnSpc>
            </a:pPr>
            <a:r>
              <a:rPr lang="en-US" sz="1050">
                <a:solidFill>
                  <a:schemeClr val="tx1">
                    <a:lumMod val="65000"/>
                    <a:lumOff val="35000"/>
                  </a:schemeClr>
                </a:solidFill>
                <a:latin typeface="Segoe UI" panose="020B0502040204020203" pitchFamily="34" charset="0"/>
                <a:cs typeface="Segoe UI" panose="020B0502040204020203" pitchFamily="34" charset="0"/>
              </a:rPr>
              <a:t>Slack is a chat-centric collaboration tool, but isn’t tied in to your main productivity suite; many basic teamwork functions must be added on as third-party integrations. Microsoft Teams is integrated in and across Office 365 apps and services. It is much more than just a chat solution: it’s a fully-integrated hub for teamwork — with your teams’ chats, meetings, files and apps in one place so you can get more done. It comes included at no additional cost in your Office 365 subscription.</a:t>
            </a:r>
          </a:p>
        </p:txBody>
      </p:sp>
      <p:sp>
        <p:nvSpPr>
          <p:cNvPr id="23" name="TextBox 22">
            <a:extLst>
              <a:ext uri="{FF2B5EF4-FFF2-40B4-BE49-F238E27FC236}">
                <a16:creationId xmlns:a16="http://schemas.microsoft.com/office/drawing/2014/main" id="{2C848093-60AF-4157-B253-E0855C6F69CD}"/>
              </a:ext>
            </a:extLst>
          </p:cNvPr>
          <p:cNvSpPr txBox="1"/>
          <p:nvPr/>
        </p:nvSpPr>
        <p:spPr>
          <a:xfrm>
            <a:off x="358897" y="840783"/>
            <a:ext cx="2424943" cy="1015663"/>
          </a:xfrm>
          <a:prstGeom prst="rect">
            <a:avLst/>
          </a:prstGeom>
          <a:noFill/>
        </p:spPr>
        <p:txBody>
          <a:bodyPr wrap="square" rtlCol="0">
            <a:spAutoFit/>
          </a:bodyPr>
          <a:lstStyle/>
          <a:p>
            <a:r>
              <a:rPr lang="en-US" sz="2000">
                <a:solidFill>
                  <a:schemeClr val="tx1">
                    <a:lumMod val="65000"/>
                    <a:lumOff val="35000"/>
                  </a:schemeClr>
                </a:solidFill>
                <a:latin typeface="Segoe UI Semibold" panose="020B0702040204020203" pitchFamily="34" charset="0"/>
                <a:cs typeface="Segoe UI Semibold" panose="020B0702040204020203" pitchFamily="34" charset="0"/>
              </a:rPr>
              <a:t>Microsoft Teams in </a:t>
            </a:r>
            <a:r>
              <a:rPr lang="en-US" sz="2000">
                <a:solidFill>
                  <a:srgbClr val="D83B01"/>
                </a:solidFill>
                <a:latin typeface="Segoe UI Semibold" panose="020B0702040204020203" pitchFamily="34" charset="0"/>
                <a:cs typeface="Segoe UI Semibold" panose="020B0702040204020203" pitchFamily="34" charset="0"/>
              </a:rPr>
              <a:t>Office 365 </a:t>
            </a:r>
            <a:r>
              <a:rPr lang="en-US" sz="2000">
                <a:solidFill>
                  <a:schemeClr val="tx1">
                    <a:lumMod val="65000"/>
                    <a:lumOff val="35000"/>
                  </a:schemeClr>
                </a:solidFill>
                <a:latin typeface="Segoe UI Semibold" panose="020B0702040204020203" pitchFamily="34" charset="0"/>
                <a:cs typeface="Segoe UI Semibold" panose="020B0702040204020203" pitchFamily="34" charset="0"/>
              </a:rPr>
              <a:t>vs. Slack for small business.</a:t>
            </a:r>
          </a:p>
        </p:txBody>
      </p:sp>
      <p:sp>
        <p:nvSpPr>
          <p:cNvPr id="5" name="Rectangle 4">
            <a:extLst>
              <a:ext uri="{FF2B5EF4-FFF2-40B4-BE49-F238E27FC236}">
                <a16:creationId xmlns:a16="http://schemas.microsoft.com/office/drawing/2014/main" id="{AA4DC67E-9082-4D3A-B56B-E15D324E8EC5}"/>
              </a:ext>
            </a:extLst>
          </p:cNvPr>
          <p:cNvSpPr/>
          <p:nvPr/>
        </p:nvSpPr>
        <p:spPr>
          <a:xfrm>
            <a:off x="0" y="2214027"/>
            <a:ext cx="6867694" cy="865901"/>
          </a:xfrm>
          <a:prstGeom prst="rect">
            <a:avLst/>
          </a:prstGeom>
          <a:solidFill>
            <a:srgbClr val="D83B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pPr>
              <a:lnSpc>
                <a:spcPts val="1700"/>
              </a:lnSpc>
            </a:pPr>
            <a:r>
              <a:rPr lang="en-US" sz="1400">
                <a:latin typeface="Segoe UI" panose="020B0502040204020203" pitchFamily="34" charset="0"/>
                <a:cs typeface="Segoe UI" panose="020B0502040204020203" pitchFamily="34" charset="0"/>
              </a:rPr>
              <a:t>Microsoft Teams is a hub for teamwork that gives your teams easy access to the information they need to get more done. No other productivity solution offers such fully integrated experiences with enterprise-grade security.</a:t>
            </a:r>
          </a:p>
        </p:txBody>
      </p:sp>
      <p:sp>
        <p:nvSpPr>
          <p:cNvPr id="26" name="Rectangle 25">
            <a:extLst>
              <a:ext uri="{FF2B5EF4-FFF2-40B4-BE49-F238E27FC236}">
                <a16:creationId xmlns:a16="http://schemas.microsoft.com/office/drawing/2014/main" id="{3B6FF321-D6AC-4C4E-8545-74FEB5F370EC}"/>
              </a:ext>
            </a:extLst>
          </p:cNvPr>
          <p:cNvSpPr/>
          <p:nvPr/>
        </p:nvSpPr>
        <p:spPr>
          <a:xfrm>
            <a:off x="0" y="5187952"/>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4B4616EF-FA95-4D44-BE73-EA7DE4ADA6C8}"/>
              </a:ext>
            </a:extLst>
          </p:cNvPr>
          <p:cNvSpPr txBox="1">
            <a:spLocks/>
          </p:cNvSpPr>
          <p:nvPr/>
        </p:nvSpPr>
        <p:spPr>
          <a:xfrm>
            <a:off x="392597" y="5314074"/>
            <a:ext cx="5599244" cy="304079"/>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a:solidFill>
                  <a:srgbClr val="DD6235"/>
                </a:solidFill>
              </a:rPr>
              <a:t>Office 365 Business Premium also includes:</a:t>
            </a:r>
            <a:r>
              <a:rPr lang="en-US">
                <a:solidFill>
                  <a:schemeClr val="tx1"/>
                </a:solidFill>
              </a:rPr>
              <a:t> </a:t>
            </a:r>
          </a:p>
        </p:txBody>
      </p:sp>
      <p:sp>
        <p:nvSpPr>
          <p:cNvPr id="46" name="Rectangle 45">
            <a:extLst>
              <a:ext uri="{FF2B5EF4-FFF2-40B4-BE49-F238E27FC236}">
                <a16:creationId xmlns:a16="http://schemas.microsoft.com/office/drawing/2014/main" id="{33697B67-F979-4529-A67C-A05A6A9810FD}"/>
              </a:ext>
            </a:extLst>
          </p:cNvPr>
          <p:cNvSpPr/>
          <p:nvPr/>
        </p:nvSpPr>
        <p:spPr>
          <a:xfrm>
            <a:off x="0" y="5196269"/>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25BD3EC4-6792-4025-9512-07AE84484EF0}"/>
              </a:ext>
            </a:extLst>
          </p:cNvPr>
          <p:cNvSpPr txBox="1">
            <a:spLocks/>
          </p:cNvSpPr>
          <p:nvPr/>
        </p:nvSpPr>
        <p:spPr>
          <a:xfrm>
            <a:off x="392597" y="5314074"/>
            <a:ext cx="5489218" cy="306911"/>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a:solidFill>
                  <a:srgbClr val="D83B01"/>
                </a:solidFill>
              </a:rPr>
              <a:t>Office 365 Business Premium also includes:</a:t>
            </a:r>
            <a:r>
              <a:rPr lang="en-US">
                <a:solidFill>
                  <a:schemeClr val="tx1"/>
                </a:solidFill>
              </a:rPr>
              <a:t> </a:t>
            </a:r>
          </a:p>
        </p:txBody>
      </p:sp>
      <p:pic>
        <p:nvPicPr>
          <p:cNvPr id="67" name="Picture 66">
            <a:extLst>
              <a:ext uri="{FF2B5EF4-FFF2-40B4-BE49-F238E27FC236}">
                <a16:creationId xmlns:a16="http://schemas.microsoft.com/office/drawing/2014/main" id="{3876CA0C-036E-4AC4-B6A5-35D4F756F2D1}"/>
              </a:ext>
            </a:extLst>
          </p:cNvPr>
          <p:cNvPicPr>
            <a:picLocks noChangeAspect="1"/>
          </p:cNvPicPr>
          <p:nvPr/>
        </p:nvPicPr>
        <p:blipFill>
          <a:blip r:embed="rId3"/>
          <a:stretch>
            <a:fillRect/>
          </a:stretch>
        </p:blipFill>
        <p:spPr>
          <a:xfrm>
            <a:off x="357546" y="0"/>
            <a:ext cx="1173021" cy="832894"/>
          </a:xfrm>
          <a:prstGeom prst="rect">
            <a:avLst/>
          </a:prstGeom>
        </p:spPr>
      </p:pic>
      <p:graphicFrame>
        <p:nvGraphicFramePr>
          <p:cNvPr id="41" name="Table 40">
            <a:extLst>
              <a:ext uri="{FF2B5EF4-FFF2-40B4-BE49-F238E27FC236}">
                <a16:creationId xmlns:a16="http://schemas.microsoft.com/office/drawing/2014/main" id="{4D8188D8-956B-480E-B297-44A3C4163A46}"/>
              </a:ext>
            </a:extLst>
          </p:cNvPr>
          <p:cNvGraphicFramePr>
            <a:graphicFrameLocks noGrp="1"/>
          </p:cNvGraphicFramePr>
          <p:nvPr>
            <p:extLst/>
          </p:nvPr>
        </p:nvGraphicFramePr>
        <p:xfrm>
          <a:off x="823335" y="5620985"/>
          <a:ext cx="5673582" cy="3307080"/>
        </p:xfrm>
        <a:graphic>
          <a:graphicData uri="http://schemas.openxmlformats.org/drawingml/2006/table">
            <a:tbl>
              <a:tblPr>
                <a:tableStyleId>{2D5ABB26-0587-4C30-8999-92F81FD0307C}</a:tableStyleId>
              </a:tblPr>
              <a:tblGrid>
                <a:gridCol w="5673582">
                  <a:extLst>
                    <a:ext uri="{9D8B030D-6E8A-4147-A177-3AD203B41FA5}">
                      <a16:colId xmlns:a16="http://schemas.microsoft.com/office/drawing/2014/main" val="1867268104"/>
                    </a:ext>
                  </a:extLst>
                </a:gridCol>
              </a:tblGrid>
              <a:tr h="551180">
                <a:tc>
                  <a:txBody>
                    <a:bodyPr/>
                    <a:lstStyle/>
                    <a:p>
                      <a:pPr>
                        <a:lnSpc>
                          <a:spcPct val="107000"/>
                        </a:lnSpc>
                        <a:defRPr/>
                      </a:pPr>
                      <a:r>
                        <a:rPr lang="en-US" sz="900" b="1">
                          <a:solidFill>
                            <a:schemeClr val="tx1">
                              <a:lumMod val="65000"/>
                              <a:lumOff val="35000"/>
                            </a:schemeClr>
                          </a:solidFill>
                          <a:latin typeface="Segoe UI" panose="020B0502040204020203" pitchFamily="34" charset="0"/>
                          <a:cs typeface="Segoe UI" panose="020B0502040204020203" pitchFamily="34" charset="0"/>
                        </a:rPr>
                        <a:t>Office apps</a:t>
                      </a:r>
                      <a:br>
                        <a:rPr lang="en-US" sz="900" b="1">
                          <a:solidFill>
                            <a:schemeClr val="tx1">
                              <a:lumMod val="65000"/>
                              <a:lumOff val="35000"/>
                            </a:schemeClr>
                          </a:solidFill>
                          <a:cs typeface="Segoe UI" panose="020B0502040204020203" pitchFamily="34" charset="0"/>
                        </a:rPr>
                      </a:br>
                      <a:r>
                        <a:rPr lang="en-US" sz="900" kern="0">
                          <a:solidFill>
                            <a:schemeClr val="tx1">
                              <a:lumMod val="65000"/>
                              <a:lumOff val="35000"/>
                            </a:schemeClr>
                          </a:solidFill>
                          <a:latin typeface="Segoe UI" panose="020B0502040204020203" pitchFamily="34" charset="0"/>
                          <a:ea typeface="Calibri" panose="020F0502020204030204" pitchFamily="34" charset="0"/>
                          <a:cs typeface="Segoe UI" panose="020B0502040204020203" pitchFamily="34" charset="0"/>
                        </a:rPr>
                        <a:t>Get the Office apps (Word, Excel, Outlook, PowerPoint and OneNote) installed across PCs, Macs, tablets and mobile devices. </a:t>
                      </a:r>
                      <a:endParaRPr lang="en-US" sz="900" kern="0">
                        <a:solidFill>
                          <a:schemeClr val="tx1">
                            <a:lumMod val="65000"/>
                            <a:lumOff val="35000"/>
                          </a:schemeClr>
                        </a:solidFill>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77846110"/>
                  </a:ext>
                </a:extLst>
              </a:tr>
              <a:tr h="551180">
                <a:tc>
                  <a:txBody>
                    <a:bodyPr/>
                    <a:lstStyle/>
                    <a:p>
                      <a:pPr>
                        <a:spcAft>
                          <a:spcPts val="200"/>
                        </a:spcAft>
                      </a:pPr>
                      <a:r>
                        <a:rPr lang="en-US" sz="950" b="1">
                          <a:solidFill>
                            <a:schemeClr val="tx1">
                              <a:lumMod val="65000"/>
                              <a:lumOff val="35000"/>
                            </a:schemeClr>
                          </a:solidFill>
                          <a:latin typeface="Segoe UI" panose="020B0502040204020203" pitchFamily="34" charset="0"/>
                          <a:cs typeface="Segoe UI" panose="020B0502040204020203" pitchFamily="34" charset="0"/>
                        </a:rPr>
                        <a:t>Email and calendaring </a:t>
                      </a:r>
                      <a:br>
                        <a:rPr lang="en-US" sz="950" b="1">
                          <a:solidFill>
                            <a:schemeClr val="tx1">
                              <a:lumMod val="65000"/>
                              <a:lumOff val="35000"/>
                            </a:schemeClr>
                          </a:solidFill>
                          <a:latin typeface="Segoe UI" panose="020B0502040204020203" pitchFamily="34" charset="0"/>
                          <a:cs typeface="Segoe UI" panose="020B0502040204020203" pitchFamily="34" charset="0"/>
                        </a:rPr>
                      </a:br>
                      <a:r>
                        <a:rPr lang="en-US" sz="950">
                          <a:solidFill>
                            <a:schemeClr val="tx1">
                              <a:lumMod val="65000"/>
                              <a:lumOff val="35000"/>
                            </a:schemeClr>
                          </a:solidFill>
                          <a:latin typeface="Segoe UI" panose="020B0502040204020203" pitchFamily="34" charset="0"/>
                          <a:cs typeface="Segoe UI" panose="020B0502040204020203" pitchFamily="34" charset="0"/>
                        </a:rPr>
                        <a:t>Use business-class email through an Outlook experience you can access from your desktop or from a web browser.</a:t>
                      </a:r>
                    </a:p>
                  </a:txBody>
                  <a:tcPr anchor="ctr"/>
                </a:tc>
                <a:extLst>
                  <a:ext uri="{0D108BD9-81ED-4DB2-BD59-A6C34878D82A}">
                    <a16:rowId xmlns:a16="http://schemas.microsoft.com/office/drawing/2014/main" val="85169604"/>
                  </a:ext>
                </a:extLst>
              </a:tr>
              <a:tr h="551180">
                <a:tc>
                  <a:txBody>
                    <a:bodyPr/>
                    <a:lstStyle/>
                    <a:p>
                      <a:r>
                        <a:rPr lang="en-US" sz="950" b="1">
                          <a:solidFill>
                            <a:schemeClr val="tx1">
                              <a:lumMod val="65000"/>
                              <a:lumOff val="35000"/>
                            </a:schemeClr>
                          </a:solidFill>
                          <a:latin typeface="Segoe UI" panose="020B0502040204020203" pitchFamily="34" charset="0"/>
                          <a:cs typeface="Segoe UI" panose="020B0502040204020203" pitchFamily="34" charset="0"/>
                        </a:rPr>
                        <a:t>Work and meet online</a:t>
                      </a:r>
                      <a:endParaRPr lang="en-US" sz="1000">
                        <a:solidFill>
                          <a:schemeClr val="tx1">
                            <a:lumMod val="65000"/>
                            <a:lumOff val="35000"/>
                          </a:schemeClr>
                        </a:solidFill>
                      </a:endParaRPr>
                    </a:p>
                    <a:p>
                      <a:r>
                        <a:rPr lang="en-US" sz="950">
                          <a:solidFill>
                            <a:schemeClr val="tx1">
                              <a:lumMod val="65000"/>
                              <a:lumOff val="35000"/>
                            </a:schemeClr>
                          </a:solidFill>
                          <a:latin typeface="Segoe UI" panose="020B0502040204020203" pitchFamily="34" charset="0"/>
                          <a:cs typeface="Segoe UI" panose="020B0502040204020203" pitchFamily="34" charset="0"/>
                        </a:rPr>
                        <a:t>Host online meetings with instant messaging, screen sharing and HD video conferencing. </a:t>
                      </a:r>
                    </a:p>
                  </a:txBody>
                  <a:tcPr anchor="ctr"/>
                </a:tc>
                <a:extLst>
                  <a:ext uri="{0D108BD9-81ED-4DB2-BD59-A6C34878D82A}">
                    <a16:rowId xmlns:a16="http://schemas.microsoft.com/office/drawing/2014/main" val="4218697330"/>
                  </a:ext>
                </a:extLst>
              </a:tr>
              <a:tr h="551180">
                <a:tc>
                  <a:txBody>
                    <a:bodyPr/>
                    <a:lstStyle/>
                    <a:p>
                      <a:r>
                        <a:rPr lang="en-US" sz="950" b="1">
                          <a:solidFill>
                            <a:schemeClr val="tx1">
                              <a:lumMod val="65000"/>
                              <a:lumOff val="35000"/>
                            </a:schemeClr>
                          </a:solidFill>
                          <a:latin typeface="Segoe UI" panose="020B0502040204020203" pitchFamily="34" charset="0"/>
                          <a:cs typeface="Segoe UI" panose="020B0502040204020203" pitchFamily="34" charset="0"/>
                        </a:rPr>
                        <a:t>Workflow automation</a:t>
                      </a:r>
                      <a:br>
                        <a:rPr lang="en-US" sz="950">
                          <a:solidFill>
                            <a:schemeClr val="tx1">
                              <a:lumMod val="65000"/>
                              <a:lumOff val="35000"/>
                            </a:schemeClr>
                          </a:solidFill>
                          <a:latin typeface="Segoe UI" panose="020B0502040204020203" pitchFamily="34" charset="0"/>
                          <a:cs typeface="Segoe UI" panose="020B0502040204020203" pitchFamily="34" charset="0"/>
                        </a:rPr>
                      </a:br>
                      <a:r>
                        <a:rPr lang="en-US" sz="950">
                          <a:solidFill>
                            <a:schemeClr val="tx1">
                              <a:lumMod val="65000"/>
                              <a:lumOff val="35000"/>
                            </a:schemeClr>
                          </a:solidFill>
                          <a:latin typeface="Segoe UI" panose="020B0502040204020203" pitchFamily="34" charset="0"/>
                          <a:cs typeface="Segoe UI" panose="020B0502040204020203" pitchFamily="34" charset="0"/>
                        </a:rPr>
                        <a:t>Automate your business processes by building workflows between apps and services to get notifications, synchronize files, collect data, and more with Microsoft Flow – no coding required. </a:t>
                      </a:r>
                    </a:p>
                  </a:txBody>
                  <a:tcPr anchor="ctr"/>
                </a:tc>
                <a:extLst>
                  <a:ext uri="{0D108BD9-81ED-4DB2-BD59-A6C34878D82A}">
                    <a16:rowId xmlns:a16="http://schemas.microsoft.com/office/drawing/2014/main" val="1401250972"/>
                  </a:ext>
                </a:extLst>
              </a:tr>
              <a:tr h="551180">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50" b="1" kern="0" noProof="0" dirty="0">
                          <a:solidFill>
                            <a:schemeClr val="tx1">
                              <a:lumMod val="65000"/>
                              <a:lumOff val="35000"/>
                            </a:schemeClr>
                          </a:solidFill>
                          <a:latin typeface="Segoe UI" panose="020B0502040204020203" pitchFamily="34" charset="0"/>
                          <a:cs typeface="Segoe UI" panose="020B0502040204020203" pitchFamily="34" charset="0"/>
                        </a:rPr>
                        <a:t>Easy Administration</a:t>
                      </a:r>
                      <a:b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br>
                      <a: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t>Deploy and manage Office 365 across your company, no IT expertise required. You can add and remove users in minutes</a:t>
                      </a:r>
                      <a:endParaRPr lang="en-US" sz="950" kern="0" noProof="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666625528"/>
                  </a:ext>
                </a:extLst>
              </a:tr>
              <a:tr h="551180">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50" b="1" kern="0" noProof="0" dirty="0">
                          <a:solidFill>
                            <a:schemeClr val="tx1">
                              <a:lumMod val="65000"/>
                              <a:lumOff val="35000"/>
                            </a:schemeClr>
                          </a:solidFill>
                          <a:latin typeface="Segoe UI" panose="020B0502040204020203" pitchFamily="34" charset="0"/>
                          <a:cs typeface="Segoe UI" panose="020B0502040204020203" pitchFamily="34" charset="0"/>
                        </a:rPr>
                        <a:t>Reliability </a:t>
                      </a:r>
                      <a:b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br>
                      <a: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t>Rest easy with a 99.9% financially-backed uptime guarantee. </a:t>
                      </a:r>
                      <a:endParaRPr lang="en-US" sz="950" kern="0" dirty="0">
                        <a:solidFill>
                          <a:schemeClr val="tx1">
                            <a:lumMod val="65000"/>
                            <a:lumOff val="35000"/>
                          </a:schemeClr>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100970079"/>
                  </a:ext>
                </a:extLst>
              </a:tr>
            </a:tbl>
          </a:graphicData>
        </a:graphic>
      </p:graphicFrame>
      <p:pic>
        <p:nvPicPr>
          <p:cNvPr id="42" name="Picture 41">
            <a:extLst>
              <a:ext uri="{FF2B5EF4-FFF2-40B4-BE49-F238E27FC236}">
                <a16:creationId xmlns:a16="http://schemas.microsoft.com/office/drawing/2014/main" id="{21254513-DA29-4B32-B03E-F252DE997F39}"/>
              </a:ext>
            </a:extLst>
          </p:cNvPr>
          <p:cNvPicPr>
            <a:picLocks noChangeAspect="1"/>
          </p:cNvPicPr>
          <p:nvPr/>
        </p:nvPicPr>
        <p:blipFill>
          <a:blip r:embed="rId4">
            <a:duotone>
              <a:prstClr val="black"/>
              <a:srgbClr val="D83B01">
                <a:tint val="45000"/>
                <a:satMod val="400000"/>
              </a:srgbClr>
            </a:duotone>
            <a:extLst>
              <a:ext uri="{28A0092B-C50C-407E-A947-70E740481C1C}">
                <a14:useLocalDpi xmlns:a14="http://schemas.microsoft.com/office/drawing/2010/main" val="0"/>
              </a:ext>
            </a:extLst>
          </a:blip>
          <a:stretch>
            <a:fillRect/>
          </a:stretch>
        </p:blipFill>
        <p:spPr>
          <a:xfrm>
            <a:off x="358896" y="5788867"/>
            <a:ext cx="365760" cy="266007"/>
          </a:xfrm>
          <a:prstGeom prst="rect">
            <a:avLst/>
          </a:prstGeom>
        </p:spPr>
      </p:pic>
      <p:pic>
        <p:nvPicPr>
          <p:cNvPr id="79" name="Picture 78">
            <a:extLst>
              <a:ext uri="{FF2B5EF4-FFF2-40B4-BE49-F238E27FC236}">
                <a16:creationId xmlns:a16="http://schemas.microsoft.com/office/drawing/2014/main" id="{B49C8BCA-3A30-4FF5-AE81-E1272C9990B7}"/>
              </a:ext>
            </a:extLst>
          </p:cNvPr>
          <p:cNvPicPr>
            <a:picLocks noChangeAspect="1"/>
          </p:cNvPicPr>
          <p:nvPr/>
        </p:nvPicPr>
        <p:blipFill>
          <a:blip r:embed="rId5">
            <a:duotone>
              <a:prstClr val="black"/>
              <a:schemeClr val="tx2">
                <a:tint val="45000"/>
                <a:satMod val="400000"/>
              </a:schemeClr>
            </a:duotone>
          </a:blip>
          <a:stretch>
            <a:fillRect/>
          </a:stretch>
        </p:blipFill>
        <p:spPr>
          <a:xfrm>
            <a:off x="285813" y="6857765"/>
            <a:ext cx="451734" cy="305789"/>
          </a:xfrm>
          <a:prstGeom prst="rect">
            <a:avLst/>
          </a:prstGeom>
        </p:spPr>
      </p:pic>
      <p:pic>
        <p:nvPicPr>
          <p:cNvPr id="80" name="Picture 79">
            <a:extLst>
              <a:ext uri="{FF2B5EF4-FFF2-40B4-BE49-F238E27FC236}">
                <a16:creationId xmlns:a16="http://schemas.microsoft.com/office/drawing/2014/main" id="{26E0E1A6-A534-41E5-81CF-9A74E0BE4573}"/>
              </a:ext>
            </a:extLst>
          </p:cNvPr>
          <p:cNvPicPr>
            <a:picLocks noChangeAspect="1"/>
          </p:cNvPicPr>
          <p:nvPr/>
        </p:nvPicPr>
        <p:blipFill>
          <a:blip r:embed="rId6">
            <a:duotone>
              <a:prstClr val="black"/>
              <a:schemeClr val="tx2">
                <a:tint val="45000"/>
                <a:satMod val="400000"/>
              </a:schemeClr>
            </a:duotone>
          </a:blip>
          <a:stretch>
            <a:fillRect/>
          </a:stretch>
        </p:blipFill>
        <p:spPr>
          <a:xfrm>
            <a:off x="331348" y="7956753"/>
            <a:ext cx="418557" cy="333588"/>
          </a:xfrm>
          <a:prstGeom prst="rect">
            <a:avLst/>
          </a:prstGeom>
        </p:spPr>
      </p:pic>
      <p:pic>
        <p:nvPicPr>
          <p:cNvPr id="81" name="Picture 80" descr="A close up of a sign&#10;&#10;Description generated with high confidence">
            <a:extLst>
              <a:ext uri="{FF2B5EF4-FFF2-40B4-BE49-F238E27FC236}">
                <a16:creationId xmlns:a16="http://schemas.microsoft.com/office/drawing/2014/main" id="{B5EFFDC9-2B4B-47C6-A653-EAFC5296BF65}"/>
              </a:ext>
            </a:extLst>
          </p:cNvPr>
          <p:cNvPicPr>
            <a:picLocks noChangeAspect="1"/>
          </p:cNvPicPr>
          <p:nvPr/>
        </p:nvPicPr>
        <p:blipFill>
          <a:blip r:embed="rId7">
            <a:duotone>
              <a:prstClr val="black"/>
              <a:schemeClr val="tx2">
                <a:tint val="45000"/>
                <a:satMod val="400000"/>
              </a:schemeClr>
            </a:duotone>
          </a:blip>
          <a:stretch>
            <a:fillRect/>
          </a:stretch>
        </p:blipFill>
        <p:spPr>
          <a:xfrm>
            <a:off x="359934" y="6337304"/>
            <a:ext cx="361387" cy="244631"/>
          </a:xfrm>
          <a:prstGeom prst="rect">
            <a:avLst/>
          </a:prstGeom>
        </p:spPr>
      </p:pic>
      <p:pic>
        <p:nvPicPr>
          <p:cNvPr id="82" name="Picture 81">
            <a:extLst>
              <a:ext uri="{FF2B5EF4-FFF2-40B4-BE49-F238E27FC236}">
                <a16:creationId xmlns:a16="http://schemas.microsoft.com/office/drawing/2014/main" id="{990E6211-1486-4BD4-A955-7ED2BAFF945A}"/>
              </a:ext>
            </a:extLst>
          </p:cNvPr>
          <p:cNvPicPr>
            <a:picLocks noChangeAspect="1"/>
          </p:cNvPicPr>
          <p:nvPr/>
        </p:nvPicPr>
        <p:blipFill>
          <a:blip r:embed="rId8">
            <a:duotone>
              <a:prstClr val="black"/>
              <a:schemeClr val="tx2">
                <a:tint val="45000"/>
                <a:satMod val="400000"/>
              </a:schemeClr>
            </a:duotone>
          </a:blip>
          <a:stretch>
            <a:fillRect/>
          </a:stretch>
        </p:blipFill>
        <p:spPr>
          <a:xfrm>
            <a:off x="357546" y="8523621"/>
            <a:ext cx="361387" cy="266870"/>
          </a:xfrm>
          <a:prstGeom prst="rect">
            <a:avLst/>
          </a:prstGeom>
        </p:spPr>
      </p:pic>
      <p:pic>
        <p:nvPicPr>
          <p:cNvPr id="87" name="Picture 86">
            <a:extLst>
              <a:ext uri="{FF2B5EF4-FFF2-40B4-BE49-F238E27FC236}">
                <a16:creationId xmlns:a16="http://schemas.microsoft.com/office/drawing/2014/main" id="{4CEC1E8D-576B-42FD-9291-96A73D2DB334}"/>
              </a:ext>
            </a:extLst>
          </p:cNvPr>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59638" y="7439154"/>
            <a:ext cx="365760" cy="266007"/>
          </a:xfrm>
          <a:prstGeom prst="rect">
            <a:avLst/>
          </a:prstGeom>
        </p:spPr>
      </p:pic>
    </p:spTree>
    <p:extLst>
      <p:ext uri="{BB962C8B-B14F-4D97-AF65-F5344CB8AC3E}">
        <p14:creationId xmlns:p14="http://schemas.microsoft.com/office/powerpoint/2010/main" val="245744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6EB5A4-5DD7-4F85-AAB9-AEC85E3098EB}"/>
              </a:ext>
            </a:extLst>
          </p:cNvPr>
          <p:cNvGraphicFramePr>
            <a:graphicFrameLocks noGrp="1"/>
          </p:cNvGraphicFramePr>
          <p:nvPr>
            <p:extLst/>
          </p:nvPr>
        </p:nvGraphicFramePr>
        <p:xfrm>
          <a:off x="487479" y="1255817"/>
          <a:ext cx="5883042" cy="5715000"/>
        </p:xfrm>
        <a:graphic>
          <a:graphicData uri="http://schemas.openxmlformats.org/drawingml/2006/table">
            <a:tbl>
              <a:tblPr firstRow="1">
                <a:tableStyleId>{5FD0F851-EC5A-4D38-B0AD-8093EC10F338}</a:tableStyleId>
              </a:tblPr>
              <a:tblGrid>
                <a:gridCol w="1201911">
                  <a:extLst>
                    <a:ext uri="{9D8B030D-6E8A-4147-A177-3AD203B41FA5}">
                      <a16:colId xmlns:a16="http://schemas.microsoft.com/office/drawing/2014/main" val="1342559768"/>
                    </a:ext>
                  </a:extLst>
                </a:gridCol>
                <a:gridCol w="4681131">
                  <a:extLst>
                    <a:ext uri="{9D8B030D-6E8A-4147-A177-3AD203B41FA5}">
                      <a16:colId xmlns:a16="http://schemas.microsoft.com/office/drawing/2014/main" val="33968822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kern="1200" dirty="0">
                          <a:solidFill>
                            <a:schemeClr val="tx1">
                              <a:lumMod val="65000"/>
                              <a:lumOff val="35000"/>
                            </a:schemeClr>
                          </a:solidFill>
                          <a:latin typeface="Segoe UI" panose="020B0502040204020203" pitchFamily="34" charset="0"/>
                          <a:ea typeface="+mn-ea"/>
                          <a:cs typeface="Segoe UI" panose="020B0502040204020203" pitchFamily="34" charset="0"/>
                        </a:rPr>
                        <a:t>Office apps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rPr>
                        <a:t>Fully-installed and always up-to-date versions of Outlook, Word, Excel, PowerPoint, OneNote for Windows or Mac (plus Access and Publisher for PC only). Each user can install the Office apps on up to 5 PCs or Macs, 5 tablets, and 5 mobile devices.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3469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lumMod val="65000"/>
                              <a:lumOff val="35000"/>
                            </a:schemeClr>
                          </a:solidFill>
                          <a:latin typeface="Segoe UI" panose="020B0502040204020203" pitchFamily="34" charset="0"/>
                          <a:cs typeface="Segoe UI" panose="020B0502040204020203" pitchFamily="34" charset="0"/>
                        </a:rPr>
                        <a:t>Email and calendaring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i="1">
                        <a:solidFill>
                          <a:schemeClr val="tx1">
                            <a:lumMod val="65000"/>
                            <a:lumOff val="35000"/>
                          </a:schemeClr>
                        </a:solidFill>
                        <a:latin typeface="Segoe UI" panose="020B0502040204020203" pitchFamily="34" charset="0"/>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lumMod val="65000"/>
                              <a:lumOff val="35000"/>
                            </a:schemeClr>
                          </a:solidFill>
                          <a:latin typeface="Segoe UI" panose="020B0502040204020203" pitchFamily="34" charset="0"/>
                          <a:cs typeface="Segoe UI" panose="020B0502040204020203" pitchFamily="34" charset="0"/>
                        </a:rPr>
                        <a:t>Use business-class email through an Outlook experience you can access from your desktop or from a web browser. </a:t>
                      </a: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Get a 50 GB mailbox per user and send attachments up to 150 MB. </a:t>
                      </a:r>
                      <a:endParaRPr lang="en-US" sz="1050" b="0" i="1">
                        <a:solidFill>
                          <a:schemeClr val="tx1">
                            <a:lumMod val="65000"/>
                            <a:lumOff val="35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13922"/>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i="0">
                          <a:solidFill>
                            <a:schemeClr val="tx1">
                              <a:lumMod val="65000"/>
                              <a:lumOff val="35000"/>
                            </a:schemeClr>
                          </a:solidFill>
                          <a:latin typeface="Segoe UI" panose="020B0502040204020203" pitchFamily="34" charset="0"/>
                          <a:cs typeface="Segoe UI" panose="020B0502040204020203" pitchFamily="34" charset="0"/>
                        </a:rPr>
                        <a:t>Online storage and sharing</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OneDrive for Business gives each user 1 TB of online file storage that can be accessed from anywhere, on any device. Easily share documents with others inside and outside your organization and control who can see and edit each file.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89079"/>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Online conferencing</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Host online meetings with audio and video using one-click screen sharing and HD video conferencing.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329640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Hub for teamwork</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kern="0" noProof="0">
                          <a:solidFill>
                            <a:schemeClr val="tx1">
                              <a:lumMod val="65000"/>
                              <a:lumOff val="35000"/>
                            </a:schemeClr>
                          </a:solidFill>
                          <a:latin typeface="Segoe UI" panose="020B0502040204020203" pitchFamily="34" charset="0"/>
                          <a:cs typeface="Segoe UI" panose="020B0502040204020203" pitchFamily="34" charset="0"/>
                        </a:rPr>
                        <a:t>Connect your teams with Microsoft Teams in Office 365, where chat, content, and productivity tools come together, so your teams have access to everything they need.</a:t>
                      </a: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3184421"/>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kern="1200">
                          <a:solidFill>
                            <a:schemeClr val="tx1">
                              <a:lumMod val="65000"/>
                              <a:lumOff val="35000"/>
                            </a:schemeClr>
                          </a:solidFill>
                          <a:latin typeface="Segoe UI" panose="020B0502040204020203" pitchFamily="34" charset="0"/>
                          <a:ea typeface="+mn-ea"/>
                          <a:cs typeface="Segoe UI" panose="020B0502040204020203" pitchFamily="34" charset="0"/>
                        </a:rPr>
                        <a:t>Work management</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rPr>
                        <a:t>Planner makes it easy for your team to create new project plans, organize and assign tasks, share files, chat about what you’re working on, and get updates on progress.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973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Workday management</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Help your Firstline workforce to manage their day—schedule management, information sharing and the ability to connect to other work-related apps and resources.</a:t>
                      </a:r>
                      <a:endParaRPr kumimoji="0" lang="en-US" sz="1050" b="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57241"/>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Reliability</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200"/>
                        </a:spcAft>
                      </a:pPr>
                      <a:r>
                        <a:rPr lang="en-US" sz="1050" kern="0" noProof="0" dirty="0">
                          <a:solidFill>
                            <a:schemeClr val="tx1">
                              <a:lumMod val="65000"/>
                              <a:lumOff val="35000"/>
                            </a:schemeClr>
                          </a:solidFill>
                          <a:latin typeface="Segoe UI" panose="020B0502040204020203" pitchFamily="34" charset="0"/>
                          <a:cs typeface="Segoe UI" panose="020B0502040204020203" pitchFamily="34" charset="0"/>
                        </a:rPr>
                        <a:t>Rest easy with a 99.9% financially-backed uptime guarantee. </a:t>
                      </a:r>
                      <a:endParaRPr lang="en-US" sz="1050" dirty="0">
                        <a:solidFill>
                          <a:schemeClr val="tx1">
                            <a:lumMod val="65000"/>
                            <a:lumOff val="35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2527706"/>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kern="1200">
                          <a:solidFill>
                            <a:schemeClr val="tx1">
                              <a:lumMod val="65000"/>
                              <a:lumOff val="35000"/>
                            </a:schemeClr>
                          </a:solidFill>
                          <a:effectLst/>
                          <a:latin typeface="Segoe UI" panose="020B0502040204020203" pitchFamily="34" charset="0"/>
                          <a:ea typeface="+mn-ea"/>
                          <a:cs typeface="Segoe UI" panose="020B0502040204020203" pitchFamily="34" charset="0"/>
                        </a:rPr>
                        <a:t>Security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kern="1200">
                          <a:solidFill>
                            <a:schemeClr val="tx1">
                              <a:lumMod val="65000"/>
                              <a:lumOff val="35000"/>
                            </a:schemeClr>
                          </a:solidFill>
                          <a:effectLst/>
                          <a:latin typeface="Segoe UI" panose="020B0502040204020203" pitchFamily="34" charset="0"/>
                          <a:ea typeface="+mn-ea"/>
                          <a:cs typeface="Segoe UI" panose="020B0502040204020203" pitchFamily="34" charset="0"/>
                        </a:rPr>
                        <a:t>Cutting-edge security practices with five layers of security and proactive monitoring help keep customer data safe. </a:t>
                      </a: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37333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Automatic updates</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dirty="0">
                          <a:solidFill>
                            <a:schemeClr val="tx1">
                              <a:lumMod val="65000"/>
                              <a:lumOff val="35000"/>
                            </a:schemeClr>
                          </a:solidFill>
                          <a:effectLst/>
                          <a:latin typeface="Segoe UI" panose="020B0502040204020203" pitchFamily="34" charset="0"/>
                          <a:ea typeface="+mn-ea"/>
                          <a:cs typeface="Segoe UI" panose="020B0502040204020203" pitchFamily="34" charset="0"/>
                        </a:rPr>
                        <a:t>No need to pay for version upgrades; updates are included in your subscription. New features are rolled out to Office 365 customers regularly.</a:t>
                      </a:r>
                      <a:endParaRPr kumimoji="0" lang="en-US" sz="1050" b="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599115"/>
                  </a:ext>
                </a:extLst>
              </a:tr>
            </a:tbl>
          </a:graphicData>
        </a:graphic>
      </p:graphicFrame>
      <p:sp>
        <p:nvSpPr>
          <p:cNvPr id="4" name="Rectangle 3">
            <a:extLst>
              <a:ext uri="{FF2B5EF4-FFF2-40B4-BE49-F238E27FC236}">
                <a16:creationId xmlns:a16="http://schemas.microsoft.com/office/drawing/2014/main" id="{04C53B4A-E17F-4D94-99B8-9DCC12578E7A}"/>
              </a:ext>
            </a:extLst>
          </p:cNvPr>
          <p:cNvSpPr/>
          <p:nvPr/>
        </p:nvSpPr>
        <p:spPr>
          <a:xfrm>
            <a:off x="340448" y="8363446"/>
            <a:ext cx="6436272" cy="584775"/>
          </a:xfrm>
          <a:prstGeom prst="rect">
            <a:avLst/>
          </a:prstGeom>
        </p:spPr>
        <p:txBody>
          <a:bodyPr wrap="square">
            <a:spAutoFit/>
          </a:bodyPr>
          <a:lstStyle/>
          <a:p>
            <a:r>
              <a:rPr lang="en-US" sz="800" spc="-25" dirty="0">
                <a:solidFill>
                  <a:schemeClr val="tx1">
                    <a:lumMod val="65000"/>
                    <a:lumOff val="35000"/>
                  </a:schemeClr>
                </a:solidFill>
                <a:latin typeface="Segoe UI" panose="020B0502040204020203" pitchFamily="34" charset="0"/>
                <a:ea typeface="Calibri" panose="020F0502020204030204" pitchFamily="34" charset="0"/>
              </a:rPr>
              <a:t>© 2018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 You may modify this document for your internal, reference purposes. Document accurate as of July 1, 2018.</a:t>
            </a:r>
            <a:endParaRPr lang="en-US" sz="800" dirty="0">
              <a:solidFill>
                <a:schemeClr val="tx1">
                  <a:lumMod val="65000"/>
                  <a:lumOff val="35000"/>
                </a:schemeClr>
              </a:solidFill>
            </a:endParaRPr>
          </a:p>
        </p:txBody>
      </p:sp>
      <p:sp>
        <p:nvSpPr>
          <p:cNvPr id="5" name="Title 1">
            <a:extLst>
              <a:ext uri="{FF2B5EF4-FFF2-40B4-BE49-F238E27FC236}">
                <a16:creationId xmlns:a16="http://schemas.microsoft.com/office/drawing/2014/main" id="{0F7E67F9-DF58-4577-90A6-42EDDCAC318F}"/>
              </a:ext>
            </a:extLst>
          </p:cNvPr>
          <p:cNvSpPr txBox="1">
            <a:spLocks/>
          </p:cNvSpPr>
          <p:nvPr/>
        </p:nvSpPr>
        <p:spPr>
          <a:xfrm>
            <a:off x="744442" y="432544"/>
            <a:ext cx="5252357" cy="365869"/>
          </a:xfrm>
          <a:prstGeom prst="rect">
            <a:avLst/>
          </a:prstGeom>
        </p:spPr>
        <p:txBody>
          <a:bodyPr wrap="square" lIns="0" tIns="0" rIns="0" bIns="0">
            <a:spAutoFit/>
          </a:bodyPr>
          <a:lstStyle>
            <a:lvl1pPr algn="l" defTabSz="914139" rtl="0" eaLnBrk="1" latinLnBrk="0" hangingPunct="1">
              <a:spcBef>
                <a:spcPct val="0"/>
              </a:spcBef>
              <a:buNone/>
              <a:defRPr sz="2400" b="0" kern="1200">
                <a:solidFill>
                  <a:schemeClr val="bg1"/>
                </a:solidFill>
                <a:latin typeface="Segoe UI" pitchFamily="34" charset="0"/>
                <a:ea typeface="+mj-ea"/>
                <a:cs typeface="+mj-cs"/>
              </a:defRPr>
            </a:lvl1pPr>
          </a:lstStyle>
          <a:p>
            <a:pPr>
              <a:lnSpc>
                <a:spcPts val="3200"/>
              </a:lnSpc>
            </a:pPr>
            <a:r>
              <a:rPr lang="en-US" sz="2000" spc="-120">
                <a:solidFill>
                  <a:srgbClr val="D83B01"/>
                </a:solidFill>
                <a:latin typeface="Segoe UI Semibold" panose="020B0702040204020203" pitchFamily="34" charset="0"/>
                <a:cs typeface="Segoe UI Semibold" panose="020B0702040204020203" pitchFamily="34" charset="0"/>
              </a:rPr>
              <a:t>Get the following with Office 365 Business Premium</a:t>
            </a:r>
            <a:endParaRPr lang="en-US" sz="2200" spc="-120">
              <a:solidFill>
                <a:srgbClr val="D83B01"/>
              </a:solidFill>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7991CB2C-C7EA-438E-B127-3991511AFC2F}"/>
              </a:ext>
            </a:extLst>
          </p:cNvPr>
          <p:cNvSpPr txBox="1"/>
          <p:nvPr/>
        </p:nvSpPr>
        <p:spPr>
          <a:xfrm>
            <a:off x="0" y="7313188"/>
            <a:ext cx="6858000" cy="353943"/>
          </a:xfrm>
          <a:prstGeom prst="rect">
            <a:avLst/>
          </a:prstGeom>
          <a:noFill/>
          <a:ln>
            <a:noFill/>
          </a:ln>
        </p:spPr>
        <p:txBody>
          <a:bodyPr wrap="square" lIns="91440" tIns="91440" rIns="91440" bIns="91440" rtlCol="0">
            <a:spAutoFit/>
          </a:bodyPr>
          <a:lstStyle/>
          <a:p>
            <a:pPr algn="ctr"/>
            <a:r>
              <a:rPr lang="en-US" sz="1100" b="1" dirty="0">
                <a:solidFill>
                  <a:schemeClr val="tx1">
                    <a:lumMod val="65000"/>
                    <a:lumOff val="35000"/>
                  </a:schemeClr>
                </a:solidFill>
                <a:latin typeface="Segoe UI" panose="020B0502040204020203" pitchFamily="34" charset="0"/>
                <a:cs typeface="Segoe UI" panose="020B0502040204020203" pitchFamily="34" charset="0"/>
              </a:rPr>
              <a:t>Learn more about Office 365 Business Premium at </a:t>
            </a:r>
            <a:r>
              <a:rPr lang="en-US" sz="1100" b="1" dirty="0">
                <a:solidFill>
                  <a:schemeClr val="tx1">
                    <a:lumMod val="65000"/>
                    <a:lumOff val="35000"/>
                  </a:schemeClr>
                </a:solidFill>
                <a:latin typeface="Segoe UI" panose="020B0502040204020203" pitchFamily="34" charset="0"/>
                <a:cs typeface="Segoe UI" panose="020B0502040204020203" pitchFamily="34" charset="0"/>
                <a:hlinkClick r:id="rId2"/>
              </a:rPr>
              <a:t>http://www.office.com/business</a:t>
            </a:r>
            <a:r>
              <a:rPr lang="en-US" sz="1100" b="1" dirty="0">
                <a:solidFill>
                  <a:schemeClr val="tx1">
                    <a:lumMod val="65000"/>
                    <a:lumOff val="35000"/>
                  </a:schemeClr>
                </a:solidFill>
                <a:latin typeface="Segoe UI" panose="020B0502040204020203" pitchFamily="34" charset="0"/>
                <a:cs typeface="Segoe UI" panose="020B0502040204020203" pitchFamily="34" charset="0"/>
              </a:rPr>
              <a:t>.</a:t>
            </a:r>
            <a:endParaRPr lang="en-US" sz="1100" b="1" spc="-62" dirty="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8779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SMB Compare Office 365 vs. Slack.</DocumentDescription>
    <od9986d31974458fb3007746ec0bce5f xmlns="230e9df3-be65-4c73-a93b-d1236ebd677e">
      <Terms xmlns="http://schemas.microsoft.com/office/infopath/2007/PartnerControls"/>
    </od9986d31974458fb3007746ec0bce5f>
    <hd9637eefc984b85b6097c6374e15725 xmlns="230e9df3-be65-4c73-a93b-d1236ebd677e">
      <Terms xmlns="http://schemas.microsoft.com/office/infopath/2007/PartnerControls"/>
    </hd9637eefc984b85b6097c6374e15725>
    <k20e0dfa74bf4e44818db03027b0ccd8 xmlns="230e9df3-be65-4c73-a93b-d1236ebd677e">
      <Terms xmlns="http://schemas.microsoft.com/office/infopath/2007/PartnerControls"/>
    </k20e0dfa74bf4e44818db03027b0ccd8>
    <Owner xmlns="230e9df3-be65-4c73-a93b-d1236ebd677e">
      <UserInfo>
        <DisplayName>Gabe Long</DisplayName>
        <AccountId>200</AccountId>
        <AccountType/>
      </UserInfo>
    </Owner>
    <PublishDate xmlns="230E9DF3-BE65-4C73-A93B-D1236EBD677E" xsi:nil="true"/>
    <GenericHTML1 xmlns="230e9df3-be65-4c73-a93b-d1236ebd677e" xsi:nil="true"/>
    <k21a64daf20d4502b2796a1c6b8ce6c8 xmlns="230e9df3-be65-4c73-a93b-d1236ebd677e">
      <Terms xmlns="http://schemas.microsoft.com/office/infopath/2007/PartnerControls"/>
    </k21a64daf20d4502b2796a1c6b8ce6c8>
    <l3c3ea61849e4288a8acc49bb5388e8c xmlns="230e9df3-be65-4c73-a93b-d1236ebd677e">
      <Terms xmlns="http://schemas.microsoft.com/office/infopath/2007/PartnerControls"/>
    </l3c3ea61849e4288a8acc49bb5388e8c>
    <ConfidentialityTaxHTField0 xmlns="230e9df3-be65-4c73-a93b-d1236ebd677e">
      <Terms xmlns="http://schemas.microsoft.com/office/infopath/2007/PartnerControls">
        <TermInfo xmlns="http://schemas.microsoft.com/office/infopath/2007/PartnerControls">
          <TermName xmlns="http://schemas.microsoft.com/office/infopath/2007/PartnerControls">customer ready</TermName>
          <TermId xmlns="http://schemas.microsoft.com/office/infopath/2007/PartnerControls">8986c41d-21c5-4f8f-8a12-ea4625b46858</TermId>
        </TermInfo>
      </Terms>
    </ConfidentialityTaxHTField0>
    <Blog_x0020_Name xmlns="230e9df3-be65-4c73-a93b-d1236ebd677e" xsi:nil="true"/>
    <FolderExtensions xmlns="230e9df3-be65-4c73-a93b-d1236ebd677e" xsi:nil="true"/>
    <eb54ac91059940029a3cc8a4ff5af673 xmlns="230e9df3-be65-4c73-a93b-d1236ebd677e">
      <Terms xmlns="http://schemas.microsoft.com/office/infopath/2007/PartnerControls"/>
    </eb54ac91059940029a3cc8a4ff5af673>
    <PublishingPageContent xmlns="http://schemas.microsoft.com/sharepoint/v3" xsi:nil="true"/>
    <ContentID xmlns="230e9df3-be65-4c73-a93b-d1236ebd677e" xsi:nil="true"/>
    <Coowner xmlns="230e9df3-be65-4c73-a93b-d1236ebd677e">
      <UserInfo>
        <DisplayName>i:0#.f|membership|v-brisch@microsoft.com</DisplayName>
        <AccountId>41</AccountId>
        <AccountType/>
      </UserInfo>
      <UserInfo>
        <DisplayName>i:0#.f|membership|v-chstin@microsoft.com</DisplayName>
        <AccountId>30024</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ec5b2ad5c27b45fb8a00a1f27c7ce1ae xmlns="230e9df3-be65-4c73-a93b-d1236ebd677e">
      <Terms xmlns="http://schemas.microsoft.com/office/infopath/2007/PartnerControls"/>
    </ec5b2ad5c27b45fb8a00a1f27c7ce1ae>
    <bf80e81150e248c48aa8cffdf0021a1f xmlns="230e9df3-be65-4c73-a93b-d1236ebd677e">
      <Terms xmlns="http://schemas.microsoft.com/office/infopath/2007/PartnerControls"/>
    </bf80e81150e248c48aa8cffdf0021a1f>
    <m6d26e40ac264097a006193f92232ece xmlns="230e9df3-be65-4c73-a93b-d1236ebd677e">
      <Terms xmlns="http://schemas.microsoft.com/office/infopath/2007/PartnerControls"/>
    </m6d26e40ac264097a006193f92232ece>
    <b60f8d2dbb984f349d80d8196897f4d3 xmlns="230e9df3-be65-4c73-a93b-d1236ebd677e">
      <Terms xmlns="http://schemas.microsoft.com/office/infopath/2007/PartnerControls"/>
    </b60f8d2dbb984f349d80d8196897f4d3>
    <Thumbnail1 xmlns="230e9df3-be65-4c73-a93b-d1236ebd677e">
      <Url xsi:nil="true"/>
      <Description xsi:nil="true"/>
    </Thumbnail1>
    <i0d941ee1e744ffea7aeee9924c91cbb xmlns="230e9df3-be65-4c73-a93b-d1236ebd677e">
      <Terms xmlns="http://schemas.microsoft.com/office/infopath/2007/PartnerControls"/>
    </i0d941ee1e744ffea7aeee9924c91cbb>
    <RoutingRuleDescription xmlns="http://schemas.microsoft.com/sharepoint/v3" xsi:nil="true"/>
    <PublishingExpirationDate xmlns="http://schemas.microsoft.com/sharepoint/v3" xsi:nil="true"/>
    <ga0c0bf70a6644469c61b3efa7025301 xmlns="230e9df3-be65-4c73-a93b-d1236ebd677e">
      <Terms xmlns="http://schemas.microsoft.com/office/infopath/2007/PartnerControls"/>
    </ga0c0bf70a6644469c61b3efa7025301>
    <i1b478372f814787abd313030b81fcb2 xmlns="230e9df3-be65-4c73-a93b-d1236ebd677e">
      <Terms xmlns="http://schemas.microsoft.com/office/infopath/2007/PartnerControls"/>
    </i1b478372f814787abd313030b81fcb2>
    <TaxKeywordTaxHTField xmlns="230e9df3-be65-4c73-a93b-d1236ebd677e">
      <Terms xmlns="http://schemas.microsoft.com/office/infopath/2007/PartnerControls"/>
    </TaxKeywordTaxHTField>
    <ReportOwner xmlns="http://schemas.microsoft.com/sharepoint/v3">
      <UserInfo>
        <DisplayName/>
        <AccountId xsi:nil="true"/>
        <AccountType/>
      </UserInfo>
    </ReportOwner>
    <b4224c12c78d42ea9b214de0badf8358 xmlns="230e9df3-be65-4c73-a93b-d1236ebd677e">
      <Terms xmlns="http://schemas.microsoft.com/office/infopath/2007/PartnerControls"/>
    </b4224c12c78d42ea9b214de0badf8358>
    <TaxCatchAll xmlns="230e9df3-be65-4c73-a93b-d1236ebd677e">
      <Value>38</Value>
    </TaxCatchAll>
    <ParentID1 xmlns="230e9df3-be65-4c73-a93b-d1236ebd677e">G03KC-1-11123</ParentID1>
    <mb88723863e1404388ba3733387d48df xmlns="230e9df3-be65-4c73-a93b-d1236ebd677e">
      <Terms xmlns="http://schemas.microsoft.com/office/infopath/2007/PartnerControls"/>
    </mb88723863e1404388ba3733387d48df>
    <GenericText2 xmlns="230e9df3-be65-4c73-a93b-d1236ebd677e" xsi:nil="true"/>
    <kf34bcdc8fc34e479d3f94c6210e8e27 xmlns="230e9df3-be65-4c73-a93b-d1236ebd677e">
      <Terms xmlns="http://schemas.microsoft.com/office/infopath/2007/PartnerControls"/>
    </kf34bcdc8fc34e479d3f94c6210e8e27>
    <m6c7b4717b6346e6a075a59dd47eac69 xmlns="230e9df3-be65-4c73-a93b-d1236ebd677e">
      <Terms xmlns="http://schemas.microsoft.com/office/infopath/2007/PartnerControls"/>
    </m6c7b4717b6346e6a075a59dd47eac69>
    <_dlc_DocId xmlns="230e9df3-be65-4c73-a93b-d1236ebd677e">G03KC-1680643135-11130</_dlc_DocId>
    <_dlc_DocIdUrl xmlns="230e9df3-be65-4c73-a93b-d1236ebd677e">
      <Url>https://microsoft.sharepoint.com/sites/Infopedia_G03KC/_layouts/15/DocIdRedir.aspx?ID=G03KC-1680643135-11130</Url>
      <Description>G03KC-1680643135-11130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163887025105364D8153C6080327FC09" ma:contentTypeVersion="30" ma:contentTypeDescription="" ma:contentTypeScope="" ma:versionID="bf3047196444fa383e38b9f5a260a91e">
  <xsd:schema xmlns:xsd="http://www.w3.org/2001/XMLSchema" xmlns:xs="http://www.w3.org/2001/XMLSchema" xmlns:p="http://schemas.microsoft.com/office/2006/metadata/properties" xmlns:ns1="http://schemas.microsoft.com/sharepoint/v3" xmlns:ns2="230e9df3-be65-4c73-a93b-d1236ebd677e" xmlns:ns3="230E9DF3-BE65-4C73-A93B-D1236EBD677E" targetNamespace="http://schemas.microsoft.com/office/2006/metadata/properties" ma:root="true" ma:fieldsID="673ea1d4379762c7e7389446bf5c776c" ns1:_="" ns2:_="" ns3:_="">
    <xsd:import namespace="http://schemas.microsoft.com/sharepoint/v3"/>
    <xsd:import namespace="230e9df3-be65-4c73-a93b-d1236ebd677e"/>
    <xsd:import namespace="230E9DF3-BE65-4C73-A93B-D1236EBD677E"/>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1:PublishingPageContent" minOccurs="0"/>
                <xsd:element ref="ns2:Thumbnail1" minOccurs="0"/>
                <xsd:element ref="ns1:PublishingExpirationDate" minOccurs="0"/>
                <xsd:element ref="ns3:ApplyWorkflowRules" minOccurs="0"/>
                <xsd:element ref="ns2:ContentID" minOccurs="0"/>
                <xsd:element ref="ns2:Blog_x0020_Name" minOccurs="0"/>
                <xsd:element ref="ns2:Coowner" minOccurs="0"/>
                <xsd:element ref="ns1:AverageRating" minOccurs="0"/>
                <xsd:element ref="ns1:RatingCount" minOccurs="0"/>
                <xsd:element ref="ns2:FolderExtensions" minOccurs="0"/>
                <xsd:element ref="ns2:ParentID1" minOccurs="0"/>
                <xsd:element ref="ns2:GenericText2" minOccurs="0"/>
                <xsd:element ref="ns2:GenericHTML1"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_dlc_DocIdPersistId" minOccurs="0"/>
                <xsd:element ref="ns2:eb54ac91059940029a3cc8a4ff5af673" minOccurs="0"/>
                <xsd:element ref="ns2:_dlc_DocIdUrl" minOccurs="0"/>
                <xsd:element ref="ns1:ReportOwner" minOccurs="0"/>
                <xsd:element ref="ns2:bf80e81150e248c48aa8cffdf0021a1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AverageRating" ma:index="28"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ReportOwner" ma:index="70"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5" nillable="true" ma:displayName="Content ID" ma:indexed="true" ma:internalName="ContentID" ma:readOnly="false">
      <xsd:simpleType>
        <xsd:restriction base="dms:Text">
          <xsd:maxLength value="255"/>
        </xsd:restriction>
      </xsd:simpleType>
    </xsd:element>
    <xsd:element name="Blog_x0020_Name" ma:index="16" nillable="true" ma:displayName="Blog Name" ma:description="Title of an Infopedia Blog" ma:internalName="Blog_x0020_Name">
      <xsd:simpleType>
        <xsd:restriction base="dms:Text">
          <xsd:maxLength value="255"/>
        </xsd:restriction>
      </xsd:simpleType>
    </xsd:element>
    <xsd:element name="Coowner" ma:index="22"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lderExtensions" ma:index="35" nillable="true" ma:displayName="Folder Extensions" ma:description="On-DocSet sub folder to support inactive documents views." ma:internalName="FolderExtensions">
      <xsd:simpleType>
        <xsd:restriction base="dms:Unknown"/>
      </xsd:simpleType>
    </xsd:element>
    <xsd:element name="ParentID1" ma:index="36"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GenericText2" ma:index="38"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9" nillable="true" ma:displayName="GenericHTML1" ma:description="Generic field for future features in implementation" ma:internalName="GenericHTML1">
      <xsd:simpleType>
        <xsd:restriction base="dms:Unknown"/>
      </xsd:simple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79eb6d77-6000-4a3e-94a1-02065c4843b2}" ma:internalName="TaxCatchAll" ma:showField="CatchAllData"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79eb6d77-6000-4a3e-94a1-02065c4843b2}" ma:internalName="TaxCatchAllLabel" ma:readOnly="true" ma:showField="CatchAllDataLabel"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ternalName="_dlc_DocId" ma:readOnly="true">
      <xsd:simpleType>
        <xsd:restriction base="dms:Text"/>
      </xsd:simpleType>
    </xsd:element>
    <xsd:element name="_dlc_DocIdPersistId" ma:index="67" nillable="true" ma:displayName="Persist ID" ma:description="Keep ID on add." ma:hidden="true" ma:internalName="_dlc_DocIdPersistId" ma:readOnly="true">
      <xsd:simpleType>
        <xsd:restriction base="dms:Boolean"/>
      </xsd:simpleType>
    </xsd:element>
    <xsd:element name="eb54ac91059940029a3cc8a4ff5af673" ma:index="68"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bf80e81150e248c48aa8cffdf0021a1f" ma:index="71"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4"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Props1.xml><?xml version="1.0" encoding="utf-8"?>
<ds:datastoreItem xmlns:ds="http://schemas.openxmlformats.org/officeDocument/2006/customXml" ds:itemID="{55A77B85-BAF7-4A2C-B644-A321414086E3}">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230e9df3-be65-4c73-a93b-d1236ebd677e"/>
    <ds:schemaRef ds:uri="http://schemas.microsoft.com/office/2006/documentManagement/types"/>
    <ds:schemaRef ds:uri="http://schemas.openxmlformats.org/package/2006/metadata/core-properties"/>
    <ds:schemaRef ds:uri="230E9DF3-BE65-4C73-A93B-D1236EBD677E"/>
    <ds:schemaRef ds:uri="http://www.w3.org/XML/1998/namespace"/>
    <ds:schemaRef ds:uri="http://purl.org/dc/dcmitype/"/>
  </ds:schemaRefs>
</ds:datastoreItem>
</file>

<file path=customXml/itemProps2.xml><?xml version="1.0" encoding="utf-8"?>
<ds:datastoreItem xmlns:ds="http://schemas.openxmlformats.org/officeDocument/2006/customXml" ds:itemID="{7817585F-BFA3-453D-BFA9-74A0B599D09A}">
  <ds:schemaRefs>
    <ds:schemaRef ds:uri="http://schemas.microsoft.com/sharepoint/v3/contenttype/forms"/>
  </ds:schemaRefs>
</ds:datastoreItem>
</file>

<file path=customXml/itemProps3.xml><?xml version="1.0" encoding="utf-8"?>
<ds:datastoreItem xmlns:ds="http://schemas.openxmlformats.org/officeDocument/2006/customXml" ds:itemID="{358EA7E2-3EB2-417C-97CA-3A88D2A1E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630EBF4-A4BB-49F8-BD14-1EDCF1F30B70}">
  <ds:schemaRefs>
    <ds:schemaRef ds:uri="http://schemas.microsoft.com/sharepoint/events"/>
  </ds:schemaRefs>
</ds:datastoreItem>
</file>

<file path=customXml/itemProps5.xml><?xml version="1.0" encoding="utf-8"?>
<ds:datastoreItem xmlns:ds="http://schemas.openxmlformats.org/officeDocument/2006/customXml" ds:itemID="{ADF43900-CBA6-4CE3-996B-28974569910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653</Words>
  <Application>Microsoft Office PowerPoint</Application>
  <PresentationFormat>Letter Paper (8.5x11 in)</PresentationFormat>
  <Paragraphs>36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Segoe UI</vt:lpstr>
      <vt:lpstr>Segoe UI Semibold</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SMB Compare Office 365 vs. Slack</dc:title>
  <dc:creator/>
  <cp:lastModifiedBy/>
  <cp:revision>1</cp:revision>
  <dcterms:created xsi:type="dcterms:W3CDTF">2018-06-26T17:37:57Z</dcterms:created>
  <dcterms:modified xsi:type="dcterms:W3CDTF">2018-07-10T14:27:12Z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0x0101000E4CB7077FEE4FF7AE86D4A500EEC780030016C849C62B10EB41ACA8C7EEDEF40BB200163887025105364D8153C6080327FC09</vt:lpwstr>
  </property>
  <property fmtid="{D5CDD505-2E9C-101B-9397-08002B2CF9AE}" pid="3" name="TaxKeyword">
    <vt:lpwstr/>
  </property>
  <property fmtid="{D5CDD505-2E9C-101B-9397-08002B2CF9AE}" pid="4" name="_dlc_policyId">
    <vt:lpwstr/>
  </property>
  <property fmtid="{D5CDD505-2E9C-101B-9397-08002B2CF9AE}" pid="5" name="Region">
    <vt:lpwstr/>
  </property>
  <property fmtid="{D5CDD505-2E9C-101B-9397-08002B2CF9AE}" pid="6" name="Confidentiality">
    <vt:lpwstr>38;#customer ready|8986c41d-21c5-4f8f-8a12-ea4625b46858</vt:lpwstr>
  </property>
  <property fmtid="{D5CDD505-2E9C-101B-9397-08002B2CF9AE}" pid="7" name="ItemType">
    <vt:lpwstr/>
  </property>
  <property fmtid="{D5CDD505-2E9C-101B-9397-08002B2CF9AE}" pid="8" name="Industries">
    <vt:lpwstr/>
  </property>
  <property fmtid="{D5CDD505-2E9C-101B-9397-08002B2CF9AE}" pid="9" name="ItemRetentionFormula">
    <vt:lpwstr/>
  </property>
  <property fmtid="{D5CDD505-2E9C-101B-9397-08002B2CF9AE}" pid="10" name="Competitors">
    <vt:lpwstr/>
  </property>
  <property fmtid="{D5CDD505-2E9C-101B-9397-08002B2CF9AE}" pid="11" name="ExperienceContentType">
    <vt:lpwstr/>
  </property>
  <property fmtid="{D5CDD505-2E9C-101B-9397-08002B2CF9AE}" pid="12" name="SMSGDomain">
    <vt:lpwstr/>
  </property>
  <property fmtid="{D5CDD505-2E9C-101B-9397-08002B2CF9AE}" pid="13" name="BusinessArchitecture">
    <vt:lpwstr/>
  </property>
  <property fmtid="{D5CDD505-2E9C-101B-9397-08002B2CF9AE}" pid="14" name="_dlc_DocIdItemGuid">
    <vt:lpwstr>9a2602fa-4204-4336-b117-b5ac8a754d2f</vt:lpwstr>
  </property>
  <property fmtid="{D5CDD505-2E9C-101B-9397-08002B2CF9AE}" pid="15" name="Products">
    <vt:lpwstr/>
  </property>
  <property fmtid="{D5CDD505-2E9C-101B-9397-08002B2CF9AE}" pid="16" name="EnterpriseDomainTags">
    <vt:lpwstr/>
  </property>
  <property fmtid="{D5CDD505-2E9C-101B-9397-08002B2CF9AE}" pid="17" name="Segments">
    <vt:lpwstr/>
  </property>
  <property fmtid="{D5CDD505-2E9C-101B-9397-08002B2CF9AE}" pid="18" name="Partners">
    <vt:lpwstr/>
  </property>
  <property fmtid="{D5CDD505-2E9C-101B-9397-08002B2CF9AE}" pid="19" name="ActivitiesAndPrograms">
    <vt:lpwstr/>
  </property>
  <property fmtid="{D5CDD505-2E9C-101B-9397-08002B2CF9AE}" pid="20" name="Groups">
    <vt:lpwstr/>
  </property>
  <property fmtid="{D5CDD505-2E9C-101B-9397-08002B2CF9AE}" pid="21" name="Topics">
    <vt:lpwstr/>
  </property>
  <property fmtid="{D5CDD505-2E9C-101B-9397-08002B2CF9AE}" pid="22" name="_docset_NoMedatataSyncRequired">
    <vt:lpwstr>False</vt:lpwstr>
  </property>
  <property fmtid="{D5CDD505-2E9C-101B-9397-08002B2CF9AE}" pid="23" name="Languages">
    <vt:lpwstr/>
  </property>
  <property fmtid="{D5CDD505-2E9C-101B-9397-08002B2CF9AE}" pid="24" name="TechnicalLevel">
    <vt:lpwstr/>
  </property>
  <property fmtid="{D5CDD505-2E9C-101B-9397-08002B2CF9AE}" pid="25" name="Audiences">
    <vt:lpwstr/>
  </property>
  <property fmtid="{D5CDD505-2E9C-101B-9397-08002B2CF9AE}" pid="26" name="Roles">
    <vt:lpwstr/>
  </property>
  <property fmtid="{D5CDD505-2E9C-101B-9397-08002B2CF9AE}" pid="27" name="of67e5d4b76f4a9db8769983fda9cec0">
    <vt:lpwstr/>
  </property>
  <property fmtid="{D5CDD505-2E9C-101B-9397-08002B2CF9AE}" pid="28" name="NewsType">
    <vt:lpwstr/>
  </property>
  <property fmtid="{D5CDD505-2E9C-101B-9397-08002B2CF9AE}" pid="29" name="MSProducts">
    <vt:lpwstr/>
  </property>
  <property fmtid="{D5CDD505-2E9C-101B-9397-08002B2CF9AE}" pid="30" name="MSPhysicalGeography">
    <vt:lpwstr/>
  </property>
  <property fmtid="{D5CDD505-2E9C-101B-9397-08002B2CF9AE}" pid="31" name="j3562c58ee414e028925bc902cfc01a1">
    <vt:lpwstr/>
  </property>
  <property fmtid="{D5CDD505-2E9C-101B-9397-08002B2CF9AE}" pid="32" name="l6f004f21209409da86a713c0f24627d">
    <vt:lpwstr/>
  </property>
  <property fmtid="{D5CDD505-2E9C-101B-9397-08002B2CF9AE}" pid="33" name="la4444b61d19467597d63190b69ac227">
    <vt:lpwstr/>
  </property>
  <property fmtid="{D5CDD505-2E9C-101B-9397-08002B2CF9AE}" pid="34" name="MSProductsTaxHTField0">
    <vt:lpwstr/>
  </property>
  <property fmtid="{D5CDD505-2E9C-101B-9397-08002B2CF9AE}" pid="35" name="e8080b0481964c759b2c36ae49591b31">
    <vt:lpwstr/>
  </property>
  <property fmtid="{D5CDD505-2E9C-101B-9397-08002B2CF9AE}" pid="36" name="ldac8aee9d1f469e8cd8c3f8d6a615f2">
    <vt:lpwstr/>
  </property>
  <property fmtid="{D5CDD505-2E9C-101B-9397-08002B2CF9AE}" pid="37" name="EmployeeRole">
    <vt:lpwstr/>
  </property>
  <property fmtid="{D5CDD505-2E9C-101B-9397-08002B2CF9AE}" pid="38" name="NewsTopic">
    <vt:lpwstr/>
  </property>
  <property fmtid="{D5CDD505-2E9C-101B-9397-08002B2CF9AE}" pid="39" name="NewsSource">
    <vt:lpwstr/>
  </property>
  <property fmtid="{D5CDD505-2E9C-101B-9397-08002B2CF9AE}" pid="40" name="SMSGTags">
    <vt:lpwstr/>
  </property>
  <property fmtid="{D5CDD505-2E9C-101B-9397-08002B2CF9AE}" pid="41" name="MSIP_Label_f42aa342-8706-4288-bd11-ebb85995028c_Enabled">
    <vt:lpwstr>True</vt:lpwstr>
  </property>
  <property fmtid="{D5CDD505-2E9C-101B-9397-08002B2CF9AE}" pid="42" name="MSIP_Label_f42aa342-8706-4288-bd11-ebb85995028c_SiteId">
    <vt:lpwstr>72f988bf-86f1-41af-91ab-2d7cd011db47</vt:lpwstr>
  </property>
  <property fmtid="{D5CDD505-2E9C-101B-9397-08002B2CF9AE}" pid="43" name="MSIP_Label_f42aa342-8706-4288-bd11-ebb85995028c_Owner">
    <vt:lpwstr>a-ilcipc@microsoft.com</vt:lpwstr>
  </property>
  <property fmtid="{D5CDD505-2E9C-101B-9397-08002B2CF9AE}" pid="44" name="MSIP_Label_f42aa342-8706-4288-bd11-ebb85995028c_SetDate">
    <vt:lpwstr>2018-07-10T14:27:00.1552596Z</vt:lpwstr>
  </property>
  <property fmtid="{D5CDD505-2E9C-101B-9397-08002B2CF9AE}" pid="45" name="MSIP_Label_f42aa342-8706-4288-bd11-ebb85995028c_Name">
    <vt:lpwstr>General</vt:lpwstr>
  </property>
  <property fmtid="{D5CDD505-2E9C-101B-9397-08002B2CF9AE}" pid="46" name="MSIP_Label_f42aa342-8706-4288-bd11-ebb85995028c_Application">
    <vt:lpwstr>Microsoft Azure Information Protection</vt:lpwstr>
  </property>
  <property fmtid="{D5CDD505-2E9C-101B-9397-08002B2CF9AE}" pid="47" name="MSIP_Label_f42aa342-8706-4288-bd11-ebb85995028c_Extended_MSFT_Method">
    <vt:lpwstr>Automatic</vt:lpwstr>
  </property>
  <property fmtid="{D5CDD505-2E9C-101B-9397-08002B2CF9AE}" pid="48" name="Sensitivity">
    <vt:lpwstr>General</vt:lpwstr>
  </property>
</Properties>
</file>