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6"/>
  </p:sldMasterIdLst>
  <p:notesMasterIdLst>
    <p:notesMasterId r:id="rId9"/>
  </p:notesMasterIdLst>
  <p:sldIdLst>
    <p:sldId id="376" r:id="rId7"/>
    <p:sldId id="359" r:id="rId8"/>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83" d="100"/>
          <a:sy n="83" d="100"/>
        </p:scale>
        <p:origin x="2452"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presProps" Target="presProps.xml"/><Relationship Id="rId5" Type="http://schemas.openxmlformats.org/officeDocument/2006/relationships/customXml" Target="../customXml/item5.xml"/><Relationship Id="rId10"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DD1D27-CD15-4A35-A84D-527275646834}" type="datetimeFigureOut">
              <a:rPr lang="en-US" smtClean="0"/>
              <a:t>7/10/2018</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209D6C-A28B-47B1-B1E7-066B154B2ECC}" type="slidenum">
              <a:rPr lang="en-US" smtClean="0"/>
              <a:t>‹#›</a:t>
            </a:fld>
            <a:endParaRPr lang="en-US"/>
          </a:p>
        </p:txBody>
      </p:sp>
    </p:spTree>
    <p:extLst>
      <p:ext uri="{BB962C8B-B14F-4D97-AF65-F5344CB8AC3E}">
        <p14:creationId xmlns:p14="http://schemas.microsoft.com/office/powerpoint/2010/main" val="128717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D7D456-4A13-4D7B-BCB4-AAC1F3A8AA42}" type="slidenum">
              <a:rPr lang="en-US" smtClean="0"/>
              <a:t>1</a:t>
            </a:fld>
            <a:endParaRPr lang="en-US"/>
          </a:p>
        </p:txBody>
      </p:sp>
    </p:spTree>
    <p:extLst>
      <p:ext uri="{BB962C8B-B14F-4D97-AF65-F5344CB8AC3E}">
        <p14:creationId xmlns:p14="http://schemas.microsoft.com/office/powerpoint/2010/main" val="844927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54ACD6-0F62-4E2F-AE5C-98C3BF352657}" type="datetimeFigureOut">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DA3ED-BA59-4B58-8479-C11884C29C67}" type="slidenum">
              <a:rPr lang="en-US" smtClean="0"/>
              <a:t>‹#›</a:t>
            </a:fld>
            <a:endParaRPr lang="en-US"/>
          </a:p>
        </p:txBody>
      </p:sp>
    </p:spTree>
    <p:extLst>
      <p:ext uri="{BB962C8B-B14F-4D97-AF65-F5344CB8AC3E}">
        <p14:creationId xmlns:p14="http://schemas.microsoft.com/office/powerpoint/2010/main" val="3670614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54ACD6-0F62-4E2F-AE5C-98C3BF352657}" type="datetimeFigureOut">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DA3ED-BA59-4B58-8479-C11884C29C67}" type="slidenum">
              <a:rPr lang="en-US" smtClean="0"/>
              <a:t>‹#›</a:t>
            </a:fld>
            <a:endParaRPr lang="en-US"/>
          </a:p>
        </p:txBody>
      </p:sp>
    </p:spTree>
    <p:extLst>
      <p:ext uri="{BB962C8B-B14F-4D97-AF65-F5344CB8AC3E}">
        <p14:creationId xmlns:p14="http://schemas.microsoft.com/office/powerpoint/2010/main" val="4234048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54ACD6-0F62-4E2F-AE5C-98C3BF352657}" type="datetimeFigureOut">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DA3ED-BA59-4B58-8479-C11884C29C67}" type="slidenum">
              <a:rPr lang="en-US" smtClean="0"/>
              <a:t>‹#›</a:t>
            </a:fld>
            <a:endParaRPr lang="en-US"/>
          </a:p>
        </p:txBody>
      </p:sp>
    </p:spTree>
    <p:extLst>
      <p:ext uri="{BB962C8B-B14F-4D97-AF65-F5344CB8AC3E}">
        <p14:creationId xmlns:p14="http://schemas.microsoft.com/office/powerpoint/2010/main" val="3477206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54ACD6-0F62-4E2F-AE5C-98C3BF352657}" type="datetimeFigureOut">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DA3ED-BA59-4B58-8479-C11884C29C67}" type="slidenum">
              <a:rPr lang="en-US" smtClean="0"/>
              <a:t>‹#›</a:t>
            </a:fld>
            <a:endParaRPr lang="en-US"/>
          </a:p>
        </p:txBody>
      </p:sp>
    </p:spTree>
    <p:extLst>
      <p:ext uri="{BB962C8B-B14F-4D97-AF65-F5344CB8AC3E}">
        <p14:creationId xmlns:p14="http://schemas.microsoft.com/office/powerpoint/2010/main" val="825412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54ACD6-0F62-4E2F-AE5C-98C3BF352657}" type="datetimeFigureOut">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DA3ED-BA59-4B58-8479-C11884C29C67}" type="slidenum">
              <a:rPr lang="en-US" smtClean="0"/>
              <a:t>‹#›</a:t>
            </a:fld>
            <a:endParaRPr lang="en-US"/>
          </a:p>
        </p:txBody>
      </p:sp>
    </p:spTree>
    <p:extLst>
      <p:ext uri="{BB962C8B-B14F-4D97-AF65-F5344CB8AC3E}">
        <p14:creationId xmlns:p14="http://schemas.microsoft.com/office/powerpoint/2010/main" val="1969650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54ACD6-0F62-4E2F-AE5C-98C3BF352657}" type="datetimeFigureOut">
              <a:rPr lang="en-US" smtClean="0"/>
              <a:t>7/10/2018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DA3ED-BA59-4B58-8479-C11884C29C67}" type="slidenum">
              <a:rPr lang="en-US" smtClean="0"/>
              <a:t>‹#›</a:t>
            </a:fld>
            <a:endParaRPr lang="en-US"/>
          </a:p>
        </p:txBody>
      </p:sp>
    </p:spTree>
    <p:extLst>
      <p:ext uri="{BB962C8B-B14F-4D97-AF65-F5344CB8AC3E}">
        <p14:creationId xmlns:p14="http://schemas.microsoft.com/office/powerpoint/2010/main" val="301255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54ACD6-0F62-4E2F-AE5C-98C3BF352657}" type="datetimeFigureOut">
              <a:rPr lang="en-US" smtClean="0"/>
              <a:t>7/10/2018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FDA3ED-BA59-4B58-8479-C11884C29C67}" type="slidenum">
              <a:rPr lang="en-US" smtClean="0"/>
              <a:t>‹#›</a:t>
            </a:fld>
            <a:endParaRPr lang="en-US"/>
          </a:p>
        </p:txBody>
      </p:sp>
    </p:spTree>
    <p:extLst>
      <p:ext uri="{BB962C8B-B14F-4D97-AF65-F5344CB8AC3E}">
        <p14:creationId xmlns:p14="http://schemas.microsoft.com/office/powerpoint/2010/main" val="701271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54ACD6-0F62-4E2F-AE5C-98C3BF352657}" type="datetimeFigureOut">
              <a:rPr lang="en-US" smtClean="0"/>
              <a:t>7/10/2018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FDA3ED-BA59-4B58-8479-C11884C29C67}" type="slidenum">
              <a:rPr lang="en-US" smtClean="0"/>
              <a:t>‹#›</a:t>
            </a:fld>
            <a:endParaRPr lang="en-US"/>
          </a:p>
        </p:txBody>
      </p:sp>
    </p:spTree>
    <p:extLst>
      <p:ext uri="{BB962C8B-B14F-4D97-AF65-F5344CB8AC3E}">
        <p14:creationId xmlns:p14="http://schemas.microsoft.com/office/powerpoint/2010/main" val="3937764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54ACD6-0F62-4E2F-AE5C-98C3BF352657}" type="datetimeFigureOut">
              <a:rPr lang="en-US" smtClean="0"/>
              <a:t>7/10/2018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FDA3ED-BA59-4B58-8479-C11884C29C67}" type="slidenum">
              <a:rPr lang="en-US" smtClean="0"/>
              <a:t>‹#›</a:t>
            </a:fld>
            <a:endParaRPr lang="en-US"/>
          </a:p>
        </p:txBody>
      </p:sp>
    </p:spTree>
    <p:extLst>
      <p:ext uri="{BB962C8B-B14F-4D97-AF65-F5344CB8AC3E}">
        <p14:creationId xmlns:p14="http://schemas.microsoft.com/office/powerpoint/2010/main" val="3435358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954ACD6-0F62-4E2F-AE5C-98C3BF352657}" type="datetimeFigureOut">
              <a:rPr lang="en-US" smtClean="0"/>
              <a:t>7/10/2018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DA3ED-BA59-4B58-8479-C11884C29C67}" type="slidenum">
              <a:rPr lang="en-US" smtClean="0"/>
              <a:t>‹#›</a:t>
            </a:fld>
            <a:endParaRPr lang="en-US"/>
          </a:p>
        </p:txBody>
      </p:sp>
    </p:spTree>
    <p:extLst>
      <p:ext uri="{BB962C8B-B14F-4D97-AF65-F5344CB8AC3E}">
        <p14:creationId xmlns:p14="http://schemas.microsoft.com/office/powerpoint/2010/main" val="2737450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954ACD6-0F62-4E2F-AE5C-98C3BF352657}" type="datetimeFigureOut">
              <a:rPr lang="en-US" smtClean="0"/>
              <a:t>7/10/2018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DA3ED-BA59-4B58-8479-C11884C29C67}" type="slidenum">
              <a:rPr lang="en-US" smtClean="0"/>
              <a:t>‹#›</a:t>
            </a:fld>
            <a:endParaRPr lang="en-US"/>
          </a:p>
        </p:txBody>
      </p:sp>
    </p:spTree>
    <p:extLst>
      <p:ext uri="{BB962C8B-B14F-4D97-AF65-F5344CB8AC3E}">
        <p14:creationId xmlns:p14="http://schemas.microsoft.com/office/powerpoint/2010/main" val="3259714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2954ACD6-0F62-4E2F-AE5C-98C3BF352657}" type="datetimeFigureOut">
              <a:rPr lang="en-US" smtClean="0"/>
              <a:t>7/10/2018</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B0FDA3ED-BA59-4B58-8479-C11884C29C67}" type="slidenum">
              <a:rPr lang="en-US" smtClean="0"/>
              <a:t>‹#›</a:t>
            </a:fld>
            <a:endParaRPr lang="en-US"/>
          </a:p>
        </p:txBody>
      </p:sp>
    </p:spTree>
    <p:extLst>
      <p:ext uri="{BB962C8B-B14F-4D97-AF65-F5344CB8AC3E}">
        <p14:creationId xmlns:p14="http://schemas.microsoft.com/office/powerpoint/2010/main" val="605116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hyperlink" Target="http://www.office.com/business"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F34C42-3FAA-4F83-9924-74B8F3E5BC1C}"/>
              </a:ext>
            </a:extLst>
          </p:cNvPr>
          <p:cNvSpPr/>
          <p:nvPr/>
        </p:nvSpPr>
        <p:spPr>
          <a:xfrm>
            <a:off x="1982391" y="2000251"/>
            <a:ext cx="2893219" cy="9067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8" rIns="38576" bIns="19288" numCol="1" spcCol="0" rtlCol="0" fromWordArt="0" anchor="ctr" anchorCtr="0" forceAA="0" compatLnSpc="1">
            <a:prstTxWarp prst="textNoShape">
              <a:avLst/>
            </a:prstTxWarp>
            <a:noAutofit/>
          </a:bodyPr>
          <a:lstStyle/>
          <a:p>
            <a:pPr algn="ctr"/>
            <a:endParaRPr lang="en-US" sz="427"/>
          </a:p>
        </p:txBody>
      </p:sp>
      <p:sp>
        <p:nvSpPr>
          <p:cNvPr id="48" name="AutoShape 4" descr="Placeholder with grey background and dimension watermark">
            <a:extLst>
              <a:ext uri="{FF2B5EF4-FFF2-40B4-BE49-F238E27FC236}">
                <a16:creationId xmlns:a16="http://schemas.microsoft.com/office/drawing/2014/main" id="{1D79A654-83E3-45E5-A6F1-132A2C51477E}"/>
              </a:ext>
            </a:extLst>
          </p:cNvPr>
          <p:cNvSpPr>
            <a:spLocks noChangeAspect="1" noChangeArrowheads="1"/>
          </p:cNvSpPr>
          <p:nvPr/>
        </p:nvSpPr>
        <p:spPr bwMode="auto">
          <a:xfrm>
            <a:off x="8726861" y="4882163"/>
            <a:ext cx="301156" cy="30578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TextBox 56">
            <a:extLst>
              <a:ext uri="{FF2B5EF4-FFF2-40B4-BE49-F238E27FC236}">
                <a16:creationId xmlns:a16="http://schemas.microsoft.com/office/drawing/2014/main" id="{AE30605F-33DF-49B2-8F11-A3644A4ED9ED}"/>
              </a:ext>
            </a:extLst>
          </p:cNvPr>
          <p:cNvSpPr txBox="1"/>
          <p:nvPr/>
        </p:nvSpPr>
        <p:spPr>
          <a:xfrm>
            <a:off x="392596" y="3223761"/>
            <a:ext cx="6362745" cy="1592615"/>
          </a:xfrm>
          <a:prstGeom prst="rect">
            <a:avLst/>
          </a:prstGeom>
          <a:noFill/>
        </p:spPr>
        <p:txBody>
          <a:bodyPr wrap="square" rtlCol="0">
            <a:spAutoFit/>
          </a:bodyPr>
          <a:lstStyle/>
          <a:p>
            <a:pPr>
              <a:lnSpc>
                <a:spcPts val="1400"/>
              </a:lnSpc>
              <a:spcAft>
                <a:spcPts val="600"/>
              </a:spcAft>
            </a:pPr>
            <a:r>
              <a:rPr lang="en-US" sz="1100" dirty="0">
                <a:solidFill>
                  <a:schemeClr val="tx1">
                    <a:lumMod val="65000"/>
                    <a:lumOff val="35000"/>
                  </a:schemeClr>
                </a:solidFill>
                <a:latin typeface="Segoe UI" panose="020B0502040204020203" pitchFamily="34" charset="0"/>
                <a:cs typeface="Segoe UI" panose="020B0502040204020203" pitchFamily="34" charset="0"/>
              </a:rPr>
              <a:t>WhatsApp is a consumer service that lacks built-in capabilities you and your employees need to work together securely. To achieve this goal, you are required to use multiple point solutions that you must integrate and support. Microsoft Teams is the hub for teamwork in Office 365 that integrates all the people, content, and tools your team needs to be more engaged and effective. </a:t>
            </a:r>
          </a:p>
          <a:p>
            <a:pPr>
              <a:lnSpc>
                <a:spcPts val="1400"/>
              </a:lnSpc>
            </a:pPr>
            <a:r>
              <a:rPr lang="en-US" sz="1100" dirty="0">
                <a:solidFill>
                  <a:schemeClr val="tx1">
                    <a:lumMod val="65000"/>
                    <a:lumOff val="35000"/>
                  </a:schemeClr>
                </a:solidFill>
                <a:latin typeface="Segoe UI" panose="020B0502040204020203" pitchFamily="34" charset="0"/>
                <a:cs typeface="Segoe UI" panose="020B0502040204020203" pitchFamily="34" charset="0"/>
              </a:rPr>
              <a:t>When you use Office 365 to share information with co-workers, customers and suppliers you control your data.  Microsoft does not mine your data for advertising purposes. Office 365 takes security and compliance to the next level by helping you control data security and lower compliance costs.</a:t>
            </a:r>
          </a:p>
        </p:txBody>
      </p:sp>
      <p:sp>
        <p:nvSpPr>
          <p:cNvPr id="23" name="TextBox 22">
            <a:extLst>
              <a:ext uri="{FF2B5EF4-FFF2-40B4-BE49-F238E27FC236}">
                <a16:creationId xmlns:a16="http://schemas.microsoft.com/office/drawing/2014/main" id="{2C848093-60AF-4157-B253-E0855C6F69CD}"/>
              </a:ext>
            </a:extLst>
          </p:cNvPr>
          <p:cNvSpPr txBox="1"/>
          <p:nvPr/>
        </p:nvSpPr>
        <p:spPr>
          <a:xfrm>
            <a:off x="358897" y="908761"/>
            <a:ext cx="2394463" cy="1015663"/>
          </a:xfrm>
          <a:prstGeom prst="rect">
            <a:avLst/>
          </a:prstGeom>
          <a:noFill/>
        </p:spPr>
        <p:txBody>
          <a:bodyPr wrap="square" rtlCol="0">
            <a:spAutoFit/>
          </a:bodyPr>
          <a:lstStyle/>
          <a:p>
            <a:r>
              <a:rPr lang="en-US" sz="2000">
                <a:solidFill>
                  <a:schemeClr val="tx1">
                    <a:lumMod val="65000"/>
                    <a:lumOff val="35000"/>
                  </a:schemeClr>
                </a:solidFill>
                <a:latin typeface="Segoe UI Semibold" panose="020B0702040204020203" pitchFamily="34" charset="0"/>
                <a:cs typeface="Segoe UI Semibold" panose="020B0702040204020203" pitchFamily="34" charset="0"/>
              </a:rPr>
              <a:t>Microsoft Teams in </a:t>
            </a:r>
            <a:r>
              <a:rPr lang="en-US" sz="2000">
                <a:solidFill>
                  <a:srgbClr val="D83B01"/>
                </a:solidFill>
                <a:latin typeface="Segoe UI Semibold" panose="020B0702040204020203" pitchFamily="34" charset="0"/>
                <a:cs typeface="Segoe UI Semibold" panose="020B0702040204020203" pitchFamily="34" charset="0"/>
              </a:rPr>
              <a:t>Office 365 </a:t>
            </a:r>
          </a:p>
          <a:p>
            <a:r>
              <a:rPr lang="en-US" sz="2000">
                <a:solidFill>
                  <a:schemeClr val="tx1">
                    <a:lumMod val="65000"/>
                    <a:lumOff val="35000"/>
                  </a:schemeClr>
                </a:solidFill>
                <a:latin typeface="Segoe UI Semibold" panose="020B0702040204020203" pitchFamily="34" charset="0"/>
                <a:cs typeface="Segoe UI Semibold" panose="020B0702040204020203" pitchFamily="34" charset="0"/>
              </a:rPr>
              <a:t>vs. WhatsApp</a:t>
            </a:r>
          </a:p>
        </p:txBody>
      </p:sp>
      <p:pic>
        <p:nvPicPr>
          <p:cNvPr id="3" name="Picture 2" descr="A picture containing person, building, man, standing&#10;&#10;Description generated with very high confidence">
            <a:extLst>
              <a:ext uri="{FF2B5EF4-FFF2-40B4-BE49-F238E27FC236}">
                <a16:creationId xmlns:a16="http://schemas.microsoft.com/office/drawing/2014/main" id="{BF2099E3-06B0-4340-ACBE-9B42676211EB}"/>
              </a:ext>
            </a:extLst>
          </p:cNvPr>
          <p:cNvPicPr>
            <a:picLocks noChangeAspect="1"/>
          </p:cNvPicPr>
          <p:nvPr/>
        </p:nvPicPr>
        <p:blipFill rotWithShape="1">
          <a:blip r:embed="rId3">
            <a:extLst>
              <a:ext uri="{28A0092B-C50C-407E-A947-70E740481C1C}">
                <a14:useLocalDpi xmlns:a14="http://schemas.microsoft.com/office/drawing/2010/main" val="0"/>
              </a:ext>
            </a:extLst>
          </a:blip>
          <a:srcRect l="13771" b="14073"/>
          <a:stretch/>
        </p:blipFill>
        <p:spPr>
          <a:xfrm flipH="1">
            <a:off x="2959418" y="15526"/>
            <a:ext cx="3898582" cy="2589315"/>
          </a:xfrm>
          <a:prstGeom prst="rect">
            <a:avLst/>
          </a:prstGeom>
        </p:spPr>
      </p:pic>
      <p:sp>
        <p:nvSpPr>
          <p:cNvPr id="5" name="Rectangle 4">
            <a:extLst>
              <a:ext uri="{FF2B5EF4-FFF2-40B4-BE49-F238E27FC236}">
                <a16:creationId xmlns:a16="http://schemas.microsoft.com/office/drawing/2014/main" id="{AA4DC67E-9082-4D3A-B56B-E15D324E8EC5}"/>
              </a:ext>
            </a:extLst>
          </p:cNvPr>
          <p:cNvSpPr/>
          <p:nvPr/>
        </p:nvSpPr>
        <p:spPr>
          <a:xfrm>
            <a:off x="0" y="2218643"/>
            <a:ext cx="6858000" cy="865901"/>
          </a:xfrm>
          <a:prstGeom prst="rect">
            <a:avLst/>
          </a:prstGeom>
          <a:solidFill>
            <a:srgbClr val="D83B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19288" rIns="365760" bIns="19288" numCol="1" spcCol="0" rtlCol="0" fromWordArt="0" anchor="ctr" anchorCtr="0" forceAA="0" compatLnSpc="1">
            <a:prstTxWarp prst="textNoShape">
              <a:avLst/>
            </a:prstTxWarp>
            <a:noAutofit/>
          </a:bodyPr>
          <a:lstStyle/>
          <a:p>
            <a:pPr>
              <a:lnSpc>
                <a:spcPts val="1700"/>
              </a:lnSpc>
            </a:pPr>
            <a:r>
              <a:rPr lang="en-US" sz="1400">
                <a:latin typeface="Segoe UI" panose="020B0502040204020203" pitchFamily="34" charset="0"/>
                <a:cs typeface="Segoe UI" panose="020B0502040204020203" pitchFamily="34" charset="0"/>
              </a:rPr>
              <a:t>If you are presently using WhatsApp with your employees and customers you could be putting your business in a needlessly compromising position. Microsoft Teams in Office 365 can help.</a:t>
            </a:r>
            <a:endParaRPr lang="en-US" sz="1400">
              <a:solidFill>
                <a:schemeClr val="bg1"/>
              </a:solidFill>
              <a:latin typeface="Segoe UI" panose="020B0502040204020203" pitchFamily="34" charset="0"/>
              <a:cs typeface="Segoe UI" panose="020B0502040204020203" pitchFamily="34" charset="0"/>
            </a:endParaRPr>
          </a:p>
        </p:txBody>
      </p:sp>
      <p:pic>
        <p:nvPicPr>
          <p:cNvPr id="68" name="Picture 67">
            <a:extLst>
              <a:ext uri="{FF2B5EF4-FFF2-40B4-BE49-F238E27FC236}">
                <a16:creationId xmlns:a16="http://schemas.microsoft.com/office/drawing/2014/main" id="{E1F5F4CD-1DEB-413C-A8C4-75745A91E988}"/>
              </a:ext>
            </a:extLst>
          </p:cNvPr>
          <p:cNvPicPr>
            <a:picLocks noChangeAspect="1"/>
          </p:cNvPicPr>
          <p:nvPr/>
        </p:nvPicPr>
        <p:blipFill>
          <a:blip r:embed="rId4"/>
          <a:stretch>
            <a:fillRect/>
          </a:stretch>
        </p:blipFill>
        <p:spPr>
          <a:xfrm>
            <a:off x="357546" y="0"/>
            <a:ext cx="1173021" cy="832894"/>
          </a:xfrm>
          <a:prstGeom prst="rect">
            <a:avLst/>
          </a:prstGeom>
        </p:spPr>
      </p:pic>
      <p:sp>
        <p:nvSpPr>
          <p:cNvPr id="37" name="Rectangle 36">
            <a:extLst>
              <a:ext uri="{FF2B5EF4-FFF2-40B4-BE49-F238E27FC236}">
                <a16:creationId xmlns:a16="http://schemas.microsoft.com/office/drawing/2014/main" id="{C819498E-44DE-40CE-81D8-920EB7FC3ED2}"/>
              </a:ext>
            </a:extLst>
          </p:cNvPr>
          <p:cNvSpPr/>
          <p:nvPr/>
        </p:nvSpPr>
        <p:spPr>
          <a:xfrm>
            <a:off x="0" y="5187952"/>
            <a:ext cx="6867694" cy="39560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itle 1">
            <a:extLst>
              <a:ext uri="{FF2B5EF4-FFF2-40B4-BE49-F238E27FC236}">
                <a16:creationId xmlns:a16="http://schemas.microsoft.com/office/drawing/2014/main" id="{1AECC1F8-A871-4E9A-A1DA-FA97CCAF3D99}"/>
              </a:ext>
            </a:extLst>
          </p:cNvPr>
          <p:cNvSpPr txBox="1">
            <a:spLocks/>
          </p:cNvSpPr>
          <p:nvPr/>
        </p:nvSpPr>
        <p:spPr>
          <a:xfrm>
            <a:off x="392597" y="5314074"/>
            <a:ext cx="5599244" cy="304079"/>
          </a:xfrm>
          <a:prstGeom prst="rect">
            <a:avLst/>
          </a:prstGeom>
          <a:noFill/>
        </p:spPr>
        <p:txBody>
          <a:bodyPr wrap="square" lIns="0" tIns="45720" rIns="91440" bIns="45720" anchor="t">
            <a:spAutoFit/>
          </a:bodyPr>
          <a:lstStyle>
            <a:defPPr>
              <a:defRPr lang="en-US"/>
            </a:defPPr>
            <a:lvl1pPr>
              <a:lnSpc>
                <a:spcPct val="107000"/>
              </a:lnSpc>
              <a:spcAft>
                <a:spcPts val="891"/>
              </a:spcAft>
              <a:defRPr sz="1400" b="1">
                <a:solidFill>
                  <a:schemeClr val="bg1"/>
                </a:solidFill>
                <a:latin typeface="Segoe UI" panose="020B0502040204020203" pitchFamily="34" charset="0"/>
                <a:cs typeface="Segoe UI" panose="020B0502040204020203" pitchFamily="34" charset="0"/>
              </a:defRPr>
            </a:lvl1pPr>
          </a:lstStyle>
          <a:p>
            <a:r>
              <a:rPr lang="en-US" b="0">
                <a:solidFill>
                  <a:srgbClr val="DD6235"/>
                </a:solidFill>
              </a:rPr>
              <a:t>Office 365 Business Premium also includes:</a:t>
            </a:r>
            <a:r>
              <a:rPr lang="en-US">
                <a:solidFill>
                  <a:schemeClr val="tx1"/>
                </a:solidFill>
              </a:rPr>
              <a:t> </a:t>
            </a:r>
          </a:p>
        </p:txBody>
      </p:sp>
      <p:sp>
        <p:nvSpPr>
          <p:cNvPr id="75" name="Text Box 2">
            <a:extLst>
              <a:ext uri="{FF2B5EF4-FFF2-40B4-BE49-F238E27FC236}">
                <a16:creationId xmlns:a16="http://schemas.microsoft.com/office/drawing/2014/main" id="{D4ABEF72-47EA-4B06-B637-9AF0FC352C21}"/>
              </a:ext>
            </a:extLst>
          </p:cNvPr>
          <p:cNvSpPr txBox="1">
            <a:spLocks noChangeArrowheads="1"/>
          </p:cNvSpPr>
          <p:nvPr/>
        </p:nvSpPr>
        <p:spPr bwMode="auto">
          <a:xfrm>
            <a:off x="866160" y="5603968"/>
            <a:ext cx="5404538" cy="642902"/>
          </a:xfrm>
          <a:prstGeom prst="rect">
            <a:avLst/>
          </a:prstGeom>
          <a:noFill/>
          <a:ln w="9525">
            <a:noFill/>
            <a:miter lim="800000"/>
            <a:headEnd/>
            <a:tailEnd/>
          </a:ln>
        </p:spPr>
        <p:txBody>
          <a:bodyPr rot="0" vert="horz" wrap="square" lIns="91440" tIns="91440" rIns="91440" bIns="91440" numCol="1" spcCol="182880" anchor="t" anchorCtr="0">
            <a:noAutofit/>
          </a:bodyPr>
          <a:lstStyle/>
          <a:p>
            <a:pPr>
              <a:lnSpc>
                <a:spcPct val="107000"/>
              </a:lnSpc>
              <a:defRPr/>
            </a:pPr>
            <a:r>
              <a:rPr lang="en-US" sz="1000" b="1">
                <a:solidFill>
                  <a:schemeClr val="tx1">
                    <a:lumMod val="65000"/>
                    <a:lumOff val="35000"/>
                  </a:schemeClr>
                </a:solidFill>
                <a:cs typeface="Segoe UI" panose="020B0502040204020203" pitchFamily="34" charset="0"/>
              </a:rPr>
              <a:t>Office apps</a:t>
            </a:r>
            <a:br>
              <a:rPr lang="en-US" sz="1000" b="1">
                <a:solidFill>
                  <a:schemeClr val="tx1">
                    <a:lumMod val="65000"/>
                    <a:lumOff val="35000"/>
                  </a:schemeClr>
                </a:solidFill>
                <a:cs typeface="Segoe UI" panose="020B0502040204020203" pitchFamily="34" charset="0"/>
              </a:rPr>
            </a:br>
            <a:r>
              <a:rPr lang="en-US" sz="1000" kern="0">
                <a:solidFill>
                  <a:schemeClr val="tx1">
                    <a:lumMod val="65000"/>
                    <a:lumOff val="35000"/>
                  </a:schemeClr>
                </a:solidFill>
                <a:ea typeface="Calibri" panose="020F0502020204030204" pitchFamily="34" charset="0"/>
                <a:cs typeface="Times New Roman" panose="02020603050405020304" pitchFamily="18" charset="0"/>
              </a:rPr>
              <a:t>Enjoy a fully installed Office apps (Word, Excel, Outlook, PowerPoint and OneNote)  across PCs, Macs, tablets and most mobile devices. </a:t>
            </a:r>
          </a:p>
        </p:txBody>
      </p:sp>
      <p:sp>
        <p:nvSpPr>
          <p:cNvPr id="82" name="Rectangle 81">
            <a:extLst>
              <a:ext uri="{FF2B5EF4-FFF2-40B4-BE49-F238E27FC236}">
                <a16:creationId xmlns:a16="http://schemas.microsoft.com/office/drawing/2014/main" id="{0E905136-4282-4364-90C9-7A14C8A18F6B}"/>
              </a:ext>
            </a:extLst>
          </p:cNvPr>
          <p:cNvSpPr/>
          <p:nvPr/>
        </p:nvSpPr>
        <p:spPr>
          <a:xfrm>
            <a:off x="0" y="5196269"/>
            <a:ext cx="6867694" cy="39560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itle 1">
            <a:extLst>
              <a:ext uri="{FF2B5EF4-FFF2-40B4-BE49-F238E27FC236}">
                <a16:creationId xmlns:a16="http://schemas.microsoft.com/office/drawing/2014/main" id="{18B110AC-9324-4995-9FE4-BA44A2C4DFA1}"/>
              </a:ext>
            </a:extLst>
          </p:cNvPr>
          <p:cNvSpPr txBox="1">
            <a:spLocks/>
          </p:cNvSpPr>
          <p:nvPr/>
        </p:nvSpPr>
        <p:spPr>
          <a:xfrm>
            <a:off x="392596" y="5314074"/>
            <a:ext cx="5657385" cy="306911"/>
          </a:xfrm>
          <a:prstGeom prst="rect">
            <a:avLst/>
          </a:prstGeom>
          <a:noFill/>
        </p:spPr>
        <p:txBody>
          <a:bodyPr wrap="square" lIns="0" tIns="45720" rIns="91440" bIns="45720" anchor="t">
            <a:spAutoFit/>
          </a:bodyPr>
          <a:lstStyle>
            <a:defPPr>
              <a:defRPr lang="en-US"/>
            </a:defPPr>
            <a:lvl1pPr>
              <a:lnSpc>
                <a:spcPct val="107000"/>
              </a:lnSpc>
              <a:spcAft>
                <a:spcPts val="891"/>
              </a:spcAft>
              <a:defRPr sz="1400" b="1">
                <a:solidFill>
                  <a:schemeClr val="bg1"/>
                </a:solidFill>
                <a:latin typeface="Segoe UI" panose="020B0502040204020203" pitchFamily="34" charset="0"/>
                <a:cs typeface="Segoe UI" panose="020B0502040204020203" pitchFamily="34" charset="0"/>
              </a:defRPr>
            </a:lvl1pPr>
          </a:lstStyle>
          <a:p>
            <a:r>
              <a:rPr lang="en-US" b="0">
                <a:solidFill>
                  <a:srgbClr val="D83B01"/>
                </a:solidFill>
              </a:rPr>
              <a:t>Office 365 Business Premium also includes:</a:t>
            </a:r>
            <a:r>
              <a:rPr lang="en-US">
                <a:solidFill>
                  <a:srgbClr val="D83B01"/>
                </a:solidFill>
              </a:rPr>
              <a:t> </a:t>
            </a:r>
          </a:p>
        </p:txBody>
      </p:sp>
      <p:graphicFrame>
        <p:nvGraphicFramePr>
          <p:cNvPr id="39" name="Table 38">
            <a:extLst>
              <a:ext uri="{FF2B5EF4-FFF2-40B4-BE49-F238E27FC236}">
                <a16:creationId xmlns:a16="http://schemas.microsoft.com/office/drawing/2014/main" id="{02C952B1-4904-458A-8760-03FC4A8EA0B1}"/>
              </a:ext>
            </a:extLst>
          </p:cNvPr>
          <p:cNvGraphicFramePr>
            <a:graphicFrameLocks noGrp="1"/>
          </p:cNvGraphicFramePr>
          <p:nvPr>
            <p:extLst/>
          </p:nvPr>
        </p:nvGraphicFramePr>
        <p:xfrm>
          <a:off x="823335" y="5620985"/>
          <a:ext cx="5673582" cy="3307080"/>
        </p:xfrm>
        <a:graphic>
          <a:graphicData uri="http://schemas.openxmlformats.org/drawingml/2006/table">
            <a:tbl>
              <a:tblPr>
                <a:tableStyleId>{2D5ABB26-0587-4C30-8999-92F81FD0307C}</a:tableStyleId>
              </a:tblPr>
              <a:tblGrid>
                <a:gridCol w="5673582">
                  <a:extLst>
                    <a:ext uri="{9D8B030D-6E8A-4147-A177-3AD203B41FA5}">
                      <a16:colId xmlns:a16="http://schemas.microsoft.com/office/drawing/2014/main" val="1867268104"/>
                    </a:ext>
                  </a:extLst>
                </a:gridCol>
              </a:tblGrid>
              <a:tr h="551180">
                <a:tc>
                  <a:txBody>
                    <a:bodyPr/>
                    <a:lstStyle/>
                    <a:p>
                      <a:pPr>
                        <a:lnSpc>
                          <a:spcPct val="107000"/>
                        </a:lnSpc>
                        <a:defRPr/>
                      </a:pPr>
                      <a:r>
                        <a:rPr lang="en-US" sz="900" b="1" dirty="0">
                          <a:solidFill>
                            <a:schemeClr val="tx1">
                              <a:lumMod val="65000"/>
                              <a:lumOff val="35000"/>
                            </a:schemeClr>
                          </a:solidFill>
                          <a:latin typeface="Segoe UI" panose="020B0502040204020203" pitchFamily="34" charset="0"/>
                          <a:cs typeface="Segoe UI" panose="020B0502040204020203" pitchFamily="34" charset="0"/>
                        </a:rPr>
                        <a:t>Office apps</a:t>
                      </a:r>
                      <a:br>
                        <a:rPr lang="en-US" sz="900" b="1" dirty="0">
                          <a:solidFill>
                            <a:schemeClr val="tx1">
                              <a:lumMod val="65000"/>
                              <a:lumOff val="35000"/>
                            </a:schemeClr>
                          </a:solidFill>
                          <a:cs typeface="Segoe UI" panose="020B0502040204020203" pitchFamily="34" charset="0"/>
                        </a:rPr>
                      </a:br>
                      <a:r>
                        <a:rPr lang="en-US" sz="900" kern="0" dirty="0">
                          <a:solidFill>
                            <a:schemeClr val="tx1">
                              <a:lumMod val="65000"/>
                              <a:lumOff val="35000"/>
                            </a:schemeClr>
                          </a:solidFill>
                          <a:latin typeface="Segoe UI" panose="020B0502040204020203" pitchFamily="34" charset="0"/>
                          <a:ea typeface="Calibri" panose="020F0502020204030204" pitchFamily="34" charset="0"/>
                          <a:cs typeface="Segoe UI" panose="020B0502040204020203" pitchFamily="34" charset="0"/>
                        </a:rPr>
                        <a:t>Get the Office apps (Word, Excel, Outlook, PowerPoint and OneNote) installed across PCs, Macs, tablets and mobile devices. </a:t>
                      </a:r>
                      <a:endParaRPr lang="en-US" sz="900" kern="0" dirty="0">
                        <a:solidFill>
                          <a:schemeClr val="tx1">
                            <a:lumMod val="65000"/>
                            <a:lumOff val="35000"/>
                          </a:schemeClr>
                        </a:solidFill>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2977846110"/>
                  </a:ext>
                </a:extLst>
              </a:tr>
              <a:tr h="551180">
                <a:tc>
                  <a:txBody>
                    <a:bodyPr/>
                    <a:lstStyle/>
                    <a:p>
                      <a:pPr>
                        <a:spcAft>
                          <a:spcPts val="200"/>
                        </a:spcAft>
                      </a:pPr>
                      <a:r>
                        <a:rPr lang="en-US" sz="950" b="1">
                          <a:solidFill>
                            <a:schemeClr val="tx1">
                              <a:lumMod val="65000"/>
                              <a:lumOff val="35000"/>
                            </a:schemeClr>
                          </a:solidFill>
                          <a:latin typeface="Segoe UI" panose="020B0502040204020203" pitchFamily="34" charset="0"/>
                          <a:cs typeface="Segoe UI" panose="020B0502040204020203" pitchFamily="34" charset="0"/>
                        </a:rPr>
                        <a:t>Email and calendaring </a:t>
                      </a:r>
                      <a:br>
                        <a:rPr lang="en-US" sz="950" b="1">
                          <a:solidFill>
                            <a:schemeClr val="tx1">
                              <a:lumMod val="65000"/>
                              <a:lumOff val="35000"/>
                            </a:schemeClr>
                          </a:solidFill>
                          <a:latin typeface="Segoe UI" panose="020B0502040204020203" pitchFamily="34" charset="0"/>
                          <a:cs typeface="Segoe UI" panose="020B0502040204020203" pitchFamily="34" charset="0"/>
                        </a:rPr>
                      </a:br>
                      <a:r>
                        <a:rPr lang="en-US" sz="950">
                          <a:solidFill>
                            <a:schemeClr val="tx1">
                              <a:lumMod val="65000"/>
                              <a:lumOff val="35000"/>
                            </a:schemeClr>
                          </a:solidFill>
                          <a:latin typeface="Segoe UI" panose="020B0502040204020203" pitchFamily="34" charset="0"/>
                          <a:cs typeface="Segoe UI" panose="020B0502040204020203" pitchFamily="34" charset="0"/>
                        </a:rPr>
                        <a:t>Use business-class email through an Outlook experience you can access from your desktop or from a web browser.</a:t>
                      </a:r>
                    </a:p>
                  </a:txBody>
                  <a:tcPr anchor="ctr"/>
                </a:tc>
                <a:extLst>
                  <a:ext uri="{0D108BD9-81ED-4DB2-BD59-A6C34878D82A}">
                    <a16:rowId xmlns:a16="http://schemas.microsoft.com/office/drawing/2014/main" val="85169604"/>
                  </a:ext>
                </a:extLst>
              </a:tr>
              <a:tr h="551180">
                <a:tc>
                  <a:txBody>
                    <a:bodyPr/>
                    <a:lstStyle/>
                    <a:p>
                      <a:r>
                        <a:rPr lang="en-US" sz="950" b="1">
                          <a:solidFill>
                            <a:schemeClr val="tx1">
                              <a:lumMod val="65000"/>
                              <a:lumOff val="35000"/>
                            </a:schemeClr>
                          </a:solidFill>
                          <a:latin typeface="Segoe UI" panose="020B0502040204020203" pitchFamily="34" charset="0"/>
                          <a:cs typeface="Segoe UI" panose="020B0502040204020203" pitchFamily="34" charset="0"/>
                        </a:rPr>
                        <a:t>Work and meet online</a:t>
                      </a:r>
                      <a:endParaRPr lang="en-US" sz="1000">
                        <a:solidFill>
                          <a:schemeClr val="tx1">
                            <a:lumMod val="65000"/>
                            <a:lumOff val="35000"/>
                          </a:schemeClr>
                        </a:solidFill>
                      </a:endParaRPr>
                    </a:p>
                    <a:p>
                      <a:r>
                        <a:rPr lang="en-US" sz="950">
                          <a:solidFill>
                            <a:schemeClr val="tx1">
                              <a:lumMod val="65000"/>
                              <a:lumOff val="35000"/>
                            </a:schemeClr>
                          </a:solidFill>
                          <a:latin typeface="Segoe UI" panose="020B0502040204020203" pitchFamily="34" charset="0"/>
                          <a:cs typeface="Segoe UI" panose="020B0502040204020203" pitchFamily="34" charset="0"/>
                        </a:rPr>
                        <a:t>Host online meetings with instant messaging, screen sharing and HD video conferencing. </a:t>
                      </a:r>
                    </a:p>
                  </a:txBody>
                  <a:tcPr anchor="ctr"/>
                </a:tc>
                <a:extLst>
                  <a:ext uri="{0D108BD9-81ED-4DB2-BD59-A6C34878D82A}">
                    <a16:rowId xmlns:a16="http://schemas.microsoft.com/office/drawing/2014/main" val="4218697330"/>
                  </a:ext>
                </a:extLst>
              </a:tr>
              <a:tr h="551180">
                <a:tc>
                  <a:txBody>
                    <a:bodyPr/>
                    <a:lstStyle/>
                    <a:p>
                      <a:r>
                        <a:rPr lang="en-US" sz="950" b="1">
                          <a:solidFill>
                            <a:schemeClr val="tx1">
                              <a:lumMod val="65000"/>
                              <a:lumOff val="35000"/>
                            </a:schemeClr>
                          </a:solidFill>
                          <a:latin typeface="Segoe UI" panose="020B0502040204020203" pitchFamily="34" charset="0"/>
                          <a:cs typeface="Segoe UI" panose="020B0502040204020203" pitchFamily="34" charset="0"/>
                        </a:rPr>
                        <a:t>Workflow automation</a:t>
                      </a:r>
                      <a:br>
                        <a:rPr lang="en-US" sz="950">
                          <a:solidFill>
                            <a:schemeClr val="tx1">
                              <a:lumMod val="65000"/>
                              <a:lumOff val="35000"/>
                            </a:schemeClr>
                          </a:solidFill>
                          <a:latin typeface="Segoe UI" panose="020B0502040204020203" pitchFamily="34" charset="0"/>
                          <a:cs typeface="Segoe UI" panose="020B0502040204020203" pitchFamily="34" charset="0"/>
                        </a:rPr>
                      </a:br>
                      <a:r>
                        <a:rPr lang="en-US" sz="950">
                          <a:solidFill>
                            <a:schemeClr val="tx1">
                              <a:lumMod val="65000"/>
                              <a:lumOff val="35000"/>
                            </a:schemeClr>
                          </a:solidFill>
                          <a:latin typeface="Segoe UI" panose="020B0502040204020203" pitchFamily="34" charset="0"/>
                          <a:cs typeface="Segoe UI" panose="020B0502040204020203" pitchFamily="34" charset="0"/>
                        </a:rPr>
                        <a:t>Automate your business processes by building workflows between apps and services to get notifications, synchronize files, collect data, and more with Microsoft Flow – no coding required. </a:t>
                      </a:r>
                    </a:p>
                  </a:txBody>
                  <a:tcPr anchor="ctr"/>
                </a:tc>
                <a:extLst>
                  <a:ext uri="{0D108BD9-81ED-4DB2-BD59-A6C34878D82A}">
                    <a16:rowId xmlns:a16="http://schemas.microsoft.com/office/drawing/2014/main" val="1401250972"/>
                  </a:ext>
                </a:extLst>
              </a:tr>
              <a:tr h="551180">
                <a:tc>
                  <a:txBody>
                    <a:bodyPr/>
                    <a:lstStyle/>
                    <a:p>
                      <a:pPr marL="0" marR="0" lvl="0" indent="0" algn="l" defTabSz="457200" rtl="0" eaLnBrk="1" fontAlgn="auto" latinLnBrk="0" hangingPunct="1">
                        <a:lnSpc>
                          <a:spcPct val="100000"/>
                        </a:lnSpc>
                        <a:spcBef>
                          <a:spcPts val="0"/>
                        </a:spcBef>
                        <a:spcAft>
                          <a:spcPts val="200"/>
                        </a:spcAft>
                        <a:buClrTx/>
                        <a:buSzTx/>
                        <a:buFontTx/>
                        <a:buNone/>
                        <a:tabLst/>
                        <a:defRPr/>
                      </a:pPr>
                      <a:r>
                        <a:rPr lang="en-US" sz="950" b="1" kern="0" noProof="0" dirty="0">
                          <a:solidFill>
                            <a:schemeClr val="tx1">
                              <a:lumMod val="65000"/>
                              <a:lumOff val="35000"/>
                            </a:schemeClr>
                          </a:solidFill>
                          <a:latin typeface="Segoe UI" panose="020B0502040204020203" pitchFamily="34" charset="0"/>
                          <a:cs typeface="Segoe UI" panose="020B0502040204020203" pitchFamily="34" charset="0"/>
                        </a:rPr>
                        <a:t>Easy Administration</a:t>
                      </a:r>
                      <a:br>
                        <a:rPr lang="en-US" sz="950" kern="0" noProof="0" dirty="0">
                          <a:solidFill>
                            <a:schemeClr val="tx1">
                              <a:lumMod val="65000"/>
                              <a:lumOff val="35000"/>
                            </a:schemeClr>
                          </a:solidFill>
                          <a:latin typeface="Segoe UI" panose="020B0502040204020203" pitchFamily="34" charset="0"/>
                          <a:cs typeface="Segoe UI" panose="020B0502040204020203" pitchFamily="34" charset="0"/>
                        </a:rPr>
                      </a:br>
                      <a:r>
                        <a:rPr lang="en-US" sz="950" kern="0" noProof="0" dirty="0">
                          <a:solidFill>
                            <a:schemeClr val="tx1">
                              <a:lumMod val="65000"/>
                              <a:lumOff val="35000"/>
                            </a:schemeClr>
                          </a:solidFill>
                          <a:latin typeface="Segoe UI" panose="020B0502040204020203" pitchFamily="34" charset="0"/>
                          <a:cs typeface="Segoe UI" panose="020B0502040204020203" pitchFamily="34" charset="0"/>
                        </a:rPr>
                        <a:t>Deploy and manage Office 365 across your company, no IT expertise required. You can add and remove users in minutes</a:t>
                      </a:r>
                      <a:endParaRPr lang="en-US" sz="950" kern="0" noProof="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anchor="ctr"/>
                </a:tc>
                <a:extLst>
                  <a:ext uri="{0D108BD9-81ED-4DB2-BD59-A6C34878D82A}">
                    <a16:rowId xmlns:a16="http://schemas.microsoft.com/office/drawing/2014/main" val="666625528"/>
                  </a:ext>
                </a:extLst>
              </a:tr>
              <a:tr h="551180">
                <a:tc>
                  <a:txBody>
                    <a:bodyPr/>
                    <a:lstStyle/>
                    <a:p>
                      <a:pPr marL="0" marR="0" lvl="0" indent="0" algn="l" defTabSz="457200" rtl="0" eaLnBrk="1" fontAlgn="auto" latinLnBrk="0" hangingPunct="1">
                        <a:lnSpc>
                          <a:spcPct val="100000"/>
                        </a:lnSpc>
                        <a:spcBef>
                          <a:spcPts val="0"/>
                        </a:spcBef>
                        <a:spcAft>
                          <a:spcPts val="200"/>
                        </a:spcAft>
                        <a:buClrTx/>
                        <a:buSzTx/>
                        <a:buFontTx/>
                        <a:buNone/>
                        <a:tabLst/>
                        <a:defRPr/>
                      </a:pPr>
                      <a:r>
                        <a:rPr lang="en-US" sz="950" b="1" kern="0" noProof="0" dirty="0">
                          <a:solidFill>
                            <a:schemeClr val="tx1">
                              <a:lumMod val="65000"/>
                              <a:lumOff val="35000"/>
                            </a:schemeClr>
                          </a:solidFill>
                          <a:latin typeface="Segoe UI" panose="020B0502040204020203" pitchFamily="34" charset="0"/>
                          <a:cs typeface="Segoe UI" panose="020B0502040204020203" pitchFamily="34" charset="0"/>
                        </a:rPr>
                        <a:t>Reliability </a:t>
                      </a:r>
                      <a:br>
                        <a:rPr lang="en-US" sz="950" kern="0" noProof="0" dirty="0">
                          <a:solidFill>
                            <a:schemeClr val="tx1">
                              <a:lumMod val="65000"/>
                              <a:lumOff val="35000"/>
                            </a:schemeClr>
                          </a:solidFill>
                          <a:latin typeface="Segoe UI" panose="020B0502040204020203" pitchFamily="34" charset="0"/>
                          <a:cs typeface="Segoe UI" panose="020B0502040204020203" pitchFamily="34" charset="0"/>
                        </a:rPr>
                      </a:br>
                      <a:r>
                        <a:rPr lang="en-US" sz="950" kern="0" noProof="0" dirty="0">
                          <a:solidFill>
                            <a:schemeClr val="tx1">
                              <a:lumMod val="65000"/>
                              <a:lumOff val="35000"/>
                            </a:schemeClr>
                          </a:solidFill>
                          <a:latin typeface="Segoe UI" panose="020B0502040204020203" pitchFamily="34" charset="0"/>
                          <a:cs typeface="Segoe UI" panose="020B0502040204020203" pitchFamily="34" charset="0"/>
                        </a:rPr>
                        <a:t>Rest easy with a 99.9% financially-backed uptime guarantee. </a:t>
                      </a:r>
                      <a:endParaRPr lang="en-US" sz="950" kern="0" dirty="0">
                        <a:solidFill>
                          <a:schemeClr val="tx1">
                            <a:lumMod val="65000"/>
                            <a:lumOff val="35000"/>
                          </a:schemeClr>
                        </a:solidFill>
                        <a:latin typeface="Segoe UI" panose="020B0502040204020203" pitchFamily="34" charset="0"/>
                        <a:cs typeface="Segoe UI" panose="020B0502040204020203" pitchFamily="34" charset="0"/>
                      </a:endParaRPr>
                    </a:p>
                  </a:txBody>
                  <a:tcPr anchor="ctr"/>
                </a:tc>
                <a:extLst>
                  <a:ext uri="{0D108BD9-81ED-4DB2-BD59-A6C34878D82A}">
                    <a16:rowId xmlns:a16="http://schemas.microsoft.com/office/drawing/2014/main" val="1100970079"/>
                  </a:ext>
                </a:extLst>
              </a:tr>
            </a:tbl>
          </a:graphicData>
        </a:graphic>
      </p:graphicFrame>
      <p:pic>
        <p:nvPicPr>
          <p:cNvPr id="40" name="Picture 39">
            <a:extLst>
              <a:ext uri="{FF2B5EF4-FFF2-40B4-BE49-F238E27FC236}">
                <a16:creationId xmlns:a16="http://schemas.microsoft.com/office/drawing/2014/main" id="{BFA3F926-EB35-416E-A7CB-6E0C0EEEB53E}"/>
              </a:ext>
            </a:extLst>
          </p:cNvPr>
          <p:cNvPicPr>
            <a:picLocks noChangeAspect="1"/>
          </p:cNvPicPr>
          <p:nvPr/>
        </p:nvPicPr>
        <p:blipFill>
          <a:blip r:embed="rId5">
            <a:duotone>
              <a:prstClr val="black"/>
              <a:srgbClr val="D83B01">
                <a:tint val="45000"/>
                <a:satMod val="400000"/>
              </a:srgbClr>
            </a:duotone>
            <a:extLst>
              <a:ext uri="{28A0092B-C50C-407E-A947-70E740481C1C}">
                <a14:useLocalDpi xmlns:a14="http://schemas.microsoft.com/office/drawing/2010/main" val="0"/>
              </a:ext>
            </a:extLst>
          </a:blip>
          <a:stretch>
            <a:fillRect/>
          </a:stretch>
        </p:blipFill>
        <p:spPr>
          <a:xfrm>
            <a:off x="358896" y="5788867"/>
            <a:ext cx="365760" cy="266007"/>
          </a:xfrm>
          <a:prstGeom prst="rect">
            <a:avLst/>
          </a:prstGeom>
        </p:spPr>
      </p:pic>
      <p:pic>
        <p:nvPicPr>
          <p:cNvPr id="41" name="Picture 40">
            <a:extLst>
              <a:ext uri="{FF2B5EF4-FFF2-40B4-BE49-F238E27FC236}">
                <a16:creationId xmlns:a16="http://schemas.microsoft.com/office/drawing/2014/main" id="{9E1E3BC9-A01D-4F8F-A6FA-64CBE1860D38}"/>
              </a:ext>
            </a:extLst>
          </p:cNvPr>
          <p:cNvPicPr>
            <a:picLocks noChangeAspect="1"/>
          </p:cNvPicPr>
          <p:nvPr/>
        </p:nvPicPr>
        <p:blipFill>
          <a:blip r:embed="rId6">
            <a:duotone>
              <a:prstClr val="black"/>
              <a:schemeClr val="tx2">
                <a:tint val="45000"/>
                <a:satMod val="400000"/>
              </a:schemeClr>
            </a:duotone>
          </a:blip>
          <a:stretch>
            <a:fillRect/>
          </a:stretch>
        </p:blipFill>
        <p:spPr>
          <a:xfrm>
            <a:off x="285813" y="6857765"/>
            <a:ext cx="451734" cy="305789"/>
          </a:xfrm>
          <a:prstGeom prst="rect">
            <a:avLst/>
          </a:prstGeom>
        </p:spPr>
      </p:pic>
      <p:pic>
        <p:nvPicPr>
          <p:cNvPr id="42" name="Picture 41">
            <a:extLst>
              <a:ext uri="{FF2B5EF4-FFF2-40B4-BE49-F238E27FC236}">
                <a16:creationId xmlns:a16="http://schemas.microsoft.com/office/drawing/2014/main" id="{2F4978FC-3B95-435E-8484-858ACE2A43D3}"/>
              </a:ext>
            </a:extLst>
          </p:cNvPr>
          <p:cNvPicPr>
            <a:picLocks noChangeAspect="1"/>
          </p:cNvPicPr>
          <p:nvPr/>
        </p:nvPicPr>
        <p:blipFill>
          <a:blip r:embed="rId7">
            <a:duotone>
              <a:prstClr val="black"/>
              <a:schemeClr val="tx2">
                <a:tint val="45000"/>
                <a:satMod val="400000"/>
              </a:schemeClr>
            </a:duotone>
          </a:blip>
          <a:stretch>
            <a:fillRect/>
          </a:stretch>
        </p:blipFill>
        <p:spPr>
          <a:xfrm>
            <a:off x="331348" y="7956753"/>
            <a:ext cx="418557" cy="333588"/>
          </a:xfrm>
          <a:prstGeom prst="rect">
            <a:avLst/>
          </a:prstGeom>
        </p:spPr>
      </p:pic>
      <p:pic>
        <p:nvPicPr>
          <p:cNvPr id="43" name="Picture 42" descr="A close up of a sign&#10;&#10;Description generated with high confidence">
            <a:extLst>
              <a:ext uri="{FF2B5EF4-FFF2-40B4-BE49-F238E27FC236}">
                <a16:creationId xmlns:a16="http://schemas.microsoft.com/office/drawing/2014/main" id="{39767EF5-4E62-470A-9BF7-BE6E588EDAE2}"/>
              </a:ext>
            </a:extLst>
          </p:cNvPr>
          <p:cNvPicPr>
            <a:picLocks noChangeAspect="1"/>
          </p:cNvPicPr>
          <p:nvPr/>
        </p:nvPicPr>
        <p:blipFill>
          <a:blip r:embed="rId8">
            <a:duotone>
              <a:prstClr val="black"/>
              <a:schemeClr val="tx2">
                <a:tint val="45000"/>
                <a:satMod val="400000"/>
              </a:schemeClr>
            </a:duotone>
          </a:blip>
          <a:stretch>
            <a:fillRect/>
          </a:stretch>
        </p:blipFill>
        <p:spPr>
          <a:xfrm>
            <a:off x="359934" y="6337304"/>
            <a:ext cx="361387" cy="244631"/>
          </a:xfrm>
          <a:prstGeom prst="rect">
            <a:avLst/>
          </a:prstGeom>
        </p:spPr>
      </p:pic>
      <p:pic>
        <p:nvPicPr>
          <p:cNvPr id="44" name="Picture 43">
            <a:extLst>
              <a:ext uri="{FF2B5EF4-FFF2-40B4-BE49-F238E27FC236}">
                <a16:creationId xmlns:a16="http://schemas.microsoft.com/office/drawing/2014/main" id="{15526159-EAAA-4B7C-A01B-D32CE9B4F4D0}"/>
              </a:ext>
            </a:extLst>
          </p:cNvPr>
          <p:cNvPicPr>
            <a:picLocks noChangeAspect="1"/>
          </p:cNvPicPr>
          <p:nvPr/>
        </p:nvPicPr>
        <p:blipFill>
          <a:blip r:embed="rId9">
            <a:duotone>
              <a:prstClr val="black"/>
              <a:schemeClr val="tx2">
                <a:tint val="45000"/>
                <a:satMod val="400000"/>
              </a:schemeClr>
            </a:duotone>
          </a:blip>
          <a:stretch>
            <a:fillRect/>
          </a:stretch>
        </p:blipFill>
        <p:spPr>
          <a:xfrm>
            <a:off x="357546" y="8523621"/>
            <a:ext cx="361387" cy="266870"/>
          </a:xfrm>
          <a:prstGeom prst="rect">
            <a:avLst/>
          </a:prstGeom>
        </p:spPr>
      </p:pic>
      <p:pic>
        <p:nvPicPr>
          <p:cNvPr id="45" name="Picture 44">
            <a:extLst>
              <a:ext uri="{FF2B5EF4-FFF2-40B4-BE49-F238E27FC236}">
                <a16:creationId xmlns:a16="http://schemas.microsoft.com/office/drawing/2014/main" id="{87B60DBE-F127-4282-B804-0123FAF1BE8D}"/>
              </a:ext>
            </a:extLst>
          </p:cNvPr>
          <p:cNvPicPr>
            <a:picLocks noChangeAspect="1"/>
          </p:cNvPicPr>
          <p:nvPr/>
        </p:nvPicPr>
        <p:blipFill>
          <a:blip r:embed="rId10">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59638" y="7439154"/>
            <a:ext cx="365760" cy="266007"/>
          </a:xfrm>
          <a:prstGeom prst="rect">
            <a:avLst/>
          </a:prstGeom>
        </p:spPr>
      </p:pic>
    </p:spTree>
    <p:extLst>
      <p:ext uri="{BB962C8B-B14F-4D97-AF65-F5344CB8AC3E}">
        <p14:creationId xmlns:p14="http://schemas.microsoft.com/office/powerpoint/2010/main" val="3558917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36EB5A4-5DD7-4F85-AAB9-AEC85E3098EB}"/>
              </a:ext>
            </a:extLst>
          </p:cNvPr>
          <p:cNvGraphicFramePr>
            <a:graphicFrameLocks noGrp="1"/>
          </p:cNvGraphicFramePr>
          <p:nvPr>
            <p:extLst/>
          </p:nvPr>
        </p:nvGraphicFramePr>
        <p:xfrm>
          <a:off x="487479" y="1255817"/>
          <a:ext cx="5883042" cy="5715000"/>
        </p:xfrm>
        <a:graphic>
          <a:graphicData uri="http://schemas.openxmlformats.org/drawingml/2006/table">
            <a:tbl>
              <a:tblPr firstRow="1">
                <a:tableStyleId>{5FD0F851-EC5A-4D38-B0AD-8093EC10F338}</a:tableStyleId>
              </a:tblPr>
              <a:tblGrid>
                <a:gridCol w="1201911">
                  <a:extLst>
                    <a:ext uri="{9D8B030D-6E8A-4147-A177-3AD203B41FA5}">
                      <a16:colId xmlns:a16="http://schemas.microsoft.com/office/drawing/2014/main" val="1342559768"/>
                    </a:ext>
                  </a:extLst>
                </a:gridCol>
                <a:gridCol w="4681131">
                  <a:extLst>
                    <a:ext uri="{9D8B030D-6E8A-4147-A177-3AD203B41FA5}">
                      <a16:colId xmlns:a16="http://schemas.microsoft.com/office/drawing/2014/main" val="3396882282"/>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b="1" kern="1200" dirty="0">
                          <a:solidFill>
                            <a:schemeClr val="tx1">
                              <a:lumMod val="65000"/>
                              <a:lumOff val="35000"/>
                            </a:schemeClr>
                          </a:solidFill>
                          <a:latin typeface="Segoe UI" panose="020B0502040204020203" pitchFamily="34" charset="0"/>
                          <a:ea typeface="+mn-ea"/>
                          <a:cs typeface="Segoe UI" panose="020B0502040204020203" pitchFamily="34" charset="0"/>
                        </a:rPr>
                        <a:t>Office apps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50" b="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b="0" kern="1200">
                          <a:solidFill>
                            <a:schemeClr val="tx1">
                              <a:lumMod val="65000"/>
                              <a:lumOff val="35000"/>
                            </a:schemeClr>
                          </a:solidFill>
                          <a:latin typeface="Segoe UI" panose="020B0502040204020203" pitchFamily="34" charset="0"/>
                          <a:ea typeface="+mn-ea"/>
                          <a:cs typeface="Segoe UI" panose="020B0502040204020203" pitchFamily="34" charset="0"/>
                        </a:rPr>
                        <a:t>Fully-installed and always up-to-date versions of Outlook, Word, Excel, PowerPoint, OneNote for Windows or Mac (plus Access and Publisher for PC only). Each user can install the Office apps on up to 5 PCs or Macs, 5 tablets, and 5 mobile devices.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34696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a:solidFill>
                            <a:schemeClr val="tx1">
                              <a:lumMod val="65000"/>
                              <a:lumOff val="35000"/>
                            </a:schemeClr>
                          </a:solidFill>
                          <a:latin typeface="Segoe UI" panose="020B0502040204020203" pitchFamily="34" charset="0"/>
                          <a:cs typeface="Segoe UI" panose="020B0502040204020203" pitchFamily="34" charset="0"/>
                        </a:rPr>
                        <a:t>Email and calendaring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50" b="0" i="1">
                        <a:solidFill>
                          <a:schemeClr val="tx1">
                            <a:lumMod val="65000"/>
                            <a:lumOff val="35000"/>
                          </a:schemeClr>
                        </a:solidFill>
                        <a:latin typeface="Segoe UI" panose="020B0502040204020203" pitchFamily="34" charset="0"/>
                        <a:cs typeface="Segoe UI" panose="020B0502040204020203"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a:solidFill>
                            <a:schemeClr val="tx1">
                              <a:lumMod val="65000"/>
                              <a:lumOff val="35000"/>
                            </a:schemeClr>
                          </a:solidFill>
                          <a:latin typeface="Segoe UI" panose="020B0502040204020203" pitchFamily="34" charset="0"/>
                          <a:cs typeface="Segoe UI" panose="020B0502040204020203" pitchFamily="34" charset="0"/>
                        </a:rPr>
                        <a:t>Use business-class email through an Outlook experience you can access from your desktop or from a web browser. </a:t>
                      </a:r>
                      <a:r>
                        <a:rPr lang="en-US" sz="1050" b="0" i="0" u="none" strike="noStrike" kern="1200">
                          <a:solidFill>
                            <a:schemeClr val="tx1">
                              <a:lumMod val="65000"/>
                              <a:lumOff val="35000"/>
                            </a:schemeClr>
                          </a:solidFill>
                          <a:effectLst/>
                          <a:latin typeface="Segoe UI" panose="020B0502040204020203" pitchFamily="34" charset="0"/>
                          <a:ea typeface="+mn-ea"/>
                          <a:cs typeface="Segoe UI" panose="020B0502040204020203" pitchFamily="34" charset="0"/>
                        </a:rPr>
                        <a:t>Get a 50 GB mailbox per user and send attachments up to 150 MB. </a:t>
                      </a:r>
                      <a:endParaRPr lang="en-US" sz="1050" b="0" i="1">
                        <a:solidFill>
                          <a:schemeClr val="tx1">
                            <a:lumMod val="65000"/>
                            <a:lumOff val="35000"/>
                          </a:schemeClr>
                        </a:solidFill>
                        <a:latin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6913922"/>
                  </a:ext>
                </a:extLst>
              </a:tr>
              <a:tr h="0">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050" b="1" i="0">
                          <a:solidFill>
                            <a:schemeClr val="tx1">
                              <a:lumMod val="65000"/>
                              <a:lumOff val="35000"/>
                            </a:schemeClr>
                          </a:solidFill>
                          <a:latin typeface="Segoe UI" panose="020B0502040204020203" pitchFamily="34" charset="0"/>
                          <a:cs typeface="Segoe UI" panose="020B0502040204020203" pitchFamily="34" charset="0"/>
                        </a:rPr>
                        <a:t>Online storage and sharing</a:t>
                      </a:r>
                    </a:p>
                    <a:p>
                      <a:pPr marL="0" marR="0" lvl="0" indent="0" algn="l" defTabSz="914363" rtl="0" eaLnBrk="1" fontAlgn="auto" latinLnBrk="0" hangingPunct="1">
                        <a:lnSpc>
                          <a:spcPct val="100000"/>
                        </a:lnSpc>
                        <a:spcBef>
                          <a:spcPts val="0"/>
                        </a:spcBef>
                        <a:spcAft>
                          <a:spcPts val="0"/>
                        </a:spcAft>
                        <a:buClrTx/>
                        <a:buSzTx/>
                        <a:buFontTx/>
                        <a:buNone/>
                        <a:tabLst/>
                        <a:defRPr/>
                      </a:pPr>
                      <a:endParaRPr lang="en-US" sz="1050" b="0" i="0" u="none" strike="noStrike" kern="1200">
                        <a:solidFill>
                          <a:schemeClr val="tx1">
                            <a:lumMod val="65000"/>
                            <a:lumOff val="35000"/>
                          </a:schemeClr>
                        </a:solidFill>
                        <a:effectLst/>
                        <a:latin typeface="Segoe UI" panose="020B0502040204020203" pitchFamily="34" charset="0"/>
                        <a:ea typeface="+mn-ea"/>
                        <a:cs typeface="Segoe UI" panose="020B0502040204020203"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050" b="0" i="0" u="none" strike="noStrike" kern="1200">
                          <a:solidFill>
                            <a:schemeClr val="tx1">
                              <a:lumMod val="65000"/>
                              <a:lumOff val="35000"/>
                            </a:schemeClr>
                          </a:solidFill>
                          <a:effectLst/>
                          <a:latin typeface="Segoe UI" panose="020B0502040204020203" pitchFamily="34" charset="0"/>
                          <a:ea typeface="+mn-ea"/>
                          <a:cs typeface="Segoe UI" panose="020B0502040204020203" pitchFamily="34" charset="0"/>
                        </a:rPr>
                        <a:t>OneDrive for Business gives each user 1 TB of online file storage that can be accessed from anywhere, on any device. Easily share documents with others inside and outside your organization and control who can see and edit each file.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689079"/>
                  </a:ext>
                </a:extLst>
              </a:tr>
              <a:tr h="0">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050" b="1" u="none" strike="noStrike" kern="1200" cap="none" spc="0" normalizeH="0" baseline="0" noProof="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rPr>
                        <a:t>Online conferencing</a:t>
                      </a:r>
                    </a:p>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050" b="0" u="none" strike="noStrike" kern="1200" cap="none" spc="0" normalizeH="0" baseline="0" noProof="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050" b="0" u="none" strike="noStrike" kern="1200" cap="none" spc="0" normalizeH="0" baseline="0" noProof="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rPr>
                        <a:t>Host online meetings with audio and video using one-click screen sharing and HD video conferencing.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3296400"/>
                  </a:ext>
                </a:extLst>
              </a:tr>
              <a:tr h="0">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050" b="1" u="none" strike="noStrike" kern="1200" cap="none" spc="0" normalizeH="0" baseline="0" noProof="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rPr>
                        <a:t>Hub for teamwork</a:t>
                      </a:r>
                    </a:p>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050" b="0" u="none" strike="noStrike" kern="1200" cap="none" spc="0" normalizeH="0" baseline="0" noProof="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050" kern="0" noProof="0">
                          <a:solidFill>
                            <a:schemeClr val="tx1">
                              <a:lumMod val="65000"/>
                              <a:lumOff val="35000"/>
                            </a:schemeClr>
                          </a:solidFill>
                          <a:latin typeface="Segoe UI" panose="020B0502040204020203" pitchFamily="34" charset="0"/>
                          <a:cs typeface="Segoe UI" panose="020B0502040204020203" pitchFamily="34" charset="0"/>
                        </a:rPr>
                        <a:t>Connect your teams with Microsoft Teams in Office 365, where chat, content, and productivity tools come together, so your teams have access to everything they need.</a:t>
                      </a:r>
                      <a:endParaRPr kumimoji="0" lang="en-US" sz="1050" b="0" u="none" strike="noStrike" kern="1200" cap="none" spc="0" normalizeH="0" baseline="0" noProof="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3184421"/>
                  </a:ext>
                </a:extLst>
              </a:tr>
              <a:tr h="0">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050" b="1" kern="1200">
                          <a:solidFill>
                            <a:schemeClr val="tx1">
                              <a:lumMod val="65000"/>
                              <a:lumOff val="35000"/>
                            </a:schemeClr>
                          </a:solidFill>
                          <a:latin typeface="Segoe UI" panose="020B0502040204020203" pitchFamily="34" charset="0"/>
                          <a:ea typeface="+mn-ea"/>
                          <a:cs typeface="Segoe UI" panose="020B0502040204020203" pitchFamily="34" charset="0"/>
                        </a:rPr>
                        <a:t>Work management</a:t>
                      </a:r>
                    </a:p>
                    <a:p>
                      <a:pPr marL="0" marR="0" lvl="0" indent="0" algn="l" defTabSz="914363" rtl="0" eaLnBrk="1" fontAlgn="auto" latinLnBrk="0" hangingPunct="1">
                        <a:lnSpc>
                          <a:spcPct val="100000"/>
                        </a:lnSpc>
                        <a:spcBef>
                          <a:spcPts val="0"/>
                        </a:spcBef>
                        <a:spcAft>
                          <a:spcPts val="0"/>
                        </a:spcAft>
                        <a:buClrTx/>
                        <a:buSzTx/>
                        <a:buFontTx/>
                        <a:buNone/>
                        <a:tabLst/>
                        <a:defRPr/>
                      </a:pPr>
                      <a:endParaRPr lang="en-US" sz="1050" b="0" kern="120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050" b="0" kern="1200">
                          <a:solidFill>
                            <a:schemeClr val="tx1">
                              <a:lumMod val="65000"/>
                              <a:lumOff val="35000"/>
                            </a:schemeClr>
                          </a:solidFill>
                          <a:latin typeface="Segoe UI" panose="020B0502040204020203" pitchFamily="34" charset="0"/>
                          <a:ea typeface="+mn-ea"/>
                          <a:cs typeface="Segoe UI" panose="020B0502040204020203" pitchFamily="34" charset="0"/>
                        </a:rPr>
                        <a:t>Planner makes it easy for your team to create new project plans, organize and assign tasks, share files, chat about what you’re working on, and get updates on progress.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49730"/>
                  </a:ext>
                </a:extLst>
              </a:tr>
              <a:tr h="0">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050" b="1" u="none" strike="noStrike" kern="1200" cap="none" spc="0" normalizeH="0" baseline="0" noProof="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rPr>
                        <a:t>Workday management</a:t>
                      </a:r>
                    </a:p>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050" b="0" u="none" strike="noStrike" kern="1200" cap="none" spc="0" normalizeH="0" baseline="0" noProof="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050" b="0" i="0" u="none" strike="noStrike" kern="1200">
                          <a:solidFill>
                            <a:schemeClr val="tx1">
                              <a:lumMod val="65000"/>
                              <a:lumOff val="35000"/>
                            </a:schemeClr>
                          </a:solidFill>
                          <a:effectLst/>
                          <a:latin typeface="Segoe UI" panose="020B0502040204020203" pitchFamily="34" charset="0"/>
                          <a:ea typeface="+mn-ea"/>
                          <a:cs typeface="Segoe UI" panose="020B0502040204020203" pitchFamily="34" charset="0"/>
                        </a:rPr>
                        <a:t>Help your Firstline workforce to manage their day—schedule management, information sharing and the ability to connect to other work-related apps and resources.</a:t>
                      </a:r>
                      <a:endParaRPr kumimoji="0" lang="en-US" sz="1050" b="0" u="none" strike="noStrike" kern="1200" cap="none" spc="0" normalizeH="0" baseline="0" noProof="0" dirty="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057241"/>
                  </a:ext>
                </a:extLst>
              </a:tr>
              <a:tr h="0">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050" b="1" u="none" strike="noStrike" kern="1200" cap="none" spc="0" normalizeH="0" baseline="0" noProof="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rPr>
                        <a:t>Reliability</a:t>
                      </a:r>
                    </a:p>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050" b="0" u="none" strike="noStrike" kern="1200" cap="none" spc="0" normalizeH="0" baseline="0" noProof="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200"/>
                        </a:spcAft>
                      </a:pPr>
                      <a:r>
                        <a:rPr lang="en-US" sz="1050" kern="0" noProof="0" dirty="0">
                          <a:solidFill>
                            <a:schemeClr val="tx1">
                              <a:lumMod val="65000"/>
                              <a:lumOff val="35000"/>
                            </a:schemeClr>
                          </a:solidFill>
                          <a:latin typeface="Segoe UI" panose="020B0502040204020203" pitchFamily="34" charset="0"/>
                          <a:cs typeface="Segoe UI" panose="020B0502040204020203" pitchFamily="34" charset="0"/>
                        </a:rPr>
                        <a:t>Rest easy with a 99.9% financially-backed uptime guarantee. </a:t>
                      </a:r>
                      <a:endParaRPr lang="en-US" sz="1050" dirty="0">
                        <a:solidFill>
                          <a:schemeClr val="tx1">
                            <a:lumMod val="65000"/>
                            <a:lumOff val="35000"/>
                          </a:schemeClr>
                        </a:solidFill>
                        <a:latin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2527706"/>
                  </a:ext>
                </a:extLst>
              </a:tr>
              <a:tr h="0">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050" b="1" kern="1200">
                          <a:solidFill>
                            <a:schemeClr val="tx1">
                              <a:lumMod val="65000"/>
                              <a:lumOff val="35000"/>
                            </a:schemeClr>
                          </a:solidFill>
                          <a:effectLst/>
                          <a:latin typeface="Segoe UI" panose="020B0502040204020203" pitchFamily="34" charset="0"/>
                          <a:ea typeface="+mn-ea"/>
                          <a:cs typeface="Segoe UI" panose="020B0502040204020203" pitchFamily="34" charset="0"/>
                        </a:rPr>
                        <a:t>Security</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050" b="0" kern="1200">
                          <a:solidFill>
                            <a:schemeClr val="tx1">
                              <a:lumMod val="65000"/>
                              <a:lumOff val="35000"/>
                            </a:schemeClr>
                          </a:solidFill>
                          <a:effectLst/>
                          <a:latin typeface="Segoe UI" panose="020B0502040204020203" pitchFamily="34" charset="0"/>
                          <a:ea typeface="+mn-ea"/>
                          <a:cs typeface="Segoe UI" panose="020B0502040204020203" pitchFamily="34" charset="0"/>
                        </a:rPr>
                        <a:t>Cutting-edge security practices with five layers of security and proactive monitoring help keep customer data safe. </a:t>
                      </a:r>
                      <a:endParaRPr kumimoji="0" lang="en-US" sz="1050" b="0" u="none" strike="noStrike" kern="1200" cap="none" spc="0" normalizeH="0" baseline="0" noProof="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5373330"/>
                  </a:ext>
                </a:extLst>
              </a:tr>
              <a:tr h="0">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1050" b="1" u="none" strike="noStrike" kern="1200" cap="none" spc="0" normalizeH="0" baseline="0" noProof="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rPr>
                        <a:t>Automatic updates</a:t>
                      </a:r>
                    </a:p>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050" b="0" u="none" strike="noStrike" kern="1200" cap="none" spc="0" normalizeH="0" baseline="0" noProof="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lang="en-US" sz="1050" b="0" i="0" u="none" strike="noStrike" kern="1200" dirty="0">
                          <a:solidFill>
                            <a:schemeClr val="tx1">
                              <a:lumMod val="65000"/>
                              <a:lumOff val="35000"/>
                            </a:schemeClr>
                          </a:solidFill>
                          <a:effectLst/>
                          <a:latin typeface="Segoe UI" panose="020B0502040204020203" pitchFamily="34" charset="0"/>
                          <a:ea typeface="+mn-ea"/>
                          <a:cs typeface="Segoe UI" panose="020B0502040204020203" pitchFamily="34" charset="0"/>
                        </a:rPr>
                        <a:t>No need to pay for version upgrades; updates are included in your subscription. New features are rolled out to Office 365 customers regularly.</a:t>
                      </a:r>
                      <a:endParaRPr kumimoji="0" lang="en-US" sz="1050" b="0" u="none" strike="noStrike" kern="1200" cap="none" spc="0" normalizeH="0" baseline="0" noProof="0" dirty="0">
                        <a:ln>
                          <a:noFill/>
                        </a:ln>
                        <a:solidFill>
                          <a:schemeClr val="tx1">
                            <a:lumMod val="65000"/>
                            <a:lumOff val="35000"/>
                          </a:schemeClr>
                        </a:solidFill>
                        <a:effectLst/>
                        <a:uLnTx/>
                        <a:uFillTx/>
                        <a:latin typeface="Segoe UI" panose="020B0502040204020203" pitchFamily="34" charset="0"/>
                        <a:ea typeface="+mn-ea"/>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9599115"/>
                  </a:ext>
                </a:extLst>
              </a:tr>
            </a:tbl>
          </a:graphicData>
        </a:graphic>
      </p:graphicFrame>
      <p:sp>
        <p:nvSpPr>
          <p:cNvPr id="4" name="Rectangle 3">
            <a:extLst>
              <a:ext uri="{FF2B5EF4-FFF2-40B4-BE49-F238E27FC236}">
                <a16:creationId xmlns:a16="http://schemas.microsoft.com/office/drawing/2014/main" id="{04C53B4A-E17F-4D94-99B8-9DCC12578E7A}"/>
              </a:ext>
            </a:extLst>
          </p:cNvPr>
          <p:cNvSpPr/>
          <p:nvPr/>
        </p:nvSpPr>
        <p:spPr>
          <a:xfrm>
            <a:off x="340448" y="8363446"/>
            <a:ext cx="6436272" cy="584775"/>
          </a:xfrm>
          <a:prstGeom prst="rect">
            <a:avLst/>
          </a:prstGeom>
        </p:spPr>
        <p:txBody>
          <a:bodyPr wrap="square">
            <a:spAutoFit/>
          </a:bodyPr>
          <a:lstStyle/>
          <a:p>
            <a:r>
              <a:rPr lang="en-US" sz="800" spc="-25" dirty="0">
                <a:solidFill>
                  <a:schemeClr val="tx1">
                    <a:lumMod val="65000"/>
                    <a:lumOff val="35000"/>
                  </a:schemeClr>
                </a:solidFill>
                <a:latin typeface="Segoe UI" panose="020B0502040204020203" pitchFamily="34" charset="0"/>
                <a:ea typeface="Calibri" panose="020F0502020204030204" pitchFamily="34" charset="0"/>
              </a:rPr>
              <a:t>© 2018 Microsoft Corporation. All rights reserved. This document is provided "as-is." Information and views expressed in this document, including URL and other Internet Web site references, may change without notice. You bear the risk of using it. This document does not provide you with any legal rights to any intellectual property in any Microsoft product. You may copy and use this document for your internal, reference purposes. You may modify this document for your internal, reference purposes. Document accurate as of July 1, 2018.</a:t>
            </a:r>
            <a:endParaRPr lang="en-US" sz="800" dirty="0">
              <a:solidFill>
                <a:schemeClr val="tx1">
                  <a:lumMod val="65000"/>
                  <a:lumOff val="35000"/>
                </a:schemeClr>
              </a:solidFill>
            </a:endParaRPr>
          </a:p>
        </p:txBody>
      </p:sp>
      <p:sp>
        <p:nvSpPr>
          <p:cNvPr id="5" name="Title 1">
            <a:extLst>
              <a:ext uri="{FF2B5EF4-FFF2-40B4-BE49-F238E27FC236}">
                <a16:creationId xmlns:a16="http://schemas.microsoft.com/office/drawing/2014/main" id="{0F7E67F9-DF58-4577-90A6-42EDDCAC318F}"/>
              </a:ext>
            </a:extLst>
          </p:cNvPr>
          <p:cNvSpPr txBox="1">
            <a:spLocks/>
          </p:cNvSpPr>
          <p:nvPr/>
        </p:nvSpPr>
        <p:spPr>
          <a:xfrm>
            <a:off x="744442" y="432544"/>
            <a:ext cx="5252357" cy="365869"/>
          </a:xfrm>
          <a:prstGeom prst="rect">
            <a:avLst/>
          </a:prstGeom>
        </p:spPr>
        <p:txBody>
          <a:bodyPr wrap="square" lIns="0" tIns="0" rIns="0" bIns="0">
            <a:spAutoFit/>
          </a:bodyPr>
          <a:lstStyle>
            <a:lvl1pPr algn="l" defTabSz="914139" rtl="0" eaLnBrk="1" latinLnBrk="0" hangingPunct="1">
              <a:spcBef>
                <a:spcPct val="0"/>
              </a:spcBef>
              <a:buNone/>
              <a:defRPr sz="2400" b="0" kern="1200">
                <a:solidFill>
                  <a:schemeClr val="bg1"/>
                </a:solidFill>
                <a:latin typeface="Segoe UI" pitchFamily="34" charset="0"/>
                <a:ea typeface="+mj-ea"/>
                <a:cs typeface="+mj-cs"/>
              </a:defRPr>
            </a:lvl1pPr>
          </a:lstStyle>
          <a:p>
            <a:pPr>
              <a:lnSpc>
                <a:spcPts val="3200"/>
              </a:lnSpc>
            </a:pPr>
            <a:r>
              <a:rPr lang="en-US" sz="2000" spc="-120">
                <a:solidFill>
                  <a:srgbClr val="D83B01"/>
                </a:solidFill>
                <a:latin typeface="Segoe UI Semibold" panose="020B0702040204020203" pitchFamily="34" charset="0"/>
                <a:cs typeface="Segoe UI Semibold" panose="020B0702040204020203" pitchFamily="34" charset="0"/>
              </a:rPr>
              <a:t>Get the following with Office 365 Business Premium</a:t>
            </a:r>
            <a:endParaRPr lang="en-US" sz="2200" spc="-120">
              <a:solidFill>
                <a:srgbClr val="D83B01"/>
              </a:solidFill>
              <a:latin typeface="Segoe UI Semibold" panose="020B0702040204020203" pitchFamily="34" charset="0"/>
              <a:cs typeface="Segoe UI Semibold" panose="020B0702040204020203" pitchFamily="34" charset="0"/>
            </a:endParaRPr>
          </a:p>
        </p:txBody>
      </p:sp>
      <p:sp>
        <p:nvSpPr>
          <p:cNvPr id="6" name="TextBox 5">
            <a:extLst>
              <a:ext uri="{FF2B5EF4-FFF2-40B4-BE49-F238E27FC236}">
                <a16:creationId xmlns:a16="http://schemas.microsoft.com/office/drawing/2014/main" id="{7991CB2C-C7EA-438E-B127-3991511AFC2F}"/>
              </a:ext>
            </a:extLst>
          </p:cNvPr>
          <p:cNvSpPr txBox="1"/>
          <p:nvPr/>
        </p:nvSpPr>
        <p:spPr>
          <a:xfrm>
            <a:off x="0" y="7313188"/>
            <a:ext cx="6858000" cy="353943"/>
          </a:xfrm>
          <a:prstGeom prst="rect">
            <a:avLst/>
          </a:prstGeom>
          <a:noFill/>
          <a:ln>
            <a:noFill/>
          </a:ln>
        </p:spPr>
        <p:txBody>
          <a:bodyPr wrap="square" lIns="91440" tIns="91440" rIns="91440" bIns="91440" rtlCol="0">
            <a:spAutoFit/>
          </a:bodyPr>
          <a:lstStyle/>
          <a:p>
            <a:pPr algn="ctr"/>
            <a:r>
              <a:rPr lang="en-US" sz="1100" b="1" dirty="0">
                <a:solidFill>
                  <a:schemeClr val="tx1">
                    <a:lumMod val="65000"/>
                    <a:lumOff val="35000"/>
                  </a:schemeClr>
                </a:solidFill>
                <a:latin typeface="Segoe UI" panose="020B0502040204020203" pitchFamily="34" charset="0"/>
                <a:cs typeface="Segoe UI" panose="020B0502040204020203" pitchFamily="34" charset="0"/>
              </a:rPr>
              <a:t>Learn more about Office 365 Business Premium at </a:t>
            </a:r>
            <a:r>
              <a:rPr lang="en-US" sz="1100" b="1" dirty="0">
                <a:solidFill>
                  <a:schemeClr val="tx1">
                    <a:lumMod val="65000"/>
                    <a:lumOff val="35000"/>
                  </a:schemeClr>
                </a:solidFill>
                <a:latin typeface="Segoe UI" panose="020B0502040204020203" pitchFamily="34" charset="0"/>
                <a:cs typeface="Segoe UI" panose="020B0502040204020203" pitchFamily="34" charset="0"/>
                <a:hlinkClick r:id="rId2"/>
              </a:rPr>
              <a:t>http://www.office.com/business</a:t>
            </a:r>
            <a:r>
              <a:rPr lang="en-US" sz="1100" b="1" dirty="0">
                <a:solidFill>
                  <a:schemeClr val="tx1">
                    <a:lumMod val="65000"/>
                    <a:lumOff val="35000"/>
                  </a:schemeClr>
                </a:solidFill>
                <a:latin typeface="Segoe UI" panose="020B0502040204020203" pitchFamily="34" charset="0"/>
                <a:cs typeface="Segoe UI" panose="020B0502040204020203" pitchFamily="34" charset="0"/>
              </a:rPr>
              <a:t>.</a:t>
            </a:r>
            <a:endParaRPr lang="en-US" sz="1100" b="1" spc="-62" dirty="0">
              <a:solidFill>
                <a:schemeClr val="tx1">
                  <a:lumMod val="50000"/>
                  <a:lumOff val="5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687795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SMSG KM Open Document" ma:contentTypeID="0x0101000E4CB7077FEE4FF7AE86D4A500EEC780030016C849C62B10EB41ACA8C7EEDEF40BB200163887025105364D8153C6080327FC09" ma:contentTypeVersion="30" ma:contentTypeDescription="" ma:contentTypeScope="" ma:versionID="bf3047196444fa383e38b9f5a260a91e">
  <xsd:schema xmlns:xsd="http://www.w3.org/2001/XMLSchema" xmlns:xs="http://www.w3.org/2001/XMLSchema" xmlns:p="http://schemas.microsoft.com/office/2006/metadata/properties" xmlns:ns1="http://schemas.microsoft.com/sharepoint/v3" xmlns:ns2="230e9df3-be65-4c73-a93b-d1236ebd677e" xmlns:ns3="230E9DF3-BE65-4C73-A93B-D1236EBD677E" targetNamespace="http://schemas.microsoft.com/office/2006/metadata/properties" ma:root="true" ma:fieldsID="673ea1d4379762c7e7389446bf5c776c" ns1:_="" ns2:_="" ns3:_="">
    <xsd:import namespace="http://schemas.microsoft.com/sharepoint/v3"/>
    <xsd:import namespace="230e9df3-be65-4c73-a93b-d1236ebd677e"/>
    <xsd:import namespace="230E9DF3-BE65-4C73-A93B-D1236EBD677E"/>
    <xsd:element name="properties">
      <xsd:complexType>
        <xsd:sequence>
          <xsd:element name="documentManagement">
            <xsd:complexType>
              <xsd:all>
                <xsd:element ref="ns1:RoutingRuleDescription" minOccurs="0"/>
                <xsd:element ref="ns2:DocumentDescription" minOccurs="0"/>
                <xsd:element ref="ns2:Owner" minOccurs="0"/>
                <xsd:element ref="ns3:PublishDate" minOccurs="0"/>
                <xsd:element ref="ns1:PublishingPageContent" minOccurs="0"/>
                <xsd:element ref="ns2:Thumbnail1" minOccurs="0"/>
                <xsd:element ref="ns1:PublishingExpirationDate" minOccurs="0"/>
                <xsd:element ref="ns3:ApplyWorkflowRules" minOccurs="0"/>
                <xsd:element ref="ns2:ContentID" minOccurs="0"/>
                <xsd:element ref="ns2:Blog_x0020_Name" minOccurs="0"/>
                <xsd:element ref="ns2:Coowner" minOccurs="0"/>
                <xsd:element ref="ns1:AverageRating" minOccurs="0"/>
                <xsd:element ref="ns1:RatingCount" minOccurs="0"/>
                <xsd:element ref="ns2:FolderExtensions" minOccurs="0"/>
                <xsd:element ref="ns2:ParentID1" minOccurs="0"/>
                <xsd:element ref="ns2:GenericText2" minOccurs="0"/>
                <xsd:element ref="ns2:GenericHTML1" minOccurs="0"/>
                <xsd:element ref="ns2:od9986d31974458fb3007746ec0bce5f" minOccurs="0"/>
                <xsd:element ref="ns2:k21a64daf20d4502b2796a1c6b8ce6c8" minOccurs="0"/>
                <xsd:element ref="ns2:ef109fd36bcf4bcd9dd945731030600b" minOccurs="0"/>
                <xsd:element ref="ns2:hd9637eefc984b85b6097c6374e15725" minOccurs="0"/>
                <xsd:element ref="ns2:ga0c0bf70a6644469c61b3efa7025301" minOccurs="0"/>
                <xsd:element ref="ns2:i1b478372f814787abd313030b81fcb2" minOccurs="0"/>
                <xsd:element ref="ns2:i0d941ee1e744ffea7aeee9924c91cbb" minOccurs="0"/>
                <xsd:element ref="ns2:m6d26e40ac264097a006193f92232ece" minOccurs="0"/>
                <xsd:element ref="ns2:kf34bcdc8fc34e479d3f94c6210e8e27" minOccurs="0"/>
                <xsd:element ref="ns2:mb88723863e1404388ba3733387d48df" minOccurs="0"/>
                <xsd:element ref="ns2:TaxCatchAll" minOccurs="0"/>
                <xsd:element ref="ns2:k20e0dfa74bf4e44818db03027b0ccd8" minOccurs="0"/>
                <xsd:element ref="ns2:l3c3ea61849e4288a8acc49bb5388e8c" minOccurs="0"/>
                <xsd:element ref="ns2:ec5b2ad5c27b45fb8a00a1f27c7ce1ae" minOccurs="0"/>
                <xsd:element ref="ns2:TaxCatchAllLabel" minOccurs="0"/>
                <xsd:element ref="ns2:b60f8d2dbb984f349d80d8196897f4d3" minOccurs="0"/>
                <xsd:element ref="ns2:TaxKeywordTaxHTField" minOccurs="0"/>
                <xsd:element ref="ns2:m6c7b4717b6346e6a075a59dd47eac69" minOccurs="0"/>
                <xsd:element ref="ns2:ConfidentialityTaxHTField0" minOccurs="0"/>
                <xsd:element ref="ns2:b4224c12c78d42ea9b214de0badf8358" minOccurs="0"/>
                <xsd:element ref="ns2:_dlc_DocId" minOccurs="0"/>
                <xsd:element ref="ns2:_dlc_DocIdPersistId" minOccurs="0"/>
                <xsd:element ref="ns2:eb54ac91059940029a3cc8a4ff5af673" minOccurs="0"/>
                <xsd:element ref="ns2:_dlc_DocIdUrl" minOccurs="0"/>
                <xsd:element ref="ns1:ReportOwner" minOccurs="0"/>
                <xsd:element ref="ns2:bf80e81150e248c48aa8cffdf0021a1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hidden="true" ma:internalName="RoutingRuleDescription" ma:readOnly="false">
      <xsd:simpleType>
        <xsd:restriction base="dms:Text">
          <xsd:maxLength value="255"/>
        </xsd:restriction>
      </xsd:simpleType>
    </xsd:element>
    <xsd:element name="PublishingPageContent" ma:index="9" nillable="true" ma:displayName="Page Content" ma:description="Page Content is a site column created by the Publishing feature. It is used on the Article Page Content Type as the content of the page." ma:internalName="PublishingPageContent">
      <xsd:simpleType>
        <xsd:restriction base="dms:Unknown"/>
      </xsd:simpleType>
    </xsd:element>
    <xsd:element name="PublishingExpirationDate" ma:index="13"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AverageRating" ma:index="28"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element name="ReportOwner" ma:index="70" nillable="true" ma:displayName="Owner (People and Groups)" ma:description="Owner of this document" ma:hidden="true" ma:list="UserInfo" ma:SearchPeopleOnly="false" ma:SharePointGroup="0" ma:internalName="Report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DocumentDescription" ma:index="3" nillable="true" ma:displayName="Document Description" ma:description="Alternate description for documents that can be used for display." ma:internalName="DocumentDescription">
      <xsd:simpleType>
        <xsd:restriction base="dms:Note">
          <xsd:maxLength value="255"/>
        </xsd:restriction>
      </xsd:simpleType>
    </xsd:element>
    <xsd:element name="Owner" ma:index="4" nillable="true"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humbnail1" ma:index="10" nillable="true" ma:displayName="Thumbnail" ma:format="Hyperlink" ma:internalName="Thumbnail1"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ContentID" ma:index="15" nillable="true" ma:displayName="Content ID" ma:indexed="true" ma:internalName="ContentID" ma:readOnly="false">
      <xsd:simpleType>
        <xsd:restriction base="dms:Text">
          <xsd:maxLength value="255"/>
        </xsd:restriction>
      </xsd:simpleType>
    </xsd:element>
    <xsd:element name="Blog_x0020_Name" ma:index="16" nillable="true" ma:displayName="Blog Name" ma:description="Title of an Infopedia Blog" ma:internalName="Blog_x0020_Name">
      <xsd:simpleType>
        <xsd:restriction base="dms:Text">
          <xsd:maxLength value="255"/>
        </xsd:restriction>
      </xsd:simpleType>
    </xsd:element>
    <xsd:element name="Coowner" ma:index="22" nillable="true" ma:displayName="Co-owner" ma:list="UserInfo" ma:SearchPeopleOnly="false" ma:SharePointGroup="0" ma:internalName="Coowner" ma:showField="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FolderExtensions" ma:index="35" nillable="true" ma:displayName="Folder Extensions" ma:description="On-DocSet sub folder to support inactive documents views." ma:internalName="FolderExtensions">
      <xsd:simpleType>
        <xsd:restriction base="dms:Unknown"/>
      </xsd:simpleType>
    </xsd:element>
    <xsd:element name="ParentID1" ma:index="36" nillable="true" ma:displayName="ParentID" ma:description="Used to maintain the parent-child relationship within Document Set and Documents" ma:indexed="true" ma:internalName="ParentID1">
      <xsd:simpleType>
        <xsd:restriction base="dms:Text">
          <xsd:maxLength value="255"/>
        </xsd:restriction>
      </xsd:simpleType>
    </xsd:element>
    <xsd:element name="GenericText2" ma:index="38" nillable="true" ma:displayName="GenericText2" ma:description="Generic field for future features in implementation" ma:indexed="true" ma:internalName="GenericText2">
      <xsd:simpleType>
        <xsd:restriction base="dms:Text">
          <xsd:maxLength value="255"/>
        </xsd:restriction>
      </xsd:simpleType>
    </xsd:element>
    <xsd:element name="GenericHTML1" ma:index="39" nillable="true" ma:displayName="GenericHTML1" ma:description="Generic field for future features in implementation" ma:internalName="GenericHTML1">
      <xsd:simpleType>
        <xsd:restriction base="dms:Unknown"/>
      </xsd:simpleType>
    </xsd:element>
    <xsd:element name="od9986d31974458fb3007746ec0bce5f" ma:index="40" nillable="true" ma:taxonomy="true" ma:internalName="od9986d31974458fb3007746ec0bce5f" ma:taxonomyFieldName="Languages" ma:displayName="SMSG Languages" ma:default="" ma:fieldId="{8d9986d3-1974-458f-b300-7746ec0bce5f}" ma:taxonomyMulti="true" ma:sspId="e385fb40-52d4-4fae-9c5b-3e8ff8a5878e" ma:termSetId="a611a704-4666-406e-a571-a6e9bb4a2dcc" ma:anchorId="c5f267fd-fa38-4ffe-a1d8-2693d87e90bc" ma:open="false" ma:isKeyword="false">
      <xsd:complexType>
        <xsd:sequence>
          <xsd:element ref="pc:Terms" minOccurs="0" maxOccurs="1"/>
        </xsd:sequence>
      </xsd:complexType>
    </xsd:element>
    <xsd:element name="k21a64daf20d4502b2796a1c6b8ce6c8" ma:index="41" nillable="true" ma:taxonomy="true" ma:internalName="k21a64daf20d4502b2796a1c6b8ce6c8" ma:taxonomyFieldName="Industries" ma:displayName="SMSG Industries" ma:default="" ma:fieldId="{421a64da-f20d-4502-b279-6a1c6b8ce6c8}" ma:taxonomyMulti="true" ma:sspId="e385fb40-52d4-4fae-9c5b-3e8ff8a5878e" ma:termSetId="a611a704-4666-406e-a571-a6e9bb4a2dcc" ma:anchorId="322da17f-7441-43de-8ac8-ca7d62aec02b" ma:open="false" ma:isKeyword="false">
      <xsd:complexType>
        <xsd:sequence>
          <xsd:element ref="pc:Terms" minOccurs="0" maxOccurs="1"/>
        </xsd:sequence>
      </xsd:complexType>
    </xsd:element>
    <xsd:element name="ef109fd36bcf4bcd9dd945731030600b" ma:index="43" nillable="true" ma:taxonomy="true" ma:internalName="ef109fd36bcf4bcd9dd945731030600b" ma:taxonomyFieldName="Region" ma:displayName="SMSG Region" ma:default="" ma:fieldId="{ef109fd3-6bcf-4bcd-9dd9-45731030600b}" ma:taxonomyMulti="true" ma:sspId="e385fb40-52d4-4fae-9c5b-3e8ff8a5878e" ma:termSetId="a611a704-4666-406e-a571-a6e9bb4a2dcc" ma:anchorId="c5404caa-7d82-41c6-82c2-0230c1d96864" ma:open="false" ma:isKeyword="false">
      <xsd:complexType>
        <xsd:sequence>
          <xsd:element ref="pc:Terms" minOccurs="0" maxOccurs="1"/>
        </xsd:sequence>
      </xsd:complexType>
    </xsd:element>
    <xsd:element name="hd9637eefc984b85b6097c6374e15725" ma:index="44" nillable="true" ma:taxonomy="true" ma:internalName="hd9637eefc984b85b6097c6374e15725" ma:taxonomyFieldName="ItemType" ma:displayName="SMSG Item Type" ma:default="" ma:fieldId="{1d9637ee-fc98-4b85-b609-7c6374e15725}" ma:taxonomyMulti="true" ma:sspId="e385fb40-52d4-4fae-9c5b-3e8ff8a5878e" ma:termSetId="a611a704-4666-406e-a571-a6e9bb4a2dcc" ma:anchorId="3d59bf14-be35-4b82-81a4-70bbe2a90cc2" ma:open="false" ma:isKeyword="false">
      <xsd:complexType>
        <xsd:sequence>
          <xsd:element ref="pc:Terms" minOccurs="0" maxOccurs="1"/>
        </xsd:sequence>
      </xsd:complexType>
    </xsd:element>
    <xsd:element name="ga0c0bf70a6644469c61b3efa7025301" ma:index="45" nillable="true" ma:taxonomy="true" ma:internalName="ga0c0bf70a6644469c61b3efa7025301" ma:taxonomyFieldName="ExperienceContentType" ma:displayName="Experience Content Type" ma:default="" ma:fieldId="{0a0c0bf7-0a66-4446-9c61-b3efa7025301}" ma:sspId="e385fb40-52d4-4fae-9c5b-3e8ff8a5878e" ma:termSetId="5ebd4bde-7300-4f6f-8671-0d8e806c9260" ma:anchorId="f79c226e-0a27-41a1-99b5-91ff9ea65615" ma:open="false" ma:isKeyword="false">
      <xsd:complexType>
        <xsd:sequence>
          <xsd:element ref="pc:Terms" minOccurs="0" maxOccurs="1"/>
        </xsd:sequence>
      </xsd:complexType>
    </xsd:element>
    <xsd:element name="i1b478372f814787abd313030b81fcb2" ma:index="47" nillable="true" ma:taxonomy="true" ma:internalName="i1b478372f814787abd313030b81fcb2" ma:taxonomyFieldName="ActivitiesAndPrograms" ma:displayName="SMSG Activities &amp; Programs" ma:default="" ma:fieldId="{21b47837-2f81-4787-abd3-13030b81fcb2}" ma:taxonomyMulti="true" ma:sspId="e385fb40-52d4-4fae-9c5b-3e8ff8a5878e" ma:termSetId="d039009f-2da8-468b-bf5e-ff4693a9f72f" ma:anchorId="846d39ff-6475-4006-99df-de42970d666e" ma:open="false" ma:isKeyword="false">
      <xsd:complexType>
        <xsd:sequence>
          <xsd:element ref="pc:Terms" minOccurs="0" maxOccurs="1"/>
        </xsd:sequence>
      </xsd:complexType>
    </xsd:element>
    <xsd:element name="i0d941ee1e744ffea7aeee9924c91cbb" ma:index="49" nillable="true" ma:taxonomy="true" ma:internalName="i0d941ee1e744ffea7aeee9924c91cbb" ma:taxonomyFieldName="BusinessArchitecture" ma:displayName="SMSG Business Architecture" ma:default="" ma:fieldId="{20d941ee-1e74-4ffe-a7ae-ee9924c91cbb}" ma:taxonomyMulti="true" ma:sspId="e385fb40-52d4-4fae-9c5b-3e8ff8a5878e" ma:termSetId="d039009f-2da8-468b-bf5e-ff4693a9f72f" ma:anchorId="1951c1e0-4cc7-414f-a435-7369277bc757" ma:open="false" ma:isKeyword="false">
      <xsd:complexType>
        <xsd:sequence>
          <xsd:element ref="pc:Terms" minOccurs="0" maxOccurs="1"/>
        </xsd:sequence>
      </xsd:complexType>
    </xsd:element>
    <xsd:element name="m6d26e40ac264097a006193f92232ece" ma:index="50" nillable="true" ma:taxonomy="true" ma:internalName="m6d26e40ac264097a006193f92232ece" ma:taxonomyFieldName="TechnicalLevel" ma:displayName="Technical Level" ma:default="" ma:fieldId="{66d26e40-ac26-4097-a006-193f92232ece}" ma:sspId="e385fb40-52d4-4fae-9c5b-3e8ff8a5878e" ma:termSetId="7123edbd-7265-47b9-9049-04e46d245d8e" ma:anchorId="3c636e1e-6390-429f-a144-68438d32bffe" ma:open="false" ma:isKeyword="false">
      <xsd:complexType>
        <xsd:sequence>
          <xsd:element ref="pc:Terms" minOccurs="0" maxOccurs="1"/>
        </xsd:sequence>
      </xsd:complexType>
    </xsd:element>
    <xsd:element name="kf34bcdc8fc34e479d3f94c6210e8e27" ma:index="51" nillable="true" ma:taxonomy="true" ma:internalName="kf34bcdc8fc34e479d3f94c6210e8e27" ma:taxonomyFieldName="Competitors" ma:displayName="SMSG Competition" ma:default="" ma:fieldId="{4f34bcdc-8fc3-4e47-9d3f-94c6210e8e27}" ma:taxonomyMulti="true" ma:sspId="e385fb40-52d4-4fae-9c5b-3e8ff8a5878e" ma:termSetId="a611a704-4666-406e-a571-a6e9bb4a2dcc" ma:anchorId="718f8fd0-b740-48bc-92ad-5700213c04b2" ma:open="false" ma:isKeyword="false">
      <xsd:complexType>
        <xsd:sequence>
          <xsd:element ref="pc:Terms" minOccurs="0" maxOccurs="1"/>
        </xsd:sequence>
      </xsd:complexType>
    </xsd:element>
    <xsd:element name="mb88723863e1404388ba3733387d48df" ma:index="53" nillable="true" ma:taxonomy="true" ma:internalName="mb88723863e1404388ba3733387d48df" ma:taxonomyFieldName="Audiences" ma:displayName="SMSG Customer Audiences" ma:default="" ma:fieldId="{6b887238-63e1-4043-88ba-3733387d48df}" ma:taxonomyMulti="true" ma:sspId="e385fb40-52d4-4fae-9c5b-3e8ff8a5878e" ma:termSetId="a611a704-4666-406e-a571-a6e9bb4a2dcc" ma:anchorId="8a0280e9-c6e8-4e3c-80d6-8db643b96ddd" ma:open="false" ma:isKeyword="false">
      <xsd:complexType>
        <xsd:sequence>
          <xsd:element ref="pc:Terms" minOccurs="0" maxOccurs="1"/>
        </xsd:sequence>
      </xsd:complexType>
    </xsd:element>
    <xsd:element name="TaxCatchAll" ma:index="54" nillable="true" ma:displayName="Taxonomy Catch All Column" ma:description="" ma:hidden="true" ma:list="{79eb6d77-6000-4a3e-94a1-02065c4843b2}" ma:internalName="TaxCatchAll" ma:showField="CatchAllData" ma:web="968a269b-7438-4d12-9dc1-e5dc1b26ce59">
      <xsd:complexType>
        <xsd:complexContent>
          <xsd:extension base="dms:MultiChoiceLookup">
            <xsd:sequence>
              <xsd:element name="Value" type="dms:Lookup" maxOccurs="unbounded" minOccurs="0" nillable="true"/>
            </xsd:sequence>
          </xsd:extension>
        </xsd:complexContent>
      </xsd:complexType>
    </xsd:element>
    <xsd:element name="k20e0dfa74bf4e44818db03027b0ccd8" ma:index="55" nillable="true" ma:taxonomy="true" ma:internalName="k20e0dfa74bf4e44818db03027b0ccd8" ma:taxonomyFieldName="Segments" ma:displayName="SMSG Customer Segments" ma:default="" ma:fieldId="{420e0dfa-74bf-4e44-818d-b03027b0ccd8}" ma:taxonomyMulti="true" ma:sspId="e385fb40-52d4-4fae-9c5b-3e8ff8a5878e" ma:termSetId="a611a704-4666-406e-a571-a6e9bb4a2dcc" ma:anchorId="dd7a2ee5-7d01-4a82-9346-1eefa47ece8b" ma:open="false" ma:isKeyword="false">
      <xsd:complexType>
        <xsd:sequence>
          <xsd:element ref="pc:Terms" minOccurs="0" maxOccurs="1"/>
        </xsd:sequence>
      </xsd:complexType>
    </xsd:element>
    <xsd:element name="l3c3ea61849e4288a8acc49bb5388e8c" ma:index="57" nillable="true" ma:taxonomy="true" ma:internalName="l3c3ea61849e4288a8acc49bb5388e8c" ma:taxonomyFieldName="Groups" ma:displayName="SMSG Groups" ma:default="" ma:fieldId="{53c3ea61-849e-4288-a8ac-c49bb5388e8c}" ma:taxonomyMulti="true" ma:sspId="e385fb40-52d4-4fae-9c5b-3e8ff8a5878e" ma:termSetId="d039009f-2da8-468b-bf5e-ff4693a9f72f" ma:anchorId="ec38e82f-eddf-4553-aa72-f3bd3c1d5855" ma:open="false" ma:isKeyword="false">
      <xsd:complexType>
        <xsd:sequence>
          <xsd:element ref="pc:Terms" minOccurs="0" maxOccurs="1"/>
        </xsd:sequence>
      </xsd:complexType>
    </xsd:element>
    <xsd:element name="ec5b2ad5c27b45fb8a00a1f27c7ce1ae" ma:index="59" nillable="true" ma:taxonomy="true" ma:internalName="ec5b2ad5c27b45fb8a00a1f27c7ce1ae" ma:taxonomyFieldName="Partners" ma:displayName="SMSG Partners" ma:default="" ma:fieldId="{ec5b2ad5-c27b-45fb-8a00-a1f27c7ce1ae}" ma:taxonomyMulti="true" ma:sspId="e385fb40-52d4-4fae-9c5b-3e8ff8a5878e" ma:termSetId="a611a704-4666-406e-a571-a6e9bb4a2dcc" ma:anchorId="dd1a91fa-3198-4561-9b04-bc737b2a8291" ma:open="false" ma:isKeyword="false">
      <xsd:complexType>
        <xsd:sequence>
          <xsd:element ref="pc:Terms" minOccurs="0" maxOccurs="1"/>
        </xsd:sequence>
      </xsd:complexType>
    </xsd:element>
    <xsd:element name="TaxCatchAllLabel" ma:index="60" nillable="true" ma:displayName="Taxonomy Catch All Column1" ma:description="" ma:hidden="true" ma:list="{79eb6d77-6000-4a3e-94a1-02065c4843b2}" ma:internalName="TaxCatchAllLabel" ma:readOnly="true" ma:showField="CatchAllDataLabel" ma:web="968a269b-7438-4d12-9dc1-e5dc1b26ce59">
      <xsd:complexType>
        <xsd:complexContent>
          <xsd:extension base="dms:MultiChoiceLookup">
            <xsd:sequence>
              <xsd:element name="Value" type="dms:Lookup" maxOccurs="unbounded" minOccurs="0" nillable="true"/>
            </xsd:sequence>
          </xsd:extension>
        </xsd:complexContent>
      </xsd:complexType>
    </xsd:element>
    <xsd:element name="b60f8d2dbb984f349d80d8196897f4d3" ma:index="61" nillable="true" ma:taxonomy="true" ma:internalName="b60f8d2dbb984f349d80d8196897f4d3" ma:taxonomyFieldName="Roles" ma:displayName="SMSG Roles" ma:default="" ma:fieldId="{b60f8d2d-bb98-4f34-9d80-d8196897f4d3}" ma:taxonomyMulti="true" ma:sspId="e385fb40-52d4-4fae-9c5b-3e8ff8a5878e" ma:termSetId="a611a704-4666-406e-a571-a6e9bb4a2dcc" ma:anchorId="c9a07ef0-4236-4915-97ca-1b3392dac369" ma:open="false" ma:isKeyword="false">
      <xsd:complexType>
        <xsd:sequence>
          <xsd:element ref="pc:Terms" minOccurs="0" maxOccurs="1"/>
        </xsd:sequence>
      </xsd:complexType>
    </xsd:element>
    <xsd:element name="TaxKeywordTaxHTField" ma:index="62" nillable="true" ma:taxonomy="true" ma:internalName="TaxKeywordTaxHTField" ma:taxonomyFieldName="TaxKeyword" ma:displayName="Enterprise Keywords" ma:readOnly="false"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m6c7b4717b6346e6a075a59dd47eac69" ma:index="63" nillable="true" ma:taxonomy="true" ma:internalName="m6c7b4717b6346e6a075a59dd47eac69" ma:taxonomyFieldName="Topics" ma:displayName="SMSG Topics" ma:default="" ma:fieldId="{66c7b471-7b63-46e6-a075-a59dd47eac69}" ma:taxonomyMulti="true" ma:sspId="e385fb40-52d4-4fae-9c5b-3e8ff8a5878e" ma:termSetId="d039009f-2da8-468b-bf5e-ff4693a9f72f" ma:anchorId="ddcce936-3357-448e-8326-e6fdfddfb752" ma:open="false" ma:isKeyword="false">
      <xsd:complexType>
        <xsd:sequence>
          <xsd:element ref="pc:Terms" minOccurs="0" maxOccurs="1"/>
        </xsd:sequence>
      </xsd:complexType>
    </xsd:element>
    <xsd:element name="ConfidentialityTaxHTField0" ma:index="64" ma:taxonomy="true" ma:internalName="ConfidentialityTaxHTField0" ma:taxonomyFieldName="Confidentiality" ma:displayName="Maximum Reach" ma:default="5;#internal users|461efa83-0283-486a-a8d5-943328f3693f" ma:fieldId="{840a9f3c-1e14-4c21-9dbf-5637765665db}" ma:sspId="e385fb40-52d4-4fae-9c5b-3e8ff8a5878e" ma:termSetId="e0e820dc-7da0-48b9-8472-209c7e82d1d0" ma:anchorId="00000000-0000-0000-0000-000000000000" ma:open="false" ma:isKeyword="false">
      <xsd:complexType>
        <xsd:sequence>
          <xsd:element ref="pc:Terms" minOccurs="0" maxOccurs="1"/>
        </xsd:sequence>
      </xsd:complexType>
    </xsd:element>
    <xsd:element name="b4224c12c78d42ea9b214de0badf8358" ma:index="65" nillable="true" ma:taxonomy="true" ma:internalName="b4224c12c78d42ea9b214de0badf8358" ma:taxonomyFieldName="EnterpriseDomainTags" ma:displayName="SMSG Extended Tags" ma:default="" ma:fieldId="{b4224c12-c78d-42ea-9b21-4de0badf8358}" ma:taxonomyMulti="true" ma:sspId="e385fb40-52d4-4fae-9c5b-3e8ff8a5878e" ma:termSetId="d039009f-2da8-468b-bf5e-ff4693a9f72f" ma:anchorId="00000000-0000-0000-0000-000000000000" ma:open="false" ma:isKeyword="false">
      <xsd:complexType>
        <xsd:sequence>
          <xsd:element ref="pc:Terms" minOccurs="0" maxOccurs="1"/>
        </xsd:sequence>
      </xsd:complexType>
    </xsd:element>
    <xsd:element name="_dlc_DocId" ma:index="66" nillable="true" ma:displayName="Document ID Value" ma:description="The value of the document ID assigned to this item." ma:internalName="_dlc_DocId" ma:readOnly="true">
      <xsd:simpleType>
        <xsd:restriction base="dms:Text"/>
      </xsd:simpleType>
    </xsd:element>
    <xsd:element name="_dlc_DocIdPersistId" ma:index="67" nillable="true" ma:displayName="Persist ID" ma:description="Keep ID on add." ma:hidden="true" ma:internalName="_dlc_DocIdPersistId" ma:readOnly="true">
      <xsd:simpleType>
        <xsd:restriction base="dms:Boolean"/>
      </xsd:simpleType>
    </xsd:element>
    <xsd:element name="eb54ac91059940029a3cc8a4ff5af673" ma:index="68" nillable="true" ma:taxonomy="true" ma:internalName="eb54ac91059940029a3cc8a4ff5af673" ma:taxonomyFieldName="SMSGDomain" ma:displayName="SMSG Domain" ma:default="" ma:fieldId="{eb54ac91-0599-4002-9a3c-c8a4ff5af673}" ma:taxonomyMulti="true" ma:sspId="e385fb40-52d4-4fae-9c5b-3e8ff8a5878e" ma:termSetId="a611a704-4666-406e-a571-a6e9bb4a2dcc" ma:anchorId="dd7a2ee5-7d01-4a82-9346-1eefa47ece8b" ma:open="false" ma:isKeyword="false">
      <xsd:complexType>
        <xsd:sequence>
          <xsd:element ref="pc:Terms" minOccurs="0" maxOccurs="1"/>
        </xsd:sequence>
      </xsd:complexType>
    </xsd:element>
    <xsd:element name="_dlc_DocIdUrl" ma:index="6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bf80e81150e248c48aa8cffdf0021a1f" ma:index="71" nillable="true" ma:taxonomy="true" ma:internalName="bf80e81150e248c48aa8cffdf0021a1f" ma:taxonomyFieldName="Products" ma:displayName="SMSG Products &amp; Technologies" ma:default="" ma:fieldId="{bf80e811-50e2-48c4-8aa8-cffdf0021a1f}" ma:taxonomyMulti="true" ma:sspId="e385fb40-52d4-4fae-9c5b-3e8ff8a5878e" ma:termSetId="a611a704-4666-406e-a571-a6e9bb4a2dcc" ma:anchorId="f7bdd4ba-8e81-43d6-a504-860f505d5c97"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PublishDate" ma:index="5" nillable="true" ma:displayName="PublishDate" ma:description="Used in Blog Posts, this date is used to specify the Blog Article Date." ma:format="DateOnly" ma:internalName="PublishDate" ma:readOnly="false">
      <xsd:simpleType>
        <xsd:restriction base="dms:DateTime"/>
      </xsd:simpleType>
    </xsd:element>
    <xsd:element name="ApplyWorkflowRules" ma:index="14" nillable="true" ma:displayName="ApplyWorkflowRules" ma:default="Yes" ma:description="This columns is used to help to apply the workflow rules on Document Sets / Documents. by Default the Value is Yes" ma:format="Dropdown" ma:internalName="ApplyWorkflowRules" ma:readOnly="false">
      <xsd:simpleType>
        <xsd:restriction base="dms:Choice">
          <xsd:enumeration value="Yes"/>
          <xsd:enumeration value="No"/>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SharedContentType xmlns="Microsoft.SharePoint.Taxonomy.ContentTypeSync" SourceId="e385fb40-52d4-4fae-9c5b-3e8ff8a5878e" ContentTypeId="0x0101000E4CB7077FEE4FF7AE86D4A500EEC780030016C849C62B10EB41ACA8C7EEDEF40BB2" PreviousValue="false"/>
</file>

<file path=customXml/item5.xml><?xml version="1.0" encoding="utf-8"?>
<p:properties xmlns:p="http://schemas.microsoft.com/office/2006/metadata/properties" xmlns:xsi="http://www.w3.org/2001/XMLSchema-instance" xmlns:pc="http://schemas.microsoft.com/office/infopath/2007/PartnerControls">
  <documentManagement>
    <DocumentDescription xmlns="230e9df3-be65-4c73-a93b-d1236ebd677e">SMB Compare Office 365 vs. Whatsapp.</DocumentDescription>
    <od9986d31974458fb3007746ec0bce5f xmlns="230e9df3-be65-4c73-a93b-d1236ebd677e">
      <Terms xmlns="http://schemas.microsoft.com/office/infopath/2007/PartnerControls"/>
    </od9986d31974458fb3007746ec0bce5f>
    <hd9637eefc984b85b6097c6374e15725 xmlns="230e9df3-be65-4c73-a93b-d1236ebd677e">
      <Terms xmlns="http://schemas.microsoft.com/office/infopath/2007/PartnerControls"/>
    </hd9637eefc984b85b6097c6374e15725>
    <k20e0dfa74bf4e44818db03027b0ccd8 xmlns="230e9df3-be65-4c73-a93b-d1236ebd677e">
      <Terms xmlns="http://schemas.microsoft.com/office/infopath/2007/PartnerControls"/>
    </k20e0dfa74bf4e44818db03027b0ccd8>
    <Owner xmlns="230e9df3-be65-4c73-a93b-d1236ebd677e">
      <UserInfo>
        <DisplayName>Gabe Long</DisplayName>
        <AccountId>200</AccountId>
        <AccountType/>
      </UserInfo>
    </Owner>
    <PublishDate xmlns="230E9DF3-BE65-4C73-A93B-D1236EBD677E" xsi:nil="true"/>
    <GenericHTML1 xmlns="230e9df3-be65-4c73-a93b-d1236ebd677e" xsi:nil="true"/>
    <k21a64daf20d4502b2796a1c6b8ce6c8 xmlns="230e9df3-be65-4c73-a93b-d1236ebd677e">
      <Terms xmlns="http://schemas.microsoft.com/office/infopath/2007/PartnerControls"/>
    </k21a64daf20d4502b2796a1c6b8ce6c8>
    <l3c3ea61849e4288a8acc49bb5388e8c xmlns="230e9df3-be65-4c73-a93b-d1236ebd677e">
      <Terms xmlns="http://schemas.microsoft.com/office/infopath/2007/PartnerControls"/>
    </l3c3ea61849e4288a8acc49bb5388e8c>
    <ConfidentialityTaxHTField0 xmlns="230e9df3-be65-4c73-a93b-d1236ebd677e">
      <Terms xmlns="http://schemas.microsoft.com/office/infopath/2007/PartnerControls">
        <TermInfo xmlns="http://schemas.microsoft.com/office/infopath/2007/PartnerControls">
          <TermName xmlns="http://schemas.microsoft.com/office/infopath/2007/PartnerControls">customer ready</TermName>
          <TermId xmlns="http://schemas.microsoft.com/office/infopath/2007/PartnerControls">8986c41d-21c5-4f8f-8a12-ea4625b46858</TermId>
        </TermInfo>
      </Terms>
    </ConfidentialityTaxHTField0>
    <Blog_x0020_Name xmlns="230e9df3-be65-4c73-a93b-d1236ebd677e" xsi:nil="true"/>
    <FolderExtensions xmlns="230e9df3-be65-4c73-a93b-d1236ebd677e" xsi:nil="true"/>
    <eb54ac91059940029a3cc8a4ff5af673 xmlns="230e9df3-be65-4c73-a93b-d1236ebd677e">
      <Terms xmlns="http://schemas.microsoft.com/office/infopath/2007/PartnerControls"/>
    </eb54ac91059940029a3cc8a4ff5af673>
    <PublishingPageContent xmlns="http://schemas.microsoft.com/sharepoint/v3" xsi:nil="true"/>
    <ContentID xmlns="230e9df3-be65-4c73-a93b-d1236ebd677e" xsi:nil="true"/>
    <Coowner xmlns="230e9df3-be65-4c73-a93b-d1236ebd677e">
      <UserInfo>
        <DisplayName>i:0#.f|membership|v-brisch@microsoft.com</DisplayName>
        <AccountId>41</AccountId>
        <AccountType/>
      </UserInfo>
      <UserInfo>
        <DisplayName>i:0#.f|membership|v-chstin@microsoft.com</DisplayName>
        <AccountId>30024</AccountId>
        <AccountType/>
      </UserInfo>
    </Coowner>
    <ef109fd36bcf4bcd9dd945731030600b xmlns="230e9df3-be65-4c73-a93b-d1236ebd677e">
      <Terms xmlns="http://schemas.microsoft.com/office/infopath/2007/PartnerControls"/>
    </ef109fd36bcf4bcd9dd945731030600b>
    <ApplyWorkflowRules xmlns="230E9DF3-BE65-4C73-A93B-D1236EBD677E">Yes</ApplyWorkflowRules>
    <ec5b2ad5c27b45fb8a00a1f27c7ce1ae xmlns="230e9df3-be65-4c73-a93b-d1236ebd677e">
      <Terms xmlns="http://schemas.microsoft.com/office/infopath/2007/PartnerControls"/>
    </ec5b2ad5c27b45fb8a00a1f27c7ce1ae>
    <bf80e81150e248c48aa8cffdf0021a1f xmlns="230e9df3-be65-4c73-a93b-d1236ebd677e">
      <Terms xmlns="http://schemas.microsoft.com/office/infopath/2007/PartnerControls"/>
    </bf80e81150e248c48aa8cffdf0021a1f>
    <m6d26e40ac264097a006193f92232ece xmlns="230e9df3-be65-4c73-a93b-d1236ebd677e">
      <Terms xmlns="http://schemas.microsoft.com/office/infopath/2007/PartnerControls"/>
    </m6d26e40ac264097a006193f92232ece>
    <b60f8d2dbb984f349d80d8196897f4d3 xmlns="230e9df3-be65-4c73-a93b-d1236ebd677e">
      <Terms xmlns="http://schemas.microsoft.com/office/infopath/2007/PartnerControls"/>
    </b60f8d2dbb984f349d80d8196897f4d3>
    <Thumbnail1 xmlns="230e9df3-be65-4c73-a93b-d1236ebd677e">
      <Url xsi:nil="true"/>
      <Description xsi:nil="true"/>
    </Thumbnail1>
    <i0d941ee1e744ffea7aeee9924c91cbb xmlns="230e9df3-be65-4c73-a93b-d1236ebd677e">
      <Terms xmlns="http://schemas.microsoft.com/office/infopath/2007/PartnerControls"/>
    </i0d941ee1e744ffea7aeee9924c91cbb>
    <RoutingRuleDescription xmlns="http://schemas.microsoft.com/sharepoint/v3" xsi:nil="true"/>
    <PublishingExpirationDate xmlns="http://schemas.microsoft.com/sharepoint/v3" xsi:nil="true"/>
    <ga0c0bf70a6644469c61b3efa7025301 xmlns="230e9df3-be65-4c73-a93b-d1236ebd677e">
      <Terms xmlns="http://schemas.microsoft.com/office/infopath/2007/PartnerControls"/>
    </ga0c0bf70a6644469c61b3efa7025301>
    <i1b478372f814787abd313030b81fcb2 xmlns="230e9df3-be65-4c73-a93b-d1236ebd677e">
      <Terms xmlns="http://schemas.microsoft.com/office/infopath/2007/PartnerControls"/>
    </i1b478372f814787abd313030b81fcb2>
    <TaxKeywordTaxHTField xmlns="230e9df3-be65-4c73-a93b-d1236ebd677e">
      <Terms xmlns="http://schemas.microsoft.com/office/infopath/2007/PartnerControls"/>
    </TaxKeywordTaxHTField>
    <ReportOwner xmlns="http://schemas.microsoft.com/sharepoint/v3">
      <UserInfo>
        <DisplayName/>
        <AccountId xsi:nil="true"/>
        <AccountType/>
      </UserInfo>
    </ReportOwner>
    <b4224c12c78d42ea9b214de0badf8358 xmlns="230e9df3-be65-4c73-a93b-d1236ebd677e">
      <Terms xmlns="http://schemas.microsoft.com/office/infopath/2007/PartnerControls"/>
    </b4224c12c78d42ea9b214de0badf8358>
    <TaxCatchAll xmlns="230e9df3-be65-4c73-a93b-d1236ebd677e">
      <Value>38</Value>
    </TaxCatchAll>
    <ParentID1 xmlns="230e9df3-be65-4c73-a93b-d1236ebd677e">G03KC-1-11123</ParentID1>
    <mb88723863e1404388ba3733387d48df xmlns="230e9df3-be65-4c73-a93b-d1236ebd677e">
      <Terms xmlns="http://schemas.microsoft.com/office/infopath/2007/PartnerControls"/>
    </mb88723863e1404388ba3733387d48df>
    <GenericText2 xmlns="230e9df3-be65-4c73-a93b-d1236ebd677e" xsi:nil="true"/>
    <kf34bcdc8fc34e479d3f94c6210e8e27 xmlns="230e9df3-be65-4c73-a93b-d1236ebd677e">
      <Terms xmlns="http://schemas.microsoft.com/office/infopath/2007/PartnerControls"/>
    </kf34bcdc8fc34e479d3f94c6210e8e27>
    <m6c7b4717b6346e6a075a59dd47eac69 xmlns="230e9df3-be65-4c73-a93b-d1236ebd677e">
      <Terms xmlns="http://schemas.microsoft.com/office/infopath/2007/PartnerControls"/>
    </m6c7b4717b6346e6a075a59dd47eac69>
    <_dlc_DocId xmlns="230e9df3-be65-4c73-a93b-d1236ebd677e">G03KC-1680643135-11129</_dlc_DocId>
    <_dlc_DocIdUrl xmlns="230e9df3-be65-4c73-a93b-d1236ebd677e">
      <Url>https://microsoft.sharepoint.com/sites/Infopedia_G03KC/_layouts/15/DocIdRedir.aspx?ID=G03KC-1680643135-11129</Url>
      <Description>G03KC-1680643135-11129</Description>
    </_dlc_DocIdUrl>
  </documentManagement>
</p:properties>
</file>

<file path=customXml/itemProps1.xml><?xml version="1.0" encoding="utf-8"?>
<ds:datastoreItem xmlns:ds="http://schemas.openxmlformats.org/officeDocument/2006/customXml" ds:itemID="{E233432C-77D4-42F7-8B0F-AE8593D89816}">
  <ds:schemaRefs>
    <ds:schemaRef ds:uri="http://schemas.microsoft.com/sharepoint/v3/contenttype/forms"/>
  </ds:schemaRefs>
</ds:datastoreItem>
</file>

<file path=customXml/itemProps2.xml><?xml version="1.0" encoding="utf-8"?>
<ds:datastoreItem xmlns:ds="http://schemas.openxmlformats.org/officeDocument/2006/customXml" ds:itemID="{65646FC7-678B-4C0D-8F0E-4EE08BC089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30e9df3-be65-4c73-a93b-d1236ebd677e"/>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6B4AD0E-2E7A-4EF0-A707-842D07FC66A7}">
  <ds:schemaRefs>
    <ds:schemaRef ds:uri="http://schemas.microsoft.com/sharepoint/events"/>
  </ds:schemaRefs>
</ds:datastoreItem>
</file>

<file path=customXml/itemProps4.xml><?xml version="1.0" encoding="utf-8"?>
<ds:datastoreItem xmlns:ds="http://schemas.openxmlformats.org/officeDocument/2006/customXml" ds:itemID="{A5E45741-2A4F-4D45-8F04-30E475D89F99}">
  <ds:schemaRefs>
    <ds:schemaRef ds:uri="Microsoft.SharePoint.Taxonomy.ContentTypeSync"/>
  </ds:schemaRefs>
</ds:datastoreItem>
</file>

<file path=customXml/itemProps5.xml><?xml version="1.0" encoding="utf-8"?>
<ds:datastoreItem xmlns:ds="http://schemas.openxmlformats.org/officeDocument/2006/customXml" ds:itemID="{F1337074-A255-4BAB-B6F7-B675062525FE}">
  <ds:schemaRefs>
    <ds:schemaRef ds:uri="http://purl.org/dc/elements/1.1/"/>
    <ds:schemaRef ds:uri="http://www.w3.org/XML/1998/namespace"/>
    <ds:schemaRef ds:uri="230e9df3-be65-4c73-a93b-d1236ebd677e"/>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230E9DF3-BE65-4C73-A93B-D1236EBD677E"/>
    <ds:schemaRef ds:uri="http://schemas.microsoft.com/sharepoint/v3"/>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619</Words>
  <Application>Microsoft Office PowerPoint</Application>
  <PresentationFormat>Letter Paper (8.5x11 in)</PresentationFormat>
  <Paragraphs>39</Paragraphs>
  <Slides>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Segoe UI</vt:lpstr>
      <vt:lpstr>Segoe UI Semibold</vt:lpstr>
      <vt:lpstr>Times New Roman</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SMB Compare Office 365 vs. Whatsapp</dc:title>
  <dc:creator/>
  <cp:lastModifiedBy/>
  <cp:revision>1</cp:revision>
  <dcterms:created xsi:type="dcterms:W3CDTF">2018-06-26T17:37:57Z</dcterms:created>
  <dcterms:modified xsi:type="dcterms:W3CDTF">2018-07-10T14:30:31Z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0x0101000E4CB7077FEE4FF7AE86D4A500EEC780030016C849C62B10EB41ACA8C7EEDEF40BB200163887025105364D8153C6080327FC09</vt:lpwstr>
  </property>
  <property fmtid="{D5CDD505-2E9C-101B-9397-08002B2CF9AE}" pid="3" name="TaxKeyword">
    <vt:lpwstr/>
  </property>
  <property fmtid="{D5CDD505-2E9C-101B-9397-08002B2CF9AE}" pid="4" name="_dlc_policyId">
    <vt:lpwstr/>
  </property>
  <property fmtid="{D5CDD505-2E9C-101B-9397-08002B2CF9AE}" pid="5" name="Region">
    <vt:lpwstr/>
  </property>
  <property fmtid="{D5CDD505-2E9C-101B-9397-08002B2CF9AE}" pid="6" name="Confidentiality">
    <vt:lpwstr>38;#customer ready|8986c41d-21c5-4f8f-8a12-ea4625b46858</vt:lpwstr>
  </property>
  <property fmtid="{D5CDD505-2E9C-101B-9397-08002B2CF9AE}" pid="7" name="ItemType">
    <vt:lpwstr/>
  </property>
  <property fmtid="{D5CDD505-2E9C-101B-9397-08002B2CF9AE}" pid="8" name="Roles">
    <vt:lpwstr/>
  </property>
  <property fmtid="{D5CDD505-2E9C-101B-9397-08002B2CF9AE}" pid="9" name="Industries">
    <vt:lpwstr/>
  </property>
  <property fmtid="{D5CDD505-2E9C-101B-9397-08002B2CF9AE}" pid="10" name="ItemRetentionFormula">
    <vt:lpwstr/>
  </property>
  <property fmtid="{D5CDD505-2E9C-101B-9397-08002B2CF9AE}" pid="11" name="Competitors">
    <vt:lpwstr/>
  </property>
  <property fmtid="{D5CDD505-2E9C-101B-9397-08002B2CF9AE}" pid="12" name="ExperienceContentType">
    <vt:lpwstr/>
  </property>
  <property fmtid="{D5CDD505-2E9C-101B-9397-08002B2CF9AE}" pid="13" name="SMSGDomain">
    <vt:lpwstr/>
  </property>
  <property fmtid="{D5CDD505-2E9C-101B-9397-08002B2CF9AE}" pid="14" name="BusinessArchitecture">
    <vt:lpwstr/>
  </property>
  <property fmtid="{D5CDD505-2E9C-101B-9397-08002B2CF9AE}" pid="15" name="_dlc_DocIdItemGuid">
    <vt:lpwstr>44a49b48-fe05-47c9-9a18-7042cca69dd7</vt:lpwstr>
  </property>
  <property fmtid="{D5CDD505-2E9C-101B-9397-08002B2CF9AE}" pid="16" name="Products">
    <vt:lpwstr/>
  </property>
  <property fmtid="{D5CDD505-2E9C-101B-9397-08002B2CF9AE}" pid="17" name="EnterpriseDomainTags">
    <vt:lpwstr/>
  </property>
  <property fmtid="{D5CDD505-2E9C-101B-9397-08002B2CF9AE}" pid="18" name="Segments">
    <vt:lpwstr/>
  </property>
  <property fmtid="{D5CDD505-2E9C-101B-9397-08002B2CF9AE}" pid="19" name="Partners">
    <vt:lpwstr/>
  </property>
  <property fmtid="{D5CDD505-2E9C-101B-9397-08002B2CF9AE}" pid="20" name="ActivitiesAndPrograms">
    <vt:lpwstr/>
  </property>
  <property fmtid="{D5CDD505-2E9C-101B-9397-08002B2CF9AE}" pid="21" name="Groups">
    <vt:lpwstr/>
  </property>
  <property fmtid="{D5CDD505-2E9C-101B-9397-08002B2CF9AE}" pid="22" name="Topics">
    <vt:lpwstr/>
  </property>
  <property fmtid="{D5CDD505-2E9C-101B-9397-08002B2CF9AE}" pid="23" name="_docset_NoMedatataSyncRequired">
    <vt:lpwstr>False</vt:lpwstr>
  </property>
  <property fmtid="{D5CDD505-2E9C-101B-9397-08002B2CF9AE}" pid="24" name="Languages">
    <vt:lpwstr/>
  </property>
  <property fmtid="{D5CDD505-2E9C-101B-9397-08002B2CF9AE}" pid="25" name="TechnicalLevel">
    <vt:lpwstr/>
  </property>
  <property fmtid="{D5CDD505-2E9C-101B-9397-08002B2CF9AE}" pid="26" name="Audiences">
    <vt:lpwstr/>
  </property>
  <property fmtid="{D5CDD505-2E9C-101B-9397-08002B2CF9AE}" pid="27" name="of67e5d4b76f4a9db8769983fda9cec0">
    <vt:lpwstr/>
  </property>
  <property fmtid="{D5CDD505-2E9C-101B-9397-08002B2CF9AE}" pid="28" name="NewsType">
    <vt:lpwstr/>
  </property>
  <property fmtid="{D5CDD505-2E9C-101B-9397-08002B2CF9AE}" pid="29" name="MSProducts">
    <vt:lpwstr/>
  </property>
  <property fmtid="{D5CDD505-2E9C-101B-9397-08002B2CF9AE}" pid="30" name="MSPhysicalGeography">
    <vt:lpwstr/>
  </property>
  <property fmtid="{D5CDD505-2E9C-101B-9397-08002B2CF9AE}" pid="31" name="j3562c58ee414e028925bc902cfc01a1">
    <vt:lpwstr/>
  </property>
  <property fmtid="{D5CDD505-2E9C-101B-9397-08002B2CF9AE}" pid="32" name="l6f004f21209409da86a713c0f24627d">
    <vt:lpwstr/>
  </property>
  <property fmtid="{D5CDD505-2E9C-101B-9397-08002B2CF9AE}" pid="33" name="la4444b61d19467597d63190b69ac227">
    <vt:lpwstr/>
  </property>
  <property fmtid="{D5CDD505-2E9C-101B-9397-08002B2CF9AE}" pid="34" name="MSProductsTaxHTField0">
    <vt:lpwstr/>
  </property>
  <property fmtid="{D5CDD505-2E9C-101B-9397-08002B2CF9AE}" pid="35" name="e8080b0481964c759b2c36ae49591b31">
    <vt:lpwstr/>
  </property>
  <property fmtid="{D5CDD505-2E9C-101B-9397-08002B2CF9AE}" pid="36" name="ldac8aee9d1f469e8cd8c3f8d6a615f2">
    <vt:lpwstr/>
  </property>
  <property fmtid="{D5CDD505-2E9C-101B-9397-08002B2CF9AE}" pid="37" name="EmployeeRole">
    <vt:lpwstr/>
  </property>
  <property fmtid="{D5CDD505-2E9C-101B-9397-08002B2CF9AE}" pid="38" name="NewsTopic">
    <vt:lpwstr/>
  </property>
  <property fmtid="{D5CDD505-2E9C-101B-9397-08002B2CF9AE}" pid="39" name="NewsSource">
    <vt:lpwstr/>
  </property>
  <property fmtid="{D5CDD505-2E9C-101B-9397-08002B2CF9AE}" pid="40" name="SMSGTags">
    <vt:lpwstr/>
  </property>
  <property fmtid="{D5CDD505-2E9C-101B-9397-08002B2CF9AE}" pid="41" name="MSIP_Label_f42aa342-8706-4288-bd11-ebb85995028c_Enabled">
    <vt:lpwstr>True</vt:lpwstr>
  </property>
  <property fmtid="{D5CDD505-2E9C-101B-9397-08002B2CF9AE}" pid="42" name="MSIP_Label_f42aa342-8706-4288-bd11-ebb85995028c_SiteId">
    <vt:lpwstr>72f988bf-86f1-41af-91ab-2d7cd011db47</vt:lpwstr>
  </property>
  <property fmtid="{D5CDD505-2E9C-101B-9397-08002B2CF9AE}" pid="43" name="MSIP_Label_f42aa342-8706-4288-bd11-ebb85995028c_Owner">
    <vt:lpwstr>a-ilcipc@microsoft.com</vt:lpwstr>
  </property>
  <property fmtid="{D5CDD505-2E9C-101B-9397-08002B2CF9AE}" pid="44" name="MSIP_Label_f42aa342-8706-4288-bd11-ebb85995028c_SetDate">
    <vt:lpwstr>2018-07-10T14:30:24.2964207Z</vt:lpwstr>
  </property>
  <property fmtid="{D5CDD505-2E9C-101B-9397-08002B2CF9AE}" pid="45" name="MSIP_Label_f42aa342-8706-4288-bd11-ebb85995028c_Name">
    <vt:lpwstr>General</vt:lpwstr>
  </property>
  <property fmtid="{D5CDD505-2E9C-101B-9397-08002B2CF9AE}" pid="46" name="MSIP_Label_f42aa342-8706-4288-bd11-ebb85995028c_Application">
    <vt:lpwstr>Microsoft Azure Information Protection</vt:lpwstr>
  </property>
  <property fmtid="{D5CDD505-2E9C-101B-9397-08002B2CF9AE}" pid="47" name="MSIP_Label_f42aa342-8706-4288-bd11-ebb85995028c_Extended_MSFT_Method">
    <vt:lpwstr>Automatic</vt:lpwstr>
  </property>
  <property fmtid="{D5CDD505-2E9C-101B-9397-08002B2CF9AE}" pid="48" name="Sensitivity">
    <vt:lpwstr>General</vt:lpwstr>
  </property>
</Properties>
</file>