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6"/>
  </p:sldMasterIdLst>
  <p:notesMasterIdLst>
    <p:notesMasterId r:id="rId9"/>
  </p:notesMasterIdLst>
  <p:sldIdLst>
    <p:sldId id="348" r:id="rId7"/>
    <p:sldId id="378" r:id="rId8"/>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83" d="100"/>
          <a:sy n="83" d="100"/>
        </p:scale>
        <p:origin x="2452" y="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presProps" Target="presProps.xml"/><Relationship Id="rId5" Type="http://schemas.openxmlformats.org/officeDocument/2006/relationships/customXml" Target="../customXml/item5.xml"/><Relationship Id="rId10" Type="http://schemas.openxmlformats.org/officeDocument/2006/relationships/commentAuthors" Target="commentAuthors.xml"/><Relationship Id="rId4" Type="http://schemas.openxmlformats.org/officeDocument/2006/relationships/customXml" Target="../customXml/item4.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DD1D27-CD15-4A35-A84D-527275646834}" type="datetimeFigureOut">
              <a:rPr lang="en-US" smtClean="0"/>
              <a:t>7/10/2018</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209D6C-A28B-47B1-B1E7-066B154B2ECC}" type="slidenum">
              <a:rPr lang="en-US" smtClean="0"/>
              <a:t>‹#›</a:t>
            </a:fld>
            <a:endParaRPr lang="en-US"/>
          </a:p>
        </p:txBody>
      </p:sp>
    </p:spTree>
    <p:extLst>
      <p:ext uri="{BB962C8B-B14F-4D97-AF65-F5344CB8AC3E}">
        <p14:creationId xmlns:p14="http://schemas.microsoft.com/office/powerpoint/2010/main" val="1287173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667125" y="527050"/>
            <a:ext cx="1974850" cy="26336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7DFC2A-A0A7-4AA5-99D7-38ECC4F7B5FA}" type="slidenum">
              <a:rPr lang="en-US" smtClean="0"/>
              <a:pPr/>
              <a:t>1</a:t>
            </a:fld>
            <a:endParaRPr lang="en-US"/>
          </a:p>
        </p:txBody>
      </p:sp>
    </p:spTree>
    <p:extLst>
      <p:ext uri="{BB962C8B-B14F-4D97-AF65-F5344CB8AC3E}">
        <p14:creationId xmlns:p14="http://schemas.microsoft.com/office/powerpoint/2010/main" val="22607406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954ACD6-0F62-4E2F-AE5C-98C3BF352657}" type="datetimeFigureOut">
              <a:rPr lang="en-US" smtClean="0"/>
              <a:t>7/10/2018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FDA3ED-BA59-4B58-8479-C11884C29C67}" type="slidenum">
              <a:rPr lang="en-US" smtClean="0"/>
              <a:t>‹#›</a:t>
            </a:fld>
            <a:endParaRPr lang="en-US"/>
          </a:p>
        </p:txBody>
      </p:sp>
    </p:spTree>
    <p:extLst>
      <p:ext uri="{BB962C8B-B14F-4D97-AF65-F5344CB8AC3E}">
        <p14:creationId xmlns:p14="http://schemas.microsoft.com/office/powerpoint/2010/main" val="3670614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54ACD6-0F62-4E2F-AE5C-98C3BF352657}" type="datetimeFigureOut">
              <a:rPr lang="en-US" smtClean="0"/>
              <a:t>7/10/2018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FDA3ED-BA59-4B58-8479-C11884C29C67}" type="slidenum">
              <a:rPr lang="en-US" smtClean="0"/>
              <a:t>‹#›</a:t>
            </a:fld>
            <a:endParaRPr lang="en-US"/>
          </a:p>
        </p:txBody>
      </p:sp>
    </p:spTree>
    <p:extLst>
      <p:ext uri="{BB962C8B-B14F-4D97-AF65-F5344CB8AC3E}">
        <p14:creationId xmlns:p14="http://schemas.microsoft.com/office/powerpoint/2010/main" val="42340484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54ACD6-0F62-4E2F-AE5C-98C3BF352657}" type="datetimeFigureOut">
              <a:rPr lang="en-US" smtClean="0"/>
              <a:t>7/10/2018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FDA3ED-BA59-4B58-8479-C11884C29C67}" type="slidenum">
              <a:rPr lang="en-US" smtClean="0"/>
              <a:t>‹#›</a:t>
            </a:fld>
            <a:endParaRPr lang="en-US"/>
          </a:p>
        </p:txBody>
      </p:sp>
    </p:spTree>
    <p:extLst>
      <p:ext uri="{BB962C8B-B14F-4D97-AF65-F5344CB8AC3E}">
        <p14:creationId xmlns:p14="http://schemas.microsoft.com/office/powerpoint/2010/main" val="3477206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954ACD6-0F62-4E2F-AE5C-98C3BF352657}" type="datetimeFigureOut">
              <a:rPr lang="en-US" smtClean="0"/>
              <a:t>7/10/2018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FDA3ED-BA59-4B58-8479-C11884C29C67}" type="slidenum">
              <a:rPr lang="en-US" smtClean="0"/>
              <a:t>‹#›</a:t>
            </a:fld>
            <a:endParaRPr lang="en-US"/>
          </a:p>
        </p:txBody>
      </p:sp>
    </p:spTree>
    <p:extLst>
      <p:ext uri="{BB962C8B-B14F-4D97-AF65-F5344CB8AC3E}">
        <p14:creationId xmlns:p14="http://schemas.microsoft.com/office/powerpoint/2010/main" val="8254128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954ACD6-0F62-4E2F-AE5C-98C3BF352657}" type="datetimeFigureOut">
              <a:rPr lang="en-US" smtClean="0"/>
              <a:t>7/10/2018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FDA3ED-BA59-4B58-8479-C11884C29C67}" type="slidenum">
              <a:rPr lang="en-US" smtClean="0"/>
              <a:t>‹#›</a:t>
            </a:fld>
            <a:endParaRPr lang="en-US"/>
          </a:p>
        </p:txBody>
      </p:sp>
    </p:spTree>
    <p:extLst>
      <p:ext uri="{BB962C8B-B14F-4D97-AF65-F5344CB8AC3E}">
        <p14:creationId xmlns:p14="http://schemas.microsoft.com/office/powerpoint/2010/main" val="1969650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954ACD6-0F62-4E2F-AE5C-98C3BF352657}" type="datetimeFigureOut">
              <a:rPr lang="en-US" smtClean="0"/>
              <a:t>7/10/2018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FDA3ED-BA59-4B58-8479-C11884C29C67}" type="slidenum">
              <a:rPr lang="en-US" smtClean="0"/>
              <a:t>‹#›</a:t>
            </a:fld>
            <a:endParaRPr lang="en-US"/>
          </a:p>
        </p:txBody>
      </p:sp>
    </p:spTree>
    <p:extLst>
      <p:ext uri="{BB962C8B-B14F-4D97-AF65-F5344CB8AC3E}">
        <p14:creationId xmlns:p14="http://schemas.microsoft.com/office/powerpoint/2010/main" val="301255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954ACD6-0F62-4E2F-AE5C-98C3BF352657}" type="datetimeFigureOut">
              <a:rPr lang="en-US" smtClean="0"/>
              <a:t>7/10/2018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FDA3ED-BA59-4B58-8479-C11884C29C67}" type="slidenum">
              <a:rPr lang="en-US" smtClean="0"/>
              <a:t>‹#›</a:t>
            </a:fld>
            <a:endParaRPr lang="en-US"/>
          </a:p>
        </p:txBody>
      </p:sp>
    </p:spTree>
    <p:extLst>
      <p:ext uri="{BB962C8B-B14F-4D97-AF65-F5344CB8AC3E}">
        <p14:creationId xmlns:p14="http://schemas.microsoft.com/office/powerpoint/2010/main" val="701271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954ACD6-0F62-4E2F-AE5C-98C3BF352657}" type="datetimeFigureOut">
              <a:rPr lang="en-US" smtClean="0"/>
              <a:t>7/10/2018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FDA3ED-BA59-4B58-8479-C11884C29C67}" type="slidenum">
              <a:rPr lang="en-US" smtClean="0"/>
              <a:t>‹#›</a:t>
            </a:fld>
            <a:endParaRPr lang="en-US"/>
          </a:p>
        </p:txBody>
      </p:sp>
    </p:spTree>
    <p:extLst>
      <p:ext uri="{BB962C8B-B14F-4D97-AF65-F5344CB8AC3E}">
        <p14:creationId xmlns:p14="http://schemas.microsoft.com/office/powerpoint/2010/main" val="3937764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954ACD6-0F62-4E2F-AE5C-98C3BF352657}" type="datetimeFigureOut">
              <a:rPr lang="en-US" smtClean="0"/>
              <a:t>7/10/2018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FDA3ED-BA59-4B58-8479-C11884C29C67}" type="slidenum">
              <a:rPr lang="en-US" smtClean="0"/>
              <a:t>‹#›</a:t>
            </a:fld>
            <a:endParaRPr lang="en-US"/>
          </a:p>
        </p:txBody>
      </p:sp>
    </p:spTree>
    <p:extLst>
      <p:ext uri="{BB962C8B-B14F-4D97-AF65-F5344CB8AC3E}">
        <p14:creationId xmlns:p14="http://schemas.microsoft.com/office/powerpoint/2010/main" val="34353588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2954ACD6-0F62-4E2F-AE5C-98C3BF352657}" type="datetimeFigureOut">
              <a:rPr lang="en-US" smtClean="0"/>
              <a:t>7/10/2018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FDA3ED-BA59-4B58-8479-C11884C29C67}" type="slidenum">
              <a:rPr lang="en-US" smtClean="0"/>
              <a:t>‹#›</a:t>
            </a:fld>
            <a:endParaRPr lang="en-US"/>
          </a:p>
        </p:txBody>
      </p:sp>
    </p:spTree>
    <p:extLst>
      <p:ext uri="{BB962C8B-B14F-4D97-AF65-F5344CB8AC3E}">
        <p14:creationId xmlns:p14="http://schemas.microsoft.com/office/powerpoint/2010/main" val="27374502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2954ACD6-0F62-4E2F-AE5C-98C3BF352657}" type="datetimeFigureOut">
              <a:rPr lang="en-US" smtClean="0"/>
              <a:t>7/10/2018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FDA3ED-BA59-4B58-8479-C11884C29C67}" type="slidenum">
              <a:rPr lang="en-US" smtClean="0"/>
              <a:t>‹#›</a:t>
            </a:fld>
            <a:endParaRPr lang="en-US"/>
          </a:p>
        </p:txBody>
      </p:sp>
    </p:spTree>
    <p:extLst>
      <p:ext uri="{BB962C8B-B14F-4D97-AF65-F5344CB8AC3E}">
        <p14:creationId xmlns:p14="http://schemas.microsoft.com/office/powerpoint/2010/main" val="32597146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2954ACD6-0F62-4E2F-AE5C-98C3BF352657}" type="datetimeFigureOut">
              <a:rPr lang="en-US" smtClean="0"/>
              <a:t>7/10/2018</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B0FDA3ED-BA59-4B58-8479-C11884C29C67}" type="slidenum">
              <a:rPr lang="en-US" smtClean="0"/>
              <a:t>‹#›</a:t>
            </a:fld>
            <a:endParaRPr lang="en-US"/>
          </a:p>
        </p:txBody>
      </p:sp>
    </p:spTree>
    <p:extLst>
      <p:ext uri="{BB962C8B-B14F-4D97-AF65-F5344CB8AC3E}">
        <p14:creationId xmlns:p14="http://schemas.microsoft.com/office/powerpoint/2010/main" val="6051168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notesSlide" Target="../notesSlides/notesSlide1.xml"/><Relationship Id="rId16"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5" Type="http://schemas.openxmlformats.org/officeDocument/2006/relationships/image" Target="../media/image13.png"/><Relationship Id="rId10" Type="http://schemas.openxmlformats.org/officeDocument/2006/relationships/image" Target="../media/image8.png"/><Relationship Id="rId4" Type="http://schemas.openxmlformats.org/officeDocument/2006/relationships/image" Target="../media/image2.jpeg"/><Relationship Id="rId9" Type="http://schemas.openxmlformats.org/officeDocument/2006/relationships/image" Target="../media/image7.png"/><Relationship Id="rId14" Type="http://schemas.openxmlformats.org/officeDocument/2006/relationships/image" Target="../media/image12.png"/></Relationships>
</file>

<file path=ppt/slides/_rels/slide2.xml.rels><?xml version="1.0" encoding="UTF-8" standalone="yes"?>
<Relationships xmlns="http://schemas.openxmlformats.org/package/2006/relationships"><Relationship Id="rId2" Type="http://schemas.openxmlformats.org/officeDocument/2006/relationships/hyperlink" Target="http://www.office.com/business"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Picture 28">
            <a:extLst>
              <a:ext uri="{FF2B5EF4-FFF2-40B4-BE49-F238E27FC236}">
                <a16:creationId xmlns:a16="http://schemas.microsoft.com/office/drawing/2014/main" id="{ACC1854F-F801-46FD-BEE2-914FD5C7DA51}"/>
              </a:ext>
            </a:extLst>
          </p:cNvPr>
          <p:cNvPicPr>
            <a:picLocks noChangeAspect="1"/>
          </p:cNvPicPr>
          <p:nvPr/>
        </p:nvPicPr>
        <p:blipFill>
          <a:blip r:embed="rId3"/>
          <a:stretch>
            <a:fillRect/>
          </a:stretch>
        </p:blipFill>
        <p:spPr>
          <a:xfrm>
            <a:off x="342900" y="103124"/>
            <a:ext cx="1233921" cy="553053"/>
          </a:xfrm>
          <a:prstGeom prst="rect">
            <a:avLst/>
          </a:prstGeom>
        </p:spPr>
      </p:pic>
      <p:sp>
        <p:nvSpPr>
          <p:cNvPr id="37" name="Rectangle 36">
            <a:extLst>
              <a:ext uri="{FF2B5EF4-FFF2-40B4-BE49-F238E27FC236}">
                <a16:creationId xmlns:a16="http://schemas.microsoft.com/office/drawing/2014/main" id="{5F000C53-0C8E-4030-AAA5-B2CE92CE84D9}"/>
              </a:ext>
            </a:extLst>
          </p:cNvPr>
          <p:cNvSpPr/>
          <p:nvPr/>
        </p:nvSpPr>
        <p:spPr>
          <a:xfrm>
            <a:off x="411709" y="783713"/>
            <a:ext cx="2970514" cy="1569660"/>
          </a:xfrm>
          <a:prstGeom prst="rect">
            <a:avLst/>
          </a:prstGeom>
        </p:spPr>
        <p:txBody>
          <a:bodyPr wrap="square" lIns="0" tIns="45720" rIns="91440" bIns="45720">
            <a:spAutoFit/>
          </a:bodyPr>
          <a:lstStyle/>
          <a:p>
            <a:r>
              <a:rPr lang="en-US" sz="2400">
                <a:solidFill>
                  <a:schemeClr val="tx1">
                    <a:lumMod val="50000"/>
                  </a:schemeClr>
                </a:solidFill>
                <a:latin typeface="Segoe UI Semibold" panose="020B0702040204020203" pitchFamily="34" charset="0"/>
                <a:ea typeface="Calibri" panose="020F0502020204030204" pitchFamily="34" charset="0"/>
                <a:cs typeface="Segoe UI Semibold" panose="020B0702040204020203" pitchFamily="34" charset="0"/>
              </a:rPr>
              <a:t>Securely run and grow your business with </a:t>
            </a:r>
            <a:r>
              <a:rPr lang="en-US" sz="2400">
                <a:solidFill>
                  <a:srgbClr val="0078D7"/>
                </a:solidFill>
                <a:latin typeface="Segoe UI Semibold" panose="020B0702040204020203" pitchFamily="34" charset="0"/>
                <a:cs typeface="Segoe UI Semibold" panose="020B0702040204020203" pitchFamily="34" charset="0"/>
              </a:rPr>
              <a:t>Microsoft 365 Business</a:t>
            </a:r>
            <a:endParaRPr lang="en-US" sz="2400">
              <a:solidFill>
                <a:schemeClr val="tx1">
                  <a:lumMod val="50000"/>
                </a:schemeClr>
              </a:solidFill>
              <a:latin typeface="Segoe UI Semibold" panose="020B0702040204020203" pitchFamily="34" charset="0"/>
              <a:ea typeface="Calibri" panose="020F0502020204030204" pitchFamily="34" charset="0"/>
              <a:cs typeface="Segoe UI Semibold" panose="020B0702040204020203" pitchFamily="34" charset="0"/>
            </a:endParaRPr>
          </a:p>
        </p:txBody>
      </p:sp>
      <p:pic>
        <p:nvPicPr>
          <p:cNvPr id="14" name="Picture 13" descr="A person wearing a suit and tie talking on a cell phone&#10;&#10;Description generated with very high confidence">
            <a:extLst>
              <a:ext uri="{FF2B5EF4-FFF2-40B4-BE49-F238E27FC236}">
                <a16:creationId xmlns:a16="http://schemas.microsoft.com/office/drawing/2014/main" id="{08439132-9922-44C3-90D6-760F36933B7D}"/>
              </a:ext>
            </a:extLst>
          </p:cNvPr>
          <p:cNvPicPr>
            <a:picLocks noChangeAspect="1"/>
          </p:cNvPicPr>
          <p:nvPr/>
        </p:nvPicPr>
        <p:blipFill rotWithShape="1">
          <a:blip r:embed="rId4">
            <a:extLst>
              <a:ext uri="{28A0092B-C50C-407E-A947-70E740481C1C}">
                <a14:useLocalDpi xmlns:a14="http://schemas.microsoft.com/office/drawing/2010/main" val="0"/>
              </a:ext>
            </a:extLst>
          </a:blip>
          <a:srcRect/>
          <a:stretch/>
        </p:blipFill>
        <p:spPr>
          <a:xfrm>
            <a:off x="3382223" y="0"/>
            <a:ext cx="3475777" cy="2581835"/>
          </a:xfrm>
          <a:prstGeom prst="rect">
            <a:avLst/>
          </a:prstGeom>
        </p:spPr>
      </p:pic>
      <p:sp>
        <p:nvSpPr>
          <p:cNvPr id="42" name="Rectangle 41">
            <a:extLst>
              <a:ext uri="{FF2B5EF4-FFF2-40B4-BE49-F238E27FC236}">
                <a16:creationId xmlns:a16="http://schemas.microsoft.com/office/drawing/2014/main" id="{B65963EA-53F1-4F26-B023-06D2C37A791F}"/>
              </a:ext>
            </a:extLst>
          </p:cNvPr>
          <p:cNvSpPr/>
          <p:nvPr/>
        </p:nvSpPr>
        <p:spPr>
          <a:xfrm>
            <a:off x="0" y="2550891"/>
            <a:ext cx="6867694" cy="8659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365760" tIns="19288" rIns="365760" bIns="19288" numCol="1" spcCol="0" rtlCol="0" fromWordArt="0" anchor="ctr" anchorCtr="0" forceAA="0" compatLnSpc="1">
            <a:prstTxWarp prst="textNoShape">
              <a:avLst/>
            </a:prstTxWarp>
            <a:noAutofit/>
          </a:bodyPr>
          <a:lstStyle/>
          <a:p>
            <a:pPr>
              <a:lnSpc>
                <a:spcPts val="1700"/>
              </a:lnSpc>
            </a:pPr>
            <a:r>
              <a:rPr lang="en-US" sz="1400" dirty="0">
                <a:solidFill>
                  <a:schemeClr val="bg1"/>
                </a:solidFill>
                <a:latin typeface="Segoe UI" panose="020B0502040204020203" pitchFamily="34" charset="0"/>
                <a:cs typeface="Segoe UI" panose="020B0502040204020203" pitchFamily="34" charset="0"/>
              </a:rPr>
              <a:t>Microsoft 365 Business is an integrated solution, bringing together the best-in-class productivity of Office 365 with advanced security and device management capabilities to help you safeguard your business data</a:t>
            </a:r>
            <a:r>
              <a:rPr lang="en-US" sz="1100" dirty="0">
                <a:solidFill>
                  <a:schemeClr val="bg1"/>
                </a:solidFill>
                <a:latin typeface="Segoe UI" panose="020B0502040204020203" pitchFamily="34" charset="0"/>
                <a:cs typeface="Segoe UI" panose="020B0502040204020203" pitchFamily="34" charset="0"/>
              </a:rPr>
              <a:t>. </a:t>
            </a:r>
          </a:p>
        </p:txBody>
      </p:sp>
      <p:sp>
        <p:nvSpPr>
          <p:cNvPr id="44" name="Rectangle 43">
            <a:extLst>
              <a:ext uri="{FF2B5EF4-FFF2-40B4-BE49-F238E27FC236}">
                <a16:creationId xmlns:a16="http://schemas.microsoft.com/office/drawing/2014/main" id="{5D65FC71-3D06-42F6-A416-F6CB357EAEA1}"/>
              </a:ext>
            </a:extLst>
          </p:cNvPr>
          <p:cNvSpPr/>
          <p:nvPr/>
        </p:nvSpPr>
        <p:spPr>
          <a:xfrm>
            <a:off x="-9694" y="5208948"/>
            <a:ext cx="6867694" cy="395604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Rectangle 44">
            <a:extLst>
              <a:ext uri="{FF2B5EF4-FFF2-40B4-BE49-F238E27FC236}">
                <a16:creationId xmlns:a16="http://schemas.microsoft.com/office/drawing/2014/main" id="{F8CDC487-6DAF-4008-9728-794934A7E27E}"/>
              </a:ext>
            </a:extLst>
          </p:cNvPr>
          <p:cNvSpPr/>
          <p:nvPr/>
        </p:nvSpPr>
        <p:spPr>
          <a:xfrm>
            <a:off x="0" y="5177206"/>
            <a:ext cx="6867694" cy="395604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itle 1">
            <a:extLst>
              <a:ext uri="{FF2B5EF4-FFF2-40B4-BE49-F238E27FC236}">
                <a16:creationId xmlns:a16="http://schemas.microsoft.com/office/drawing/2014/main" id="{C23239E8-5980-4D18-8F59-F685445B435B}"/>
              </a:ext>
            </a:extLst>
          </p:cNvPr>
          <p:cNvSpPr txBox="1">
            <a:spLocks/>
          </p:cNvSpPr>
          <p:nvPr/>
        </p:nvSpPr>
        <p:spPr>
          <a:xfrm>
            <a:off x="383493" y="5293910"/>
            <a:ext cx="5599244" cy="306911"/>
          </a:xfrm>
          <a:prstGeom prst="rect">
            <a:avLst/>
          </a:prstGeom>
          <a:noFill/>
        </p:spPr>
        <p:txBody>
          <a:bodyPr wrap="square" lIns="0" tIns="45720" rIns="91440" bIns="45720" anchor="t">
            <a:spAutoFit/>
          </a:bodyPr>
          <a:lstStyle>
            <a:defPPr>
              <a:defRPr lang="en-US"/>
            </a:defPPr>
            <a:lvl1pPr>
              <a:lnSpc>
                <a:spcPct val="107000"/>
              </a:lnSpc>
              <a:spcAft>
                <a:spcPts val="891"/>
              </a:spcAft>
              <a:defRPr sz="1400" b="1">
                <a:solidFill>
                  <a:schemeClr val="bg1"/>
                </a:solidFill>
                <a:latin typeface="Segoe UI" panose="020B0502040204020203" pitchFamily="34" charset="0"/>
                <a:cs typeface="Segoe UI" panose="020B0502040204020203" pitchFamily="34" charset="0"/>
              </a:defRPr>
            </a:lvl1pPr>
          </a:lstStyle>
          <a:p>
            <a:r>
              <a:rPr lang="en-US" b="0">
                <a:solidFill>
                  <a:schemeClr val="accent1"/>
                </a:solidFill>
              </a:rPr>
              <a:t>Your Microsoft 365 Business subscription includes:</a:t>
            </a:r>
            <a:r>
              <a:rPr lang="en-US">
                <a:solidFill>
                  <a:schemeClr val="accent1"/>
                </a:solidFill>
              </a:rPr>
              <a:t> </a:t>
            </a:r>
          </a:p>
        </p:txBody>
      </p:sp>
      <p:pic>
        <p:nvPicPr>
          <p:cNvPr id="30" name="Picture 29">
            <a:extLst>
              <a:ext uri="{FF2B5EF4-FFF2-40B4-BE49-F238E27FC236}">
                <a16:creationId xmlns:a16="http://schemas.microsoft.com/office/drawing/2014/main" id="{E8797978-C320-4464-B01F-C680126218B6}"/>
              </a:ext>
            </a:extLst>
          </p:cNvPr>
          <p:cNvPicPr>
            <a:picLocks noChangeAspect="1"/>
          </p:cNvPicPr>
          <p:nvPr/>
        </p:nvPicPr>
        <p:blipFill>
          <a:blip r:embed="rId5"/>
          <a:stretch>
            <a:fillRect/>
          </a:stretch>
        </p:blipFill>
        <p:spPr>
          <a:xfrm>
            <a:off x="3067134" y="3603435"/>
            <a:ext cx="733425" cy="476726"/>
          </a:xfrm>
          <a:custGeom>
            <a:avLst/>
            <a:gdLst>
              <a:gd name="connsiteX0" fmla="*/ 325040 w 979884"/>
              <a:gd name="connsiteY0" fmla="*/ 0 h 683419"/>
              <a:gd name="connsiteX1" fmla="*/ 565547 w 979884"/>
              <a:gd name="connsiteY1" fmla="*/ 127397 h 683419"/>
              <a:gd name="connsiteX2" fmla="*/ 695325 w 979884"/>
              <a:gd name="connsiteY2" fmla="*/ 8334 h 683419"/>
              <a:gd name="connsiteX3" fmla="*/ 800100 w 979884"/>
              <a:gd name="connsiteY3" fmla="*/ 141684 h 683419"/>
              <a:gd name="connsiteX4" fmla="*/ 979884 w 979884"/>
              <a:gd name="connsiteY4" fmla="*/ 147637 h 683419"/>
              <a:gd name="connsiteX5" fmla="*/ 967978 w 979884"/>
              <a:gd name="connsiteY5" fmla="*/ 657225 h 683419"/>
              <a:gd name="connsiteX6" fmla="*/ 19050 w 979884"/>
              <a:gd name="connsiteY6" fmla="*/ 683419 h 683419"/>
              <a:gd name="connsiteX7" fmla="*/ 0 w 979884"/>
              <a:gd name="connsiteY7" fmla="*/ 391716 h 683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79884" h="683419">
                <a:moveTo>
                  <a:pt x="325040" y="0"/>
                </a:moveTo>
                <a:lnTo>
                  <a:pt x="565547" y="127397"/>
                </a:lnTo>
                <a:lnTo>
                  <a:pt x="695325" y="8334"/>
                </a:lnTo>
                <a:lnTo>
                  <a:pt x="800100" y="141684"/>
                </a:lnTo>
                <a:lnTo>
                  <a:pt x="979884" y="147637"/>
                </a:lnTo>
                <a:lnTo>
                  <a:pt x="967978" y="657225"/>
                </a:lnTo>
                <a:lnTo>
                  <a:pt x="19050" y="683419"/>
                </a:lnTo>
                <a:lnTo>
                  <a:pt x="0" y="391716"/>
                </a:lnTo>
                <a:close/>
              </a:path>
            </a:pathLst>
          </a:custGeom>
        </p:spPr>
      </p:pic>
      <p:pic>
        <p:nvPicPr>
          <p:cNvPr id="34" name="Picture 33">
            <a:extLst>
              <a:ext uri="{FF2B5EF4-FFF2-40B4-BE49-F238E27FC236}">
                <a16:creationId xmlns:a16="http://schemas.microsoft.com/office/drawing/2014/main" id="{965A03BA-9900-4513-9085-46763B8A59F0}"/>
              </a:ext>
            </a:extLst>
          </p:cNvPr>
          <p:cNvPicPr>
            <a:picLocks noChangeAspect="1"/>
          </p:cNvPicPr>
          <p:nvPr/>
        </p:nvPicPr>
        <p:blipFill>
          <a:blip r:embed="rId6"/>
          <a:stretch>
            <a:fillRect/>
          </a:stretch>
        </p:blipFill>
        <p:spPr>
          <a:xfrm>
            <a:off x="4539731" y="3617245"/>
            <a:ext cx="523875" cy="487204"/>
          </a:xfrm>
          <a:prstGeom prst="rect">
            <a:avLst/>
          </a:prstGeom>
        </p:spPr>
      </p:pic>
      <p:pic>
        <p:nvPicPr>
          <p:cNvPr id="38" name="Picture 37">
            <a:extLst>
              <a:ext uri="{FF2B5EF4-FFF2-40B4-BE49-F238E27FC236}">
                <a16:creationId xmlns:a16="http://schemas.microsoft.com/office/drawing/2014/main" id="{1A82C24E-A069-42E7-B616-2D95EB06E948}"/>
              </a:ext>
            </a:extLst>
          </p:cNvPr>
          <p:cNvPicPr>
            <a:picLocks noChangeAspect="1"/>
          </p:cNvPicPr>
          <p:nvPr/>
        </p:nvPicPr>
        <p:blipFill>
          <a:blip r:embed="rId7"/>
          <a:stretch>
            <a:fillRect/>
          </a:stretch>
        </p:blipFill>
        <p:spPr>
          <a:xfrm>
            <a:off x="5760519" y="3603435"/>
            <a:ext cx="819150" cy="524256"/>
          </a:xfrm>
          <a:prstGeom prst="rect">
            <a:avLst/>
          </a:prstGeom>
        </p:spPr>
      </p:pic>
      <p:pic>
        <p:nvPicPr>
          <p:cNvPr id="41" name="Picture 40">
            <a:extLst>
              <a:ext uri="{FF2B5EF4-FFF2-40B4-BE49-F238E27FC236}">
                <a16:creationId xmlns:a16="http://schemas.microsoft.com/office/drawing/2014/main" id="{A1154FB6-DA0B-4673-9016-5A437A8F717B}"/>
              </a:ext>
            </a:extLst>
          </p:cNvPr>
          <p:cNvPicPr>
            <a:picLocks noChangeAspect="1"/>
          </p:cNvPicPr>
          <p:nvPr/>
        </p:nvPicPr>
        <p:blipFill>
          <a:blip r:embed="rId8"/>
          <a:stretch>
            <a:fillRect/>
          </a:stretch>
        </p:blipFill>
        <p:spPr>
          <a:xfrm>
            <a:off x="1669965" y="3614310"/>
            <a:ext cx="771525" cy="478346"/>
          </a:xfrm>
          <a:custGeom>
            <a:avLst/>
            <a:gdLst>
              <a:gd name="connsiteX0" fmla="*/ 1000125 w 1066800"/>
              <a:gd name="connsiteY0" fmla="*/ 0 h 690563"/>
              <a:gd name="connsiteX1" fmla="*/ 1000125 w 1066800"/>
              <a:gd name="connsiteY1" fmla="*/ 205978 h 690563"/>
              <a:gd name="connsiteX2" fmla="*/ 1066800 w 1066800"/>
              <a:gd name="connsiteY2" fmla="*/ 242888 h 690563"/>
              <a:gd name="connsiteX3" fmla="*/ 1066800 w 1066800"/>
              <a:gd name="connsiteY3" fmla="*/ 690563 h 690563"/>
              <a:gd name="connsiteX4" fmla="*/ 40481 w 1066800"/>
              <a:gd name="connsiteY4" fmla="*/ 647700 h 690563"/>
              <a:gd name="connsiteX5" fmla="*/ 0 w 1066800"/>
              <a:gd name="connsiteY5" fmla="*/ 563166 h 690563"/>
              <a:gd name="connsiteX6" fmla="*/ 86916 w 1066800"/>
              <a:gd name="connsiteY6" fmla="*/ 539353 h 690563"/>
              <a:gd name="connsiteX7" fmla="*/ 107156 w 1066800"/>
              <a:gd name="connsiteY7" fmla="*/ 4763 h 6905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66800" h="690563">
                <a:moveTo>
                  <a:pt x="1000125" y="0"/>
                </a:moveTo>
                <a:lnTo>
                  <a:pt x="1000125" y="205978"/>
                </a:lnTo>
                <a:lnTo>
                  <a:pt x="1066800" y="242888"/>
                </a:lnTo>
                <a:lnTo>
                  <a:pt x="1066800" y="690563"/>
                </a:lnTo>
                <a:lnTo>
                  <a:pt x="40481" y="647700"/>
                </a:lnTo>
                <a:lnTo>
                  <a:pt x="0" y="563166"/>
                </a:lnTo>
                <a:lnTo>
                  <a:pt x="86916" y="539353"/>
                </a:lnTo>
                <a:lnTo>
                  <a:pt x="107156" y="4763"/>
                </a:lnTo>
                <a:close/>
              </a:path>
            </a:pathLst>
          </a:custGeom>
        </p:spPr>
      </p:pic>
      <p:pic>
        <p:nvPicPr>
          <p:cNvPr id="60" name="Picture 59">
            <a:extLst>
              <a:ext uri="{FF2B5EF4-FFF2-40B4-BE49-F238E27FC236}">
                <a16:creationId xmlns:a16="http://schemas.microsoft.com/office/drawing/2014/main" id="{7D761887-FA97-486F-BCBC-F1D9815CF1BA}"/>
              </a:ext>
            </a:extLst>
          </p:cNvPr>
          <p:cNvPicPr>
            <a:picLocks noChangeAspect="1"/>
          </p:cNvPicPr>
          <p:nvPr/>
        </p:nvPicPr>
        <p:blipFill>
          <a:blip r:embed="rId9"/>
          <a:stretch>
            <a:fillRect/>
          </a:stretch>
        </p:blipFill>
        <p:spPr>
          <a:xfrm>
            <a:off x="374992" y="3479694"/>
            <a:ext cx="598060" cy="622364"/>
          </a:xfrm>
          <a:prstGeom prst="rect">
            <a:avLst/>
          </a:prstGeom>
        </p:spPr>
      </p:pic>
      <p:graphicFrame>
        <p:nvGraphicFramePr>
          <p:cNvPr id="39" name="Table 38">
            <a:extLst>
              <a:ext uri="{FF2B5EF4-FFF2-40B4-BE49-F238E27FC236}">
                <a16:creationId xmlns:a16="http://schemas.microsoft.com/office/drawing/2014/main" id="{A0536695-F696-49D0-9A25-97C39E3E2616}"/>
              </a:ext>
            </a:extLst>
          </p:cNvPr>
          <p:cNvGraphicFramePr>
            <a:graphicFrameLocks noGrp="1"/>
          </p:cNvGraphicFramePr>
          <p:nvPr>
            <p:extLst/>
          </p:nvPr>
        </p:nvGraphicFramePr>
        <p:xfrm>
          <a:off x="823335" y="5620985"/>
          <a:ext cx="5673582" cy="3489960"/>
        </p:xfrm>
        <a:graphic>
          <a:graphicData uri="http://schemas.openxmlformats.org/drawingml/2006/table">
            <a:tbl>
              <a:tblPr>
                <a:tableStyleId>{2D5ABB26-0587-4C30-8999-92F81FD0307C}</a:tableStyleId>
              </a:tblPr>
              <a:tblGrid>
                <a:gridCol w="5673582">
                  <a:extLst>
                    <a:ext uri="{9D8B030D-6E8A-4147-A177-3AD203B41FA5}">
                      <a16:colId xmlns:a16="http://schemas.microsoft.com/office/drawing/2014/main" val="1867268104"/>
                    </a:ext>
                  </a:extLst>
                </a:gridCol>
              </a:tblGrid>
              <a:tr h="553720">
                <a:tc>
                  <a:txBody>
                    <a:bodyPr/>
                    <a:lstStyle/>
                    <a:p>
                      <a:pPr marL="0" marR="0" lvl="0" indent="0" algn="l" defTabSz="457200" rtl="0" eaLnBrk="1" fontAlgn="auto" latinLnBrk="0" hangingPunct="1">
                        <a:lnSpc>
                          <a:spcPct val="107000"/>
                        </a:lnSpc>
                        <a:spcBef>
                          <a:spcPts val="0"/>
                        </a:spcBef>
                        <a:spcAft>
                          <a:spcPts val="0"/>
                        </a:spcAft>
                        <a:buClrTx/>
                        <a:buSzTx/>
                        <a:buFontTx/>
                        <a:buNone/>
                        <a:tabLst/>
                        <a:defRPr/>
                      </a:pPr>
                      <a:r>
                        <a:rPr lang="en-US" sz="900" b="1" kern="0" noProof="0">
                          <a:solidFill>
                            <a:schemeClr val="tx1">
                              <a:lumMod val="65000"/>
                              <a:lumOff val="35000"/>
                            </a:schemeClr>
                          </a:solidFill>
                          <a:latin typeface="Segoe UI" panose="020B0502040204020203" pitchFamily="34" charset="0"/>
                          <a:cs typeface="Segoe UI" panose="020B0502040204020203" pitchFamily="34" charset="0"/>
                        </a:rPr>
                        <a:t>Office apps</a:t>
                      </a:r>
                      <a:br>
                        <a:rPr lang="en-US" sz="900" kern="0" noProof="0">
                          <a:solidFill>
                            <a:schemeClr val="tx1">
                              <a:lumMod val="65000"/>
                              <a:lumOff val="35000"/>
                            </a:schemeClr>
                          </a:solidFill>
                          <a:latin typeface="Segoe UI" panose="020B0502040204020203" pitchFamily="34" charset="0"/>
                          <a:cs typeface="Segoe UI" panose="020B0502040204020203" pitchFamily="34" charset="0"/>
                        </a:rPr>
                      </a:br>
                      <a:r>
                        <a:rPr lang="en-US" sz="900" kern="0" noProof="0">
                          <a:solidFill>
                            <a:schemeClr val="tx1">
                              <a:lumMod val="65000"/>
                              <a:lumOff val="35000"/>
                            </a:schemeClr>
                          </a:solidFill>
                          <a:latin typeface="Segoe UI" panose="020B0502040204020203" pitchFamily="34" charset="0"/>
                          <a:cs typeface="Segoe UI" panose="020B0502040204020203" pitchFamily="34" charset="0"/>
                        </a:rPr>
                        <a:t>Get the Office apps (Word, Excel, Outlook, PowerPoint and OneNote) installed across PCs, Macs, tablets and mobile devices. </a:t>
                      </a:r>
                      <a:endParaRPr lang="en-US" sz="900" kern="0" noProof="0">
                        <a:solidFill>
                          <a:schemeClr val="tx1">
                            <a:lumMod val="65000"/>
                            <a:lumOff val="35000"/>
                          </a:schemeClr>
                        </a:solidFill>
                        <a:latin typeface="Segoe UI" panose="020B0502040204020203" pitchFamily="34" charset="0"/>
                        <a:ea typeface="Calibri" panose="020F0502020204030204" pitchFamily="34" charset="0"/>
                        <a:cs typeface="Segoe UI" panose="020B0502040204020203" pitchFamily="34" charset="0"/>
                      </a:endParaRPr>
                    </a:p>
                  </a:txBody>
                  <a:tcPr anchor="ctr"/>
                </a:tc>
                <a:extLst>
                  <a:ext uri="{0D108BD9-81ED-4DB2-BD59-A6C34878D82A}">
                    <a16:rowId xmlns:a16="http://schemas.microsoft.com/office/drawing/2014/main" val="2977846110"/>
                  </a:ext>
                </a:extLst>
              </a:tr>
              <a:tr h="553720">
                <a:tc>
                  <a:txBody>
                    <a:bodyPr/>
                    <a:lstStyle/>
                    <a:p>
                      <a:pPr marL="0" marR="0" lvl="0" indent="0" algn="l" defTabSz="457200" rtl="0" eaLnBrk="1" fontAlgn="auto" latinLnBrk="0" hangingPunct="1">
                        <a:lnSpc>
                          <a:spcPct val="100000"/>
                        </a:lnSpc>
                        <a:spcBef>
                          <a:spcPts val="0"/>
                        </a:spcBef>
                        <a:spcAft>
                          <a:spcPts val="200"/>
                        </a:spcAft>
                        <a:buClrTx/>
                        <a:buSzTx/>
                        <a:buFontTx/>
                        <a:buNone/>
                        <a:tabLst/>
                        <a:defRPr/>
                      </a:pPr>
                      <a:r>
                        <a:rPr lang="en-US" sz="900" b="1" kern="0" noProof="0">
                          <a:solidFill>
                            <a:schemeClr val="tx1">
                              <a:lumMod val="65000"/>
                              <a:lumOff val="35000"/>
                            </a:schemeClr>
                          </a:solidFill>
                          <a:latin typeface="Segoe UI" panose="020B0502040204020203" pitchFamily="34" charset="0"/>
                          <a:cs typeface="Segoe UI" panose="020B0502040204020203" pitchFamily="34" charset="0"/>
                        </a:rPr>
                        <a:t>Email and calendaring </a:t>
                      </a:r>
                      <a:br>
                        <a:rPr lang="en-US" sz="900" b="1" kern="0" noProof="0">
                          <a:solidFill>
                            <a:schemeClr val="tx1">
                              <a:lumMod val="65000"/>
                              <a:lumOff val="35000"/>
                            </a:schemeClr>
                          </a:solidFill>
                          <a:latin typeface="Segoe UI" panose="020B0502040204020203" pitchFamily="34" charset="0"/>
                          <a:cs typeface="Segoe UI" panose="020B0502040204020203" pitchFamily="34" charset="0"/>
                        </a:rPr>
                      </a:br>
                      <a:r>
                        <a:rPr lang="en-US" sz="900" kern="0" noProof="0">
                          <a:solidFill>
                            <a:schemeClr val="tx1">
                              <a:lumMod val="65000"/>
                              <a:lumOff val="35000"/>
                            </a:schemeClr>
                          </a:solidFill>
                          <a:latin typeface="Segoe UI" panose="020B0502040204020203" pitchFamily="34" charset="0"/>
                          <a:cs typeface="Segoe UI" panose="020B0502040204020203" pitchFamily="34" charset="0"/>
                        </a:rPr>
                        <a:t>Use business-class email through an Outlook experience you can access from your desktop or from a web browser.</a:t>
                      </a:r>
                      <a:endParaRPr lang="en-US" sz="900" kern="0" noProof="0">
                        <a:solidFill>
                          <a:schemeClr val="tx1">
                            <a:lumMod val="65000"/>
                            <a:lumOff val="35000"/>
                          </a:schemeClr>
                        </a:solidFill>
                        <a:latin typeface="Segoe UI" panose="020B0502040204020203" pitchFamily="34" charset="0"/>
                        <a:ea typeface="+mn-ea"/>
                        <a:cs typeface="Segoe UI" panose="020B0502040204020203" pitchFamily="34" charset="0"/>
                      </a:endParaRPr>
                    </a:p>
                  </a:txBody>
                  <a:tcPr anchor="ctr"/>
                </a:tc>
                <a:extLst>
                  <a:ext uri="{0D108BD9-81ED-4DB2-BD59-A6C34878D82A}">
                    <a16:rowId xmlns:a16="http://schemas.microsoft.com/office/drawing/2014/main" val="85169604"/>
                  </a:ext>
                </a:extLst>
              </a:tr>
              <a:tr h="457200">
                <a:tc>
                  <a:txBody>
                    <a:bodyPr/>
                    <a:lstStyle/>
                    <a:p>
                      <a:pPr>
                        <a:spcAft>
                          <a:spcPts val="200"/>
                        </a:spcAft>
                      </a:pPr>
                      <a:r>
                        <a:rPr lang="en-US" sz="900" b="1">
                          <a:solidFill>
                            <a:schemeClr val="tx1">
                              <a:lumMod val="65000"/>
                              <a:lumOff val="35000"/>
                            </a:schemeClr>
                          </a:solidFill>
                          <a:latin typeface="Segoe UI" panose="020B0502040204020203" pitchFamily="34" charset="0"/>
                          <a:cs typeface="Segoe UI" panose="020B0502040204020203" pitchFamily="34" charset="0"/>
                        </a:rPr>
                        <a:t>File storage and sharing</a:t>
                      </a:r>
                    </a:p>
                    <a:p>
                      <a:pPr>
                        <a:spcAft>
                          <a:spcPts val="600"/>
                        </a:spcAft>
                      </a:pPr>
                      <a:r>
                        <a:rPr lang="en-US" sz="900">
                          <a:solidFill>
                            <a:schemeClr val="tx1">
                              <a:lumMod val="65000"/>
                              <a:lumOff val="35000"/>
                            </a:schemeClr>
                          </a:solidFill>
                          <a:latin typeface="Segoe UI" panose="020B0502040204020203" pitchFamily="34" charset="0"/>
                          <a:cs typeface="Segoe UI" panose="020B0502040204020203" pitchFamily="34" charset="0"/>
                        </a:rPr>
                        <a:t>Manage your files from anywhere with 1TB of storage. </a:t>
                      </a:r>
                      <a:endParaRPr lang="en-US" sz="900">
                        <a:latin typeface="Segoe UI" panose="020B0502040204020203" pitchFamily="34" charset="0"/>
                        <a:cs typeface="Segoe UI" panose="020B0502040204020203" pitchFamily="34" charset="0"/>
                      </a:endParaRPr>
                    </a:p>
                  </a:txBody>
                  <a:tcPr anchor="ctr"/>
                </a:tc>
                <a:extLst>
                  <a:ext uri="{0D108BD9-81ED-4DB2-BD59-A6C34878D82A}">
                    <a16:rowId xmlns:a16="http://schemas.microsoft.com/office/drawing/2014/main" val="4218697330"/>
                  </a:ext>
                </a:extLst>
              </a:tr>
              <a:tr h="457200">
                <a:tc>
                  <a:txBody>
                    <a:bodyPr/>
                    <a:lstStyle/>
                    <a:p>
                      <a:pPr>
                        <a:spcAft>
                          <a:spcPts val="200"/>
                        </a:spcAft>
                      </a:pPr>
                      <a:r>
                        <a:rPr lang="en-US" sz="900" b="1">
                          <a:solidFill>
                            <a:schemeClr val="tx1">
                              <a:lumMod val="65000"/>
                              <a:lumOff val="35000"/>
                            </a:schemeClr>
                          </a:solidFill>
                          <a:latin typeface="Segoe UI" panose="020B0502040204020203" pitchFamily="34" charset="0"/>
                          <a:cs typeface="Segoe UI" panose="020B0502040204020203" pitchFamily="34" charset="0"/>
                        </a:rPr>
                        <a:t>Data protection controls</a:t>
                      </a:r>
                    </a:p>
                    <a:p>
                      <a:pPr>
                        <a:spcAft>
                          <a:spcPts val="600"/>
                        </a:spcAft>
                      </a:pPr>
                      <a:r>
                        <a:rPr lang="en-US" sz="900">
                          <a:solidFill>
                            <a:schemeClr val="tx1">
                              <a:lumMod val="65000"/>
                              <a:lumOff val="35000"/>
                            </a:schemeClr>
                          </a:solidFill>
                          <a:latin typeface="Segoe UI" panose="020B0502040204020203" pitchFamily="34" charset="0"/>
                          <a:cs typeface="Segoe UI" panose="020B0502040204020203" pitchFamily="34" charset="0"/>
                        </a:rPr>
                        <a:t>Protect your business data on personal and company-owned devices</a:t>
                      </a:r>
                      <a:endParaRPr lang="en-US" sz="900" kern="0" noProof="0">
                        <a:solidFill>
                          <a:schemeClr val="tx1">
                            <a:lumMod val="65000"/>
                            <a:lumOff val="35000"/>
                          </a:schemeClr>
                        </a:solidFill>
                        <a:latin typeface="Segoe UI" panose="020B0502040204020203" pitchFamily="34" charset="0"/>
                        <a:ea typeface="+mn-ea"/>
                        <a:cs typeface="Segoe UI" panose="020B0502040204020203" pitchFamily="34" charset="0"/>
                      </a:endParaRPr>
                    </a:p>
                  </a:txBody>
                  <a:tcPr anchor="ctr"/>
                </a:tc>
                <a:extLst>
                  <a:ext uri="{0D108BD9-81ED-4DB2-BD59-A6C34878D82A}">
                    <a16:rowId xmlns:a16="http://schemas.microsoft.com/office/drawing/2014/main" val="1401250972"/>
                  </a:ext>
                </a:extLst>
              </a:tr>
              <a:tr h="457200">
                <a:tc>
                  <a:txBody>
                    <a:bodyPr/>
                    <a:lstStyle/>
                    <a:p>
                      <a:pPr>
                        <a:spcAft>
                          <a:spcPts val="200"/>
                        </a:spcAft>
                      </a:pPr>
                      <a:r>
                        <a:rPr lang="en-US" sz="900" b="1">
                          <a:solidFill>
                            <a:schemeClr val="tx1">
                              <a:lumMod val="65000"/>
                              <a:lumOff val="35000"/>
                            </a:schemeClr>
                          </a:solidFill>
                          <a:latin typeface="Segoe UI" panose="020B0502040204020203" pitchFamily="34" charset="0"/>
                          <a:cs typeface="Segoe UI" panose="020B0502040204020203" pitchFamily="34" charset="0"/>
                        </a:rPr>
                        <a:t>Cyberthreat protection</a:t>
                      </a:r>
                    </a:p>
                    <a:p>
                      <a:pPr>
                        <a:spcAft>
                          <a:spcPts val="600"/>
                        </a:spcAft>
                      </a:pPr>
                      <a:r>
                        <a:rPr lang="en-US" sz="900">
                          <a:solidFill>
                            <a:schemeClr val="tx1">
                              <a:lumMod val="65000"/>
                              <a:lumOff val="35000"/>
                            </a:schemeClr>
                          </a:solidFill>
                          <a:latin typeface="Segoe UI" panose="020B0502040204020203" pitchFamily="34" charset="0"/>
                          <a:cs typeface="Segoe UI" panose="020B0502040204020203" pitchFamily="34" charset="0"/>
                        </a:rPr>
                        <a:t>Guard against unsafe attachments, suspicious links, and other malware</a:t>
                      </a:r>
                      <a:endParaRPr lang="en-US" sz="900" kern="0" noProof="0">
                        <a:solidFill>
                          <a:schemeClr val="tx1">
                            <a:lumMod val="65000"/>
                            <a:lumOff val="35000"/>
                          </a:schemeClr>
                        </a:solidFill>
                        <a:latin typeface="Segoe UI" panose="020B0502040204020203" pitchFamily="34" charset="0"/>
                        <a:ea typeface="+mn-ea"/>
                        <a:cs typeface="Segoe UI" panose="020B0502040204020203" pitchFamily="34" charset="0"/>
                      </a:endParaRPr>
                    </a:p>
                  </a:txBody>
                  <a:tcPr anchor="ctr"/>
                </a:tc>
                <a:extLst>
                  <a:ext uri="{0D108BD9-81ED-4DB2-BD59-A6C34878D82A}">
                    <a16:rowId xmlns:a16="http://schemas.microsoft.com/office/drawing/2014/main" val="666625528"/>
                  </a:ext>
                </a:extLst>
              </a:tr>
              <a:tr h="457200">
                <a:tc>
                  <a:txBody>
                    <a:bodyPr/>
                    <a:lstStyle/>
                    <a:p>
                      <a:pPr>
                        <a:spcAft>
                          <a:spcPts val="200"/>
                        </a:spcAft>
                      </a:pPr>
                      <a:r>
                        <a:rPr lang="en-US" sz="900" b="1">
                          <a:solidFill>
                            <a:schemeClr val="tx1">
                              <a:lumMod val="65000"/>
                              <a:lumOff val="35000"/>
                            </a:schemeClr>
                          </a:solidFill>
                          <a:latin typeface="Segoe UI" panose="020B0502040204020203" pitchFamily="34" charset="0"/>
                          <a:cs typeface="Segoe UI" panose="020B0502040204020203" pitchFamily="34" charset="0"/>
                        </a:rPr>
                        <a:t>Administration and deployment</a:t>
                      </a:r>
                    </a:p>
                    <a:p>
                      <a:r>
                        <a:rPr lang="en-US" sz="900">
                          <a:solidFill>
                            <a:schemeClr val="tx1">
                              <a:lumMod val="65000"/>
                              <a:lumOff val="35000"/>
                            </a:schemeClr>
                          </a:solidFill>
                          <a:latin typeface="Segoe UI" panose="020B0502040204020203" pitchFamily="34" charset="0"/>
                          <a:cs typeface="Segoe UI" panose="020B0502040204020203" pitchFamily="34" charset="0"/>
                        </a:rPr>
                        <a:t>Manage new PCs and devices faster and more easily than ever.</a:t>
                      </a:r>
                    </a:p>
                  </a:txBody>
                  <a:tcPr anchor="ctr"/>
                </a:tc>
                <a:extLst>
                  <a:ext uri="{0D108BD9-81ED-4DB2-BD59-A6C34878D82A}">
                    <a16:rowId xmlns:a16="http://schemas.microsoft.com/office/drawing/2014/main" val="1100970079"/>
                  </a:ext>
                </a:extLst>
              </a:tr>
              <a:tr h="457200">
                <a:tc>
                  <a:txBody>
                    <a:bodyPr/>
                    <a:lstStyle/>
                    <a:p>
                      <a:pPr>
                        <a:spcAft>
                          <a:spcPts val="200"/>
                        </a:spcAft>
                      </a:pPr>
                      <a:r>
                        <a:rPr lang="en-US" sz="900" b="1" dirty="0">
                          <a:solidFill>
                            <a:schemeClr val="tx1">
                              <a:lumMod val="65000"/>
                              <a:lumOff val="35000"/>
                            </a:schemeClr>
                          </a:solidFill>
                          <a:latin typeface="Segoe UI" panose="020B0502040204020203" pitchFamily="34" charset="0"/>
                          <a:cs typeface="Segoe UI" panose="020B0502040204020203" pitchFamily="34" charset="0"/>
                        </a:rPr>
                        <a:t>Dependability and support</a:t>
                      </a:r>
                      <a:endParaRPr lang="en-US" sz="900" dirty="0">
                        <a:solidFill>
                          <a:schemeClr val="tx1">
                            <a:lumMod val="65000"/>
                            <a:lumOff val="35000"/>
                          </a:schemeClr>
                        </a:solidFill>
                        <a:latin typeface="Segoe UI" panose="020B0502040204020203" pitchFamily="34" charset="0"/>
                        <a:cs typeface="Segoe UI" panose="020B0502040204020203" pitchFamily="34" charset="0"/>
                      </a:endParaRPr>
                    </a:p>
                    <a:p>
                      <a:pPr>
                        <a:spcAft>
                          <a:spcPts val="200"/>
                        </a:spcAft>
                      </a:pPr>
                      <a:r>
                        <a:rPr lang="en-US" sz="900" dirty="0">
                          <a:solidFill>
                            <a:schemeClr val="tx1">
                              <a:lumMod val="65000"/>
                              <a:lumOff val="35000"/>
                            </a:schemeClr>
                          </a:solidFill>
                          <a:latin typeface="Segoe UI" panose="020B0502040204020203" pitchFamily="34" charset="0"/>
                          <a:cs typeface="Segoe UI" panose="020B0502040204020203" pitchFamily="34" charset="0"/>
                        </a:rPr>
                        <a:t>Get a 99.9% financially-backed uptime guarantee and 24x7 online and phone support.</a:t>
                      </a:r>
                    </a:p>
                    <a:p>
                      <a:pPr marL="0" marR="0" lvl="0" indent="0" algn="l" defTabSz="457200" rtl="0" eaLnBrk="1" fontAlgn="auto" latinLnBrk="0" hangingPunct="1">
                        <a:lnSpc>
                          <a:spcPct val="100000"/>
                        </a:lnSpc>
                        <a:spcBef>
                          <a:spcPts val="0"/>
                        </a:spcBef>
                        <a:spcAft>
                          <a:spcPts val="200"/>
                        </a:spcAft>
                        <a:buClrTx/>
                        <a:buSzTx/>
                        <a:buFontTx/>
                        <a:buNone/>
                        <a:tabLst/>
                        <a:defRPr/>
                      </a:pPr>
                      <a:endParaRPr lang="en-US" sz="900" kern="0" dirty="0">
                        <a:solidFill>
                          <a:schemeClr val="tx1">
                            <a:lumMod val="65000"/>
                            <a:lumOff val="35000"/>
                          </a:schemeClr>
                        </a:solidFill>
                        <a:latin typeface="Segoe UI" panose="020B0502040204020203" pitchFamily="34" charset="0"/>
                        <a:cs typeface="Segoe UI" panose="020B0502040204020203" pitchFamily="34" charset="0"/>
                      </a:endParaRPr>
                    </a:p>
                  </a:txBody>
                  <a:tcPr anchor="ctr"/>
                </a:tc>
                <a:extLst>
                  <a:ext uri="{0D108BD9-81ED-4DB2-BD59-A6C34878D82A}">
                    <a16:rowId xmlns:a16="http://schemas.microsoft.com/office/drawing/2014/main" val="2635150680"/>
                  </a:ext>
                </a:extLst>
              </a:tr>
            </a:tbl>
          </a:graphicData>
        </a:graphic>
      </p:graphicFrame>
      <p:pic>
        <p:nvPicPr>
          <p:cNvPr id="43" name="Picture 42">
            <a:extLst>
              <a:ext uri="{FF2B5EF4-FFF2-40B4-BE49-F238E27FC236}">
                <a16:creationId xmlns:a16="http://schemas.microsoft.com/office/drawing/2014/main" id="{04915EE3-2701-4973-9BFB-0D42CA23762C}"/>
              </a:ext>
            </a:extLst>
          </p:cNvPr>
          <p:cNvPicPr>
            <a:picLocks noChangeAspect="1"/>
          </p:cNvPicPr>
          <p:nvPr/>
        </p:nvPicPr>
        <p:blipFill>
          <a:blip r:embed="rId10">
            <a:duotone>
              <a:schemeClr val="accent1">
                <a:shade val="45000"/>
                <a:satMod val="135000"/>
              </a:schemeClr>
              <a:prstClr val="white"/>
            </a:duotone>
          </a:blip>
          <a:stretch>
            <a:fillRect/>
          </a:stretch>
        </p:blipFill>
        <p:spPr>
          <a:xfrm>
            <a:off x="320762" y="8166240"/>
            <a:ext cx="418557" cy="333588"/>
          </a:xfrm>
          <a:prstGeom prst="rect">
            <a:avLst/>
          </a:prstGeom>
        </p:spPr>
      </p:pic>
      <p:pic>
        <p:nvPicPr>
          <p:cNvPr id="54" name="Picture 53" descr="A close up of a sign&#10;&#10;Description generated with high confidence">
            <a:extLst>
              <a:ext uri="{FF2B5EF4-FFF2-40B4-BE49-F238E27FC236}">
                <a16:creationId xmlns:a16="http://schemas.microsoft.com/office/drawing/2014/main" id="{30A68DAE-09D6-4BBF-B635-9ACFB7CD6A03}"/>
              </a:ext>
            </a:extLst>
          </p:cNvPr>
          <p:cNvPicPr>
            <a:picLocks noChangeAspect="1"/>
          </p:cNvPicPr>
          <p:nvPr/>
        </p:nvPicPr>
        <p:blipFill>
          <a:blip r:embed="rId11">
            <a:duotone>
              <a:schemeClr val="accent1">
                <a:shade val="45000"/>
                <a:satMod val="135000"/>
              </a:schemeClr>
              <a:prstClr val="white"/>
            </a:duotone>
          </a:blip>
          <a:stretch>
            <a:fillRect/>
          </a:stretch>
        </p:blipFill>
        <p:spPr>
          <a:xfrm>
            <a:off x="367293" y="6325964"/>
            <a:ext cx="361387" cy="244631"/>
          </a:xfrm>
          <a:prstGeom prst="rect">
            <a:avLst/>
          </a:prstGeom>
        </p:spPr>
      </p:pic>
      <p:pic>
        <p:nvPicPr>
          <p:cNvPr id="62" name="Picture 61">
            <a:extLst>
              <a:ext uri="{FF2B5EF4-FFF2-40B4-BE49-F238E27FC236}">
                <a16:creationId xmlns:a16="http://schemas.microsoft.com/office/drawing/2014/main" id="{CDE7A1D5-1227-4E11-A576-CC3F511D261F}"/>
              </a:ext>
            </a:extLst>
          </p:cNvPr>
          <p:cNvPicPr>
            <a:picLocks noChangeAspect="1"/>
          </p:cNvPicPr>
          <p:nvPr/>
        </p:nvPicPr>
        <p:blipFill>
          <a:blip r:embed="rId12">
            <a:duotone>
              <a:schemeClr val="accent1">
                <a:shade val="45000"/>
                <a:satMod val="135000"/>
              </a:schemeClr>
              <a:prstClr val="white"/>
            </a:duotone>
          </a:blip>
          <a:stretch>
            <a:fillRect/>
          </a:stretch>
        </p:blipFill>
        <p:spPr>
          <a:xfrm>
            <a:off x="361082" y="8614579"/>
            <a:ext cx="361387" cy="266870"/>
          </a:xfrm>
          <a:prstGeom prst="rect">
            <a:avLst/>
          </a:prstGeom>
        </p:spPr>
      </p:pic>
      <p:pic>
        <p:nvPicPr>
          <p:cNvPr id="64" name="Picture 63">
            <a:extLst>
              <a:ext uri="{FF2B5EF4-FFF2-40B4-BE49-F238E27FC236}">
                <a16:creationId xmlns:a16="http://schemas.microsoft.com/office/drawing/2014/main" id="{47B639B2-FEAA-48C4-A267-6B2FF8476090}"/>
              </a:ext>
            </a:extLst>
          </p:cNvPr>
          <p:cNvPicPr>
            <a:picLocks noChangeAspect="1"/>
          </p:cNvPicPr>
          <p:nvPr/>
        </p:nvPicPr>
        <p:blipFill>
          <a:blip r:embed="rId13">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367293" y="5783153"/>
            <a:ext cx="365760" cy="266007"/>
          </a:xfrm>
          <a:prstGeom prst="rect">
            <a:avLst/>
          </a:prstGeom>
        </p:spPr>
      </p:pic>
      <p:pic>
        <p:nvPicPr>
          <p:cNvPr id="69" name="Picture 68" descr="A close up of a logo&#10;&#10;Description generated with high confidence">
            <a:extLst>
              <a:ext uri="{FF2B5EF4-FFF2-40B4-BE49-F238E27FC236}">
                <a16:creationId xmlns:a16="http://schemas.microsoft.com/office/drawing/2014/main" id="{FC28D0BC-2DF1-4248-AE9B-64642B557780}"/>
              </a:ext>
            </a:extLst>
          </p:cNvPr>
          <p:cNvPicPr>
            <a:picLocks noChangeAspect="1"/>
          </p:cNvPicPr>
          <p:nvPr/>
        </p:nvPicPr>
        <p:blipFill>
          <a:blip r:embed="rId14">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351275" y="7269310"/>
            <a:ext cx="381000" cy="285750"/>
          </a:xfrm>
          <a:prstGeom prst="rect">
            <a:avLst/>
          </a:prstGeom>
        </p:spPr>
      </p:pic>
      <p:pic>
        <p:nvPicPr>
          <p:cNvPr id="70" name="Picture 69" descr="A close up of a logo&#10;&#10;Description generated with high confidence">
            <a:extLst>
              <a:ext uri="{FF2B5EF4-FFF2-40B4-BE49-F238E27FC236}">
                <a16:creationId xmlns:a16="http://schemas.microsoft.com/office/drawing/2014/main" id="{0079C3C5-0AE0-4D40-9B6B-45EA4F805835}"/>
              </a:ext>
            </a:extLst>
          </p:cNvPr>
          <p:cNvPicPr>
            <a:picLocks noChangeAspect="1"/>
          </p:cNvPicPr>
          <p:nvPr/>
        </p:nvPicPr>
        <p:blipFill>
          <a:blip r:embed="rId15">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351276" y="6821413"/>
            <a:ext cx="381000" cy="285750"/>
          </a:xfrm>
          <a:prstGeom prst="rect">
            <a:avLst/>
          </a:prstGeom>
        </p:spPr>
      </p:pic>
      <p:pic>
        <p:nvPicPr>
          <p:cNvPr id="71" name="Picture 70" descr="A close up of a logo&#10;&#10;Description generated with very high confidence">
            <a:extLst>
              <a:ext uri="{FF2B5EF4-FFF2-40B4-BE49-F238E27FC236}">
                <a16:creationId xmlns:a16="http://schemas.microsoft.com/office/drawing/2014/main" id="{0358B1B2-1285-4AB0-8A1F-1A092C66F2B1}"/>
              </a:ext>
            </a:extLst>
          </p:cNvPr>
          <p:cNvPicPr>
            <a:picLocks noChangeAspect="1"/>
          </p:cNvPicPr>
          <p:nvPr/>
        </p:nvPicPr>
        <p:blipFill>
          <a:blip r:embed="rId16">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367293" y="7725144"/>
            <a:ext cx="365760" cy="274320"/>
          </a:xfrm>
          <a:prstGeom prst="rect">
            <a:avLst/>
          </a:prstGeom>
        </p:spPr>
      </p:pic>
      <p:graphicFrame>
        <p:nvGraphicFramePr>
          <p:cNvPr id="3" name="Table 2">
            <a:extLst>
              <a:ext uri="{FF2B5EF4-FFF2-40B4-BE49-F238E27FC236}">
                <a16:creationId xmlns:a16="http://schemas.microsoft.com/office/drawing/2014/main" id="{3818C80A-B106-4D64-A0D4-49C14D2AF444}"/>
              </a:ext>
            </a:extLst>
          </p:cNvPr>
          <p:cNvGraphicFramePr>
            <a:graphicFrameLocks noGrp="1"/>
          </p:cNvGraphicFramePr>
          <p:nvPr>
            <p:extLst/>
          </p:nvPr>
        </p:nvGraphicFramePr>
        <p:xfrm>
          <a:off x="-1037" y="4159433"/>
          <a:ext cx="6858000" cy="976447"/>
        </p:xfrm>
        <a:graphic>
          <a:graphicData uri="http://schemas.openxmlformats.org/drawingml/2006/table">
            <a:tbl>
              <a:tblPr firstRow="1" bandRow="1">
                <a:tableStyleId>{2D5ABB26-0587-4C30-8999-92F81FD0307C}</a:tableStyleId>
              </a:tblPr>
              <a:tblGrid>
                <a:gridCol w="1371600">
                  <a:extLst>
                    <a:ext uri="{9D8B030D-6E8A-4147-A177-3AD203B41FA5}">
                      <a16:colId xmlns:a16="http://schemas.microsoft.com/office/drawing/2014/main" val="2637012055"/>
                    </a:ext>
                  </a:extLst>
                </a:gridCol>
                <a:gridCol w="1371600">
                  <a:extLst>
                    <a:ext uri="{9D8B030D-6E8A-4147-A177-3AD203B41FA5}">
                      <a16:colId xmlns:a16="http://schemas.microsoft.com/office/drawing/2014/main" val="1177059763"/>
                    </a:ext>
                  </a:extLst>
                </a:gridCol>
                <a:gridCol w="1371600">
                  <a:extLst>
                    <a:ext uri="{9D8B030D-6E8A-4147-A177-3AD203B41FA5}">
                      <a16:colId xmlns:a16="http://schemas.microsoft.com/office/drawing/2014/main" val="2489020821"/>
                    </a:ext>
                  </a:extLst>
                </a:gridCol>
                <a:gridCol w="1371600">
                  <a:extLst>
                    <a:ext uri="{9D8B030D-6E8A-4147-A177-3AD203B41FA5}">
                      <a16:colId xmlns:a16="http://schemas.microsoft.com/office/drawing/2014/main" val="2127379661"/>
                    </a:ext>
                  </a:extLst>
                </a:gridCol>
                <a:gridCol w="1371600">
                  <a:extLst>
                    <a:ext uri="{9D8B030D-6E8A-4147-A177-3AD203B41FA5}">
                      <a16:colId xmlns:a16="http://schemas.microsoft.com/office/drawing/2014/main" val="1432815688"/>
                    </a:ext>
                  </a:extLst>
                </a:gridCol>
              </a:tblGrid>
              <a:tr h="27540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900" b="1" kern="0" noProof="0">
                          <a:solidFill>
                            <a:schemeClr val="tx1">
                              <a:lumMod val="65000"/>
                              <a:lumOff val="35000"/>
                            </a:schemeClr>
                          </a:solidFill>
                          <a:latin typeface="Segoe UI" panose="020B0502040204020203" pitchFamily="34" charset="0"/>
                          <a:ea typeface="+mn-ea"/>
                          <a:cs typeface="Segoe UI" panose="020B0502040204020203" pitchFamily="34" charset="0"/>
                        </a:rPr>
                        <a:t>Get more done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900" b="1" kern="0">
                          <a:solidFill>
                            <a:schemeClr val="tx1">
                              <a:lumMod val="65000"/>
                              <a:lumOff val="35000"/>
                            </a:schemeClr>
                          </a:solidFill>
                          <a:latin typeface="Segoe UI" panose="020B0502040204020203" pitchFamily="34" charset="0"/>
                          <a:ea typeface="+mn-ea"/>
                          <a:cs typeface="Segoe UI" panose="020B0502040204020203" pitchFamily="34" charset="0"/>
                        </a:rPr>
                        <a:t>Work better together</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900" b="1" kern="0">
                          <a:solidFill>
                            <a:schemeClr val="tx1">
                              <a:lumMod val="65000"/>
                              <a:lumOff val="35000"/>
                            </a:schemeClr>
                          </a:solidFill>
                          <a:latin typeface="Segoe UI" panose="020B0502040204020203" pitchFamily="34" charset="0"/>
                          <a:ea typeface="+mn-ea"/>
                          <a:cs typeface="Segoe UI" panose="020B0502040204020203" pitchFamily="34" charset="0"/>
                        </a:rPr>
                        <a:t>Build your business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900" b="1" kern="0" noProof="0">
                          <a:solidFill>
                            <a:schemeClr val="tx1">
                              <a:lumMod val="65000"/>
                              <a:lumOff val="35000"/>
                            </a:schemeClr>
                          </a:solidFill>
                          <a:latin typeface="Segoe UI" panose="020B0502040204020203" pitchFamily="34" charset="0"/>
                          <a:ea typeface="+mn-ea"/>
                          <a:cs typeface="Segoe UI" panose="020B0502040204020203" pitchFamily="34" charset="0"/>
                        </a:rPr>
                        <a:t>Safeguard your data</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lang="en-US" sz="900" b="1" kern="0" noProof="0">
                          <a:solidFill>
                            <a:schemeClr val="tx1">
                              <a:lumMod val="65000"/>
                              <a:lumOff val="35000"/>
                            </a:schemeClr>
                          </a:solidFill>
                          <a:latin typeface="Segoe UI" panose="020B0502040204020203" pitchFamily="34" charset="0"/>
                          <a:ea typeface="+mn-ea"/>
                          <a:cs typeface="Segoe UI" panose="020B0502040204020203" pitchFamily="34" charset="0"/>
                        </a:rPr>
                        <a:t>Simplified for you</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7819727"/>
                  </a:ext>
                </a:extLst>
              </a:tr>
              <a:tr h="370840">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800" kern="0">
                          <a:solidFill>
                            <a:schemeClr val="tx1">
                              <a:lumMod val="65000"/>
                              <a:lumOff val="35000"/>
                            </a:schemeClr>
                          </a:solidFill>
                          <a:latin typeface="Segoe UI" panose="020B0502040204020203" pitchFamily="34" charset="0"/>
                          <a:ea typeface="+mn-ea"/>
                          <a:cs typeface="Segoe UI" panose="020B0502040204020203" pitchFamily="34" charset="0"/>
                        </a:rPr>
                        <a:t>Get the Office apps with built-in AI tools and online file storage and sharing</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800" kern="0">
                          <a:solidFill>
                            <a:schemeClr val="tx1">
                              <a:lumMod val="65000"/>
                              <a:lumOff val="35000"/>
                            </a:schemeClr>
                          </a:solidFill>
                          <a:latin typeface="Segoe UI" panose="020B0502040204020203" pitchFamily="34" charset="0"/>
                          <a:ea typeface="+mn-ea"/>
                          <a:cs typeface="Segoe UI" panose="020B0502040204020203" pitchFamily="34" charset="0"/>
                        </a:rPr>
                        <a:t>Collaborate, share, and communicate, with flexible tools that go where your team goes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800" kern="0">
                          <a:solidFill>
                            <a:schemeClr val="tx1">
                              <a:lumMod val="65000"/>
                              <a:lumOff val="35000"/>
                            </a:schemeClr>
                          </a:solidFill>
                          <a:latin typeface="Segoe UI" panose="020B0502040204020203" pitchFamily="34" charset="0"/>
                          <a:ea typeface="+mn-ea"/>
                          <a:cs typeface="Segoe UI" panose="020B0502040204020203" pitchFamily="34" charset="0"/>
                        </a:rPr>
                        <a:t>Get more customers and improve the efficiency of your business operations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800" kern="0">
                          <a:solidFill>
                            <a:schemeClr val="tx1">
                              <a:lumMod val="65000"/>
                              <a:lumOff val="35000"/>
                            </a:schemeClr>
                          </a:solidFill>
                          <a:latin typeface="Segoe UI" panose="020B0502040204020203" pitchFamily="34" charset="0"/>
                          <a:ea typeface="+mn-ea"/>
                          <a:cs typeface="Segoe UI" panose="020B0502040204020203" pitchFamily="34" charset="0"/>
                        </a:rPr>
                        <a:t>Help protect your company against external threats and leaks with built-in privacy and compliance tools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800" kern="0" dirty="0">
                          <a:solidFill>
                            <a:schemeClr val="tx1">
                              <a:lumMod val="65000"/>
                              <a:lumOff val="35000"/>
                            </a:schemeClr>
                          </a:solidFill>
                          <a:latin typeface="Segoe UI" panose="020B0502040204020203" pitchFamily="34" charset="0"/>
                          <a:ea typeface="+mn-ea"/>
                          <a:cs typeface="Segoe UI" panose="020B0502040204020203" pitchFamily="34" charset="0"/>
                        </a:rPr>
                        <a:t>Easily set up and manage users, devices, and data, so you have more time to focus on your business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30841472"/>
                  </a:ext>
                </a:extLst>
              </a:tr>
            </a:tbl>
          </a:graphicData>
        </a:graphic>
      </p:graphicFrame>
    </p:spTree>
    <p:extLst>
      <p:ext uri="{BB962C8B-B14F-4D97-AF65-F5344CB8AC3E}">
        <p14:creationId xmlns:p14="http://schemas.microsoft.com/office/powerpoint/2010/main" val="4465689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arrow_15" title="Icon of a arrow in a circle pointed right">
            <a:extLst>
              <a:ext uri="{FF2B5EF4-FFF2-40B4-BE49-F238E27FC236}">
                <a16:creationId xmlns:a16="http://schemas.microsoft.com/office/drawing/2014/main" id="{40B806FA-F0F5-469F-89F1-6797A3344438}"/>
              </a:ext>
            </a:extLst>
          </p:cNvPr>
          <p:cNvSpPr>
            <a:spLocks noChangeAspect="1" noEditPoints="1"/>
          </p:cNvSpPr>
          <p:nvPr/>
        </p:nvSpPr>
        <p:spPr bwMode="auto">
          <a:xfrm>
            <a:off x="493286" y="8486247"/>
            <a:ext cx="175133" cy="198820"/>
          </a:xfrm>
          <a:custGeom>
            <a:avLst/>
            <a:gdLst>
              <a:gd name="T0" fmla="*/ 0 w 304"/>
              <a:gd name="T1" fmla="*/ 151 h 303"/>
              <a:gd name="T2" fmla="*/ 152 w 304"/>
              <a:gd name="T3" fmla="*/ 0 h 303"/>
              <a:gd name="T4" fmla="*/ 304 w 304"/>
              <a:gd name="T5" fmla="*/ 151 h 303"/>
              <a:gd name="T6" fmla="*/ 152 w 304"/>
              <a:gd name="T7" fmla="*/ 303 h 303"/>
              <a:gd name="T8" fmla="*/ 0 w 304"/>
              <a:gd name="T9" fmla="*/ 151 h 303"/>
              <a:gd name="T10" fmla="*/ 151 w 304"/>
              <a:gd name="T11" fmla="*/ 223 h 303"/>
              <a:gd name="T12" fmla="*/ 223 w 304"/>
              <a:gd name="T13" fmla="*/ 151 h 303"/>
              <a:gd name="T14" fmla="*/ 151 w 304"/>
              <a:gd name="T15" fmla="*/ 79 h 303"/>
              <a:gd name="T16" fmla="*/ 223 w 304"/>
              <a:gd name="T17" fmla="*/ 151 h 303"/>
              <a:gd name="T18" fmla="*/ 73 w 304"/>
              <a:gd name="T19" fmla="*/ 151 h 3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4" h="303">
                <a:moveTo>
                  <a:pt x="0" y="151"/>
                </a:moveTo>
                <a:cubicBezTo>
                  <a:pt x="0" y="68"/>
                  <a:pt x="68" y="0"/>
                  <a:pt x="152" y="0"/>
                </a:cubicBezTo>
                <a:cubicBezTo>
                  <a:pt x="236" y="0"/>
                  <a:pt x="304" y="68"/>
                  <a:pt x="304" y="151"/>
                </a:cubicBezTo>
                <a:cubicBezTo>
                  <a:pt x="304" y="235"/>
                  <a:pt x="236" y="303"/>
                  <a:pt x="152" y="303"/>
                </a:cubicBezTo>
                <a:cubicBezTo>
                  <a:pt x="68" y="303"/>
                  <a:pt x="0" y="235"/>
                  <a:pt x="0" y="151"/>
                </a:cubicBezTo>
                <a:close/>
                <a:moveTo>
                  <a:pt x="151" y="223"/>
                </a:moveTo>
                <a:cubicBezTo>
                  <a:pt x="223" y="151"/>
                  <a:pt x="223" y="151"/>
                  <a:pt x="223" y="151"/>
                </a:cubicBezTo>
                <a:cubicBezTo>
                  <a:pt x="151" y="79"/>
                  <a:pt x="151" y="79"/>
                  <a:pt x="151" y="79"/>
                </a:cubicBezTo>
                <a:moveTo>
                  <a:pt x="223" y="151"/>
                </a:moveTo>
                <a:cubicBezTo>
                  <a:pt x="73" y="151"/>
                  <a:pt x="73" y="151"/>
                  <a:pt x="73" y="151"/>
                </a:cubicBezTo>
              </a:path>
            </a:pathLst>
          </a:custGeom>
          <a:noFill/>
          <a:ln w="19050" cap="sq">
            <a:solidFill>
              <a:srgbClr val="FFFFFF"/>
            </a:solidFill>
            <a:prstDash val="solid"/>
            <a:miter lim="800000"/>
            <a:headEnd/>
            <a:tailEnd/>
          </a:ln>
          <a:extLst/>
        </p:spPr>
        <p:txBody>
          <a:bodyPr vert="horz" wrap="square" lIns="91440" tIns="45720" rIns="91440" bIns="45720" numCol="1" anchor="t" anchorCtr="0" compatLnSpc="1">
            <a:prstTxWarp prst="textNoShape">
              <a:avLst/>
            </a:prstTxWarp>
          </a:bodyPr>
          <a:lstStyle/>
          <a:p>
            <a:pPr marL="0" marR="0" lvl="0" indent="0" defTabSz="1018534" eaLnBrk="1" fontAlgn="auto" latinLnBrk="0" hangingPunct="1">
              <a:lnSpc>
                <a:spcPct val="100000"/>
              </a:lnSpc>
              <a:spcBef>
                <a:spcPts val="0"/>
              </a:spcBef>
              <a:spcAft>
                <a:spcPts val="0"/>
              </a:spcAft>
              <a:buClrTx/>
              <a:buSzTx/>
              <a:buFontTx/>
              <a:buNone/>
              <a:tabLst/>
              <a:defRPr/>
            </a:pPr>
            <a:endParaRPr kumimoji="0" lang="en-US" sz="900" b="0" i="0" u="none" strike="noStrike" kern="0" cap="none" spc="0" normalizeH="0" baseline="0" noProof="0">
              <a:ln>
                <a:noFill/>
              </a:ln>
              <a:gradFill>
                <a:gsLst>
                  <a:gs pos="0">
                    <a:srgbClr val="505050"/>
                  </a:gs>
                  <a:gs pos="100000">
                    <a:srgbClr val="505050"/>
                  </a:gs>
                </a:gsLst>
                <a:lin ang="5400000" scaled="1"/>
              </a:gradFill>
              <a:effectLst/>
              <a:uLnTx/>
              <a:uFillTx/>
              <a:latin typeface="Segoe UI"/>
            </a:endParaRPr>
          </a:p>
        </p:txBody>
      </p:sp>
      <p:graphicFrame>
        <p:nvGraphicFramePr>
          <p:cNvPr id="9" name="Table 8">
            <a:extLst>
              <a:ext uri="{FF2B5EF4-FFF2-40B4-BE49-F238E27FC236}">
                <a16:creationId xmlns:a16="http://schemas.microsoft.com/office/drawing/2014/main" id="{E46A0388-5060-43CD-85D7-70D89A0096DE}"/>
              </a:ext>
            </a:extLst>
          </p:cNvPr>
          <p:cNvGraphicFramePr>
            <a:graphicFrameLocks noGrp="1"/>
          </p:cNvGraphicFramePr>
          <p:nvPr>
            <p:extLst/>
          </p:nvPr>
        </p:nvGraphicFramePr>
        <p:xfrm>
          <a:off x="342900" y="815471"/>
          <a:ext cx="6289128" cy="7235889"/>
        </p:xfrm>
        <a:graphic>
          <a:graphicData uri="http://schemas.openxmlformats.org/drawingml/2006/table">
            <a:tbl>
              <a:tblPr/>
              <a:tblGrid>
                <a:gridCol w="3861040">
                  <a:extLst>
                    <a:ext uri="{9D8B030D-6E8A-4147-A177-3AD203B41FA5}">
                      <a16:colId xmlns:a16="http://schemas.microsoft.com/office/drawing/2014/main" val="1077093951"/>
                    </a:ext>
                  </a:extLst>
                </a:gridCol>
                <a:gridCol w="1245674">
                  <a:extLst>
                    <a:ext uri="{9D8B030D-6E8A-4147-A177-3AD203B41FA5}">
                      <a16:colId xmlns:a16="http://schemas.microsoft.com/office/drawing/2014/main" val="893910820"/>
                    </a:ext>
                  </a:extLst>
                </a:gridCol>
                <a:gridCol w="1182414">
                  <a:extLst>
                    <a:ext uri="{9D8B030D-6E8A-4147-A177-3AD203B41FA5}">
                      <a16:colId xmlns:a16="http://schemas.microsoft.com/office/drawing/2014/main" val="2733173202"/>
                    </a:ext>
                  </a:extLst>
                </a:gridCol>
              </a:tblGrid>
              <a:tr h="568497">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b">
                        <a:lnSpc>
                          <a:spcPts val="1200"/>
                        </a:lnSpc>
                      </a:pPr>
                      <a:endParaRPr lang="en-US" sz="1100" b="0" i="0" u="none" strike="noStrike">
                        <a:solidFill>
                          <a:srgbClr val="000000"/>
                        </a:solidFill>
                        <a:effectLst/>
                        <a:latin typeface="+mn-lt"/>
                      </a:endParaRPr>
                    </a:p>
                    <a:p>
                      <a:pPr algn="l" fontAlgn="b">
                        <a:lnSpc>
                          <a:spcPts val="1200"/>
                        </a:lnSpc>
                      </a:pPr>
                      <a:endParaRPr lang="en-US" sz="1100" b="0" i="0" u="none" strike="noStrike">
                        <a:solidFill>
                          <a:srgbClr val="000000"/>
                        </a:solidFill>
                        <a:effectLst/>
                        <a:latin typeface="+mn-lt"/>
                      </a:endParaRPr>
                    </a:p>
                  </a:txBody>
                  <a:tcPr marL="0" marR="0" marT="73152" marB="64008" anchor="b">
                    <a:lnL w="3175" cap="flat" cmpd="sng" algn="ctr">
                      <a:solidFill>
                        <a:srgbClr val="D2D2D2"/>
                      </a:solidFill>
                      <a:prstDash val="solid"/>
                      <a:round/>
                      <a:headEnd type="none" w="med" len="med"/>
                      <a:tailEnd type="none" w="med" len="med"/>
                    </a:lnL>
                    <a:lnR w="12700" cap="flat" cmpd="sng" algn="ctr">
                      <a:noFill/>
                      <a:prstDash val="solid"/>
                      <a:round/>
                      <a:headEnd type="none" w="med" len="med"/>
                      <a:tailEnd type="none" w="med" len="med"/>
                    </a:lnR>
                    <a:lnT w="3175" cap="flat" cmpd="sng" algn="ctr">
                      <a:solidFill>
                        <a:srgbClr val="D2D2D2"/>
                      </a:solidFill>
                      <a:prstDash val="solid"/>
                      <a:round/>
                      <a:headEnd type="none" w="med" len="med"/>
                      <a:tailEnd type="none" w="med" len="med"/>
                    </a:lnT>
                    <a:lnB>
                      <a:noFill/>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ctr" fontAlgn="b">
                        <a:lnSpc>
                          <a:spcPts val="1200"/>
                        </a:lnSpc>
                      </a:pPr>
                      <a:r>
                        <a:rPr lang="en-US" sz="1100" b="1" i="0" u="none" strike="noStrike">
                          <a:solidFill>
                            <a:srgbClr val="FFFFFF"/>
                          </a:solidFill>
                          <a:effectLst/>
                          <a:latin typeface="+mn-lt"/>
                        </a:rPr>
                        <a:t>Office 365 </a:t>
                      </a:r>
                      <a:br>
                        <a:rPr lang="en-US" sz="1100" b="1" i="0" u="none" strike="noStrike">
                          <a:solidFill>
                            <a:srgbClr val="FFFFFF"/>
                          </a:solidFill>
                          <a:effectLst/>
                          <a:latin typeface="+mn-lt"/>
                        </a:rPr>
                      </a:br>
                      <a:r>
                        <a:rPr lang="en-US" sz="1100" b="1" i="0" u="none" strike="noStrike">
                          <a:solidFill>
                            <a:srgbClr val="FFFFFF"/>
                          </a:solidFill>
                          <a:effectLst/>
                          <a:latin typeface="+mn-lt"/>
                        </a:rPr>
                        <a:t>Business Premium</a:t>
                      </a:r>
                    </a:p>
                    <a:p>
                      <a:pPr algn="ctr" fontAlgn="b">
                        <a:lnSpc>
                          <a:spcPts val="1200"/>
                        </a:lnSpc>
                      </a:pPr>
                      <a:r>
                        <a:rPr lang="en-US" sz="900" b="0" i="0" u="none" strike="noStrike">
                          <a:solidFill>
                            <a:srgbClr val="FFFFFF"/>
                          </a:solidFill>
                          <a:effectLst/>
                          <a:latin typeface="+mn-lt"/>
                        </a:rPr>
                        <a:t>$12.50 USD/user/mo.</a:t>
                      </a:r>
                      <a:endParaRPr lang="en-US" sz="800" b="0" i="0" u="none" strike="noStrike">
                        <a:solidFill>
                          <a:srgbClr val="FFFFFF"/>
                        </a:solidFill>
                        <a:effectLst/>
                        <a:latin typeface="+mn-lt"/>
                      </a:endParaRPr>
                    </a:p>
                  </a:txBody>
                  <a:tcPr marL="0" marR="0" marT="73152" marB="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D83B01"/>
                    </a:solidFill>
                  </a:tcPr>
                </a:tc>
                <a:tc>
                  <a:txBody>
                    <a:bodyPr/>
                    <a:lstStyle/>
                    <a:p>
                      <a:pPr algn="ctr" fontAlgn="b">
                        <a:lnSpc>
                          <a:spcPts val="1200"/>
                        </a:lnSpc>
                      </a:pPr>
                      <a:r>
                        <a:rPr lang="en-US" sz="1100" b="1" i="0" u="none" strike="noStrike" kern="1200" dirty="0">
                          <a:solidFill>
                            <a:srgbClr val="FFFFFF"/>
                          </a:solidFill>
                          <a:effectLst/>
                          <a:latin typeface="+mn-lt"/>
                          <a:ea typeface="+mn-ea"/>
                          <a:cs typeface="+mn-cs"/>
                        </a:rPr>
                        <a:t>Microsoft 365 Business</a:t>
                      </a:r>
                    </a:p>
                    <a:p>
                      <a:pPr algn="ctr" fontAlgn="b">
                        <a:lnSpc>
                          <a:spcPts val="1200"/>
                        </a:lnSpc>
                      </a:pPr>
                      <a:r>
                        <a:rPr lang="en-US" sz="900" b="0" i="0" u="none" strike="noStrike" kern="1200" dirty="0">
                          <a:solidFill>
                            <a:srgbClr val="FFFFFF"/>
                          </a:solidFill>
                          <a:effectLst/>
                          <a:latin typeface="+mn-lt"/>
                          <a:ea typeface="+mn-ea"/>
                          <a:cs typeface="+mn-cs"/>
                        </a:rPr>
                        <a:t>$20 USD/user/mo</a:t>
                      </a:r>
                      <a:r>
                        <a:rPr lang="en-US" sz="900" b="1" i="0" u="none" strike="noStrike" kern="1200" dirty="0">
                          <a:solidFill>
                            <a:srgbClr val="FFFFFF"/>
                          </a:solidFill>
                          <a:effectLst/>
                          <a:latin typeface="+mn-lt"/>
                          <a:ea typeface="+mn-ea"/>
                          <a:cs typeface="+mn-cs"/>
                        </a:rPr>
                        <a:t>.</a:t>
                      </a:r>
                    </a:p>
                  </a:txBody>
                  <a:tcPr marL="0" marR="0" marT="73152" marB="6400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2045663296"/>
                  </a:ext>
                </a:extLst>
              </a:tr>
              <a:tr h="326522">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1000" b="0" i="0" u="none" strike="noStrike">
                          <a:solidFill>
                            <a:srgbClr val="595959"/>
                          </a:solidFill>
                          <a:effectLst/>
                          <a:latin typeface="Segoe UI" panose="020B0502040204020203" pitchFamily="34" charset="0"/>
                          <a:cs typeface="Segoe UI" panose="020B0502040204020203" pitchFamily="34" charset="0"/>
                        </a:rPr>
                        <a:t>Devices per license</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a:noFill/>
                    </a:lnT>
                    <a:lnB>
                      <a:noFill/>
                    </a:lnB>
                    <a:lnTlToBr w="12700" cmpd="sng">
                      <a:noFill/>
                      <a:prstDash val="solid"/>
                    </a:lnTlToBr>
                    <a:lnBlToTr w="12700" cmpd="sng">
                      <a:noFill/>
                      <a:prstDash val="solid"/>
                    </a:lnBlToTr>
                    <a:solidFill>
                      <a:srgbClr val="F2F2F2"/>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lang="en-US" sz="1000" b="0" i="0" u="none" strike="noStrike" kern="1200">
                          <a:solidFill>
                            <a:srgbClr val="595959"/>
                          </a:solidFill>
                          <a:effectLst/>
                          <a:latin typeface="Segoe UI" panose="020B0502040204020203" pitchFamily="34" charset="0"/>
                          <a:ea typeface="+mn-ea"/>
                          <a:cs typeface="Segoe UI" panose="020B0502040204020203" pitchFamily="34" charset="0"/>
                        </a:rPr>
                        <a:t>5 PCs or Macs ,5 tablets &amp; 5 mobile devices</a:t>
                      </a: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tc>
                  <a:txBody>
                    <a:bodyPr/>
                    <a:lstStyle/>
                    <a:p>
                      <a:pPr marL="0" marR="0" lvl="0" indent="0" algn="ctr" defTabSz="914363" rtl="0" eaLnBrk="1" fontAlgn="ctr" latinLnBrk="0" hangingPunct="1">
                        <a:lnSpc>
                          <a:spcPct val="100000"/>
                        </a:lnSpc>
                        <a:spcBef>
                          <a:spcPts val="0"/>
                        </a:spcBef>
                        <a:spcAft>
                          <a:spcPts val="0"/>
                        </a:spcAft>
                        <a:buClrTx/>
                        <a:buSzTx/>
                        <a:buFontTx/>
                        <a:buNone/>
                        <a:tabLst/>
                        <a:defRPr/>
                      </a:pPr>
                      <a:r>
                        <a:rPr lang="en-US" sz="1000" b="0" i="0" u="none" strike="noStrike" kern="1200">
                          <a:solidFill>
                            <a:srgbClr val="595959"/>
                          </a:solidFill>
                          <a:effectLst/>
                          <a:latin typeface="Segoe UI" panose="020B0502040204020203" pitchFamily="34" charset="0"/>
                          <a:ea typeface="+mn-ea"/>
                          <a:cs typeface="Segoe UI" panose="020B0502040204020203" pitchFamily="34" charset="0"/>
                        </a:rPr>
                        <a:t>5 PCs or Macs ,5 tablets &amp; 5 mobile devices</a:t>
                      </a: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a:noFill/>
                    </a:lnT>
                    <a:lnB>
                      <a:noFill/>
                    </a:lnB>
                    <a:lnTlToBr w="12700" cmpd="sng">
                      <a:noFill/>
                      <a:prstDash val="solid"/>
                    </a:lnTlToBr>
                    <a:lnBlToTr w="12700" cmpd="sng">
                      <a:noFill/>
                      <a:prstDash val="solid"/>
                    </a:lnBlToTr>
                    <a:noFill/>
                  </a:tcPr>
                </a:tc>
                <a:extLst>
                  <a:ext uri="{0D108BD9-81ED-4DB2-BD59-A6C34878D82A}">
                    <a16:rowId xmlns:a16="http://schemas.microsoft.com/office/drawing/2014/main" val="3299912649"/>
                  </a:ext>
                </a:extLst>
              </a:tr>
              <a:tr h="192024">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950" b="1" i="0" u="none" strike="noStrike">
                          <a:solidFill>
                            <a:srgbClr val="595959"/>
                          </a:solidFill>
                          <a:effectLst/>
                          <a:latin typeface="Segoe UI" panose="020B0502040204020203" pitchFamily="34" charset="0"/>
                          <a:cs typeface="Segoe UI" panose="020B0502040204020203" pitchFamily="34" charset="0"/>
                        </a:rPr>
                        <a:t>Productivity applications</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a:noFill/>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ctr" fontAlgn="ctr"/>
                      <a:endParaRPr lang="en-US" sz="950" b="0" i="0" u="none" strike="noStrike">
                        <a:solidFill>
                          <a:srgbClr val="FFFFFF"/>
                        </a:solidFill>
                        <a:effectLst/>
                        <a:latin typeface="Segoe UI" panose="020B0502040204020203" pitchFamily="34" charset="0"/>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a:noFill/>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tc>
                  <a:txBody>
                    <a:bodyPr/>
                    <a:lstStyle/>
                    <a:p>
                      <a:pPr algn="ctr" fontAlgn="ctr"/>
                      <a:endParaRPr lang="en-US" sz="950" b="0" i="0" u="none" strike="noStrike">
                        <a:solidFill>
                          <a:schemeClr val="accent1"/>
                        </a:solidFill>
                        <a:effectLst/>
                        <a:latin typeface="Segoe UI" panose="020B0502040204020203" pitchFamily="34" charset="0"/>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a:noFill/>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extLst>
                  <a:ext uri="{0D108BD9-81ED-4DB2-BD59-A6C34878D82A}">
                    <a16:rowId xmlns:a16="http://schemas.microsoft.com/office/drawing/2014/main" val="1190359665"/>
                  </a:ext>
                </a:extLst>
              </a:tr>
              <a:tr h="192024">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b"/>
                      <a:r>
                        <a:rPr lang="en-US" sz="950" b="0" i="0" u="none" strike="noStrike" kern="1200">
                          <a:solidFill>
                            <a:srgbClr val="595959"/>
                          </a:solidFill>
                          <a:effectLst/>
                          <a:latin typeface="Segoe UI" panose="020B0502040204020203" pitchFamily="34" charset="0"/>
                          <a:ea typeface="+mn-ea"/>
                          <a:cs typeface="Segoe UI" panose="020B0502040204020203" pitchFamily="34" charset="0"/>
                        </a:rPr>
                        <a:t>Word, Excel, PowerPoint, OneNote &amp; Outlook</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97466788"/>
                  </a:ext>
                </a:extLst>
              </a:tr>
              <a:tr h="192024">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lvl="0" algn="l" fontAlgn="ctr">
                        <a:buNone/>
                      </a:pPr>
                      <a:r>
                        <a:rPr lang="en-US" sz="950" b="0" i="0" u="none" strike="noStrike" kern="1200">
                          <a:solidFill>
                            <a:srgbClr val="595959"/>
                          </a:solidFill>
                          <a:effectLst/>
                          <a:latin typeface="Segoe UI" panose="020B0502040204020203" pitchFamily="34" charset="0"/>
                          <a:ea typeface="+mn-ea"/>
                          <a:cs typeface="Segoe UI" panose="020B0502040204020203" pitchFamily="34" charset="0"/>
                        </a:rPr>
                        <a:t>Publisher &amp; Access (PC only)</a:t>
                      </a:r>
                      <a:endParaRPr lang="en-US" sz="950" b="0" i="0" u="none" strike="sngStrike">
                        <a:solidFill>
                          <a:srgbClr val="595959"/>
                        </a:solidFill>
                        <a:effectLst/>
                        <a:latin typeface="Segoe UI" panose="020B0502040204020203" pitchFamily="34" charset="0"/>
                        <a:cs typeface="Segoe UI" panose="020B0502040204020203" pitchFamily="34" charset="0"/>
                      </a:endParaRP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marR="0" lvl="0" indent="0" algn="ctr" defTabSz="914363" rtl="0" eaLnBrk="1" fontAlgn="ctr"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marR="0" lvl="0" indent="0" algn="ctr" defTabSz="914363" rtl="0" eaLnBrk="1" fontAlgn="ctr"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12671342"/>
                  </a:ext>
                </a:extLst>
              </a:tr>
              <a:tr h="192024">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lvl="0" algn="l" fontAlgn="ctr">
                        <a:buNone/>
                      </a:pPr>
                      <a:r>
                        <a:rPr lang="en-US" sz="950" b="0" i="0" u="none" strike="noStrike" dirty="0">
                          <a:solidFill>
                            <a:srgbClr val="595959"/>
                          </a:solidFill>
                          <a:effectLst/>
                          <a:latin typeface="Segoe UI" panose="020B0502040204020203" pitchFamily="34" charset="0"/>
                          <a:cs typeface="Segoe UI" panose="020B0502040204020203" pitchFamily="34" charset="0"/>
                        </a:rPr>
                        <a:t>Office apps for iOS and Android devices</a:t>
                      </a:r>
                      <a:endParaRPr lang="en-US" sz="950" b="0" i="0" u="none" strike="sngStrike" dirty="0">
                        <a:solidFill>
                          <a:srgbClr val="595959"/>
                        </a:solidFill>
                        <a:effectLst/>
                        <a:latin typeface="Segoe UI" panose="020B0502040204020203" pitchFamily="34" charset="0"/>
                        <a:cs typeface="Segoe UI" panose="020B0502040204020203" pitchFamily="34" charset="0"/>
                      </a:endParaRP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45030703"/>
                  </a:ext>
                </a:extLst>
              </a:tr>
              <a:tr h="192024">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950" b="0" i="0" u="none" strike="noStrike">
                          <a:solidFill>
                            <a:srgbClr val="595959"/>
                          </a:solidFill>
                          <a:effectLst/>
                          <a:latin typeface="Segoe UI" panose="020B0502040204020203" pitchFamily="34" charset="0"/>
                          <a:cs typeface="Segoe UI" panose="020B0502040204020203" pitchFamily="34" charset="0"/>
                        </a:rPr>
                        <a:t>Automatic new feature updates</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marR="0" lvl="0" indent="0" algn="ctr" defTabSz="914363" rtl="0" eaLnBrk="1" fontAlgn="ctr"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marR="0" lvl="0" indent="0" algn="ctr" defTabSz="914363" rtl="0" eaLnBrk="1" fontAlgn="ctr"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76536277"/>
                  </a:ext>
                </a:extLst>
              </a:tr>
              <a:tr h="192024">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950" b="1" i="0" u="none" strike="noStrike">
                          <a:solidFill>
                            <a:srgbClr val="595959"/>
                          </a:solidFill>
                          <a:effectLst/>
                          <a:latin typeface="Segoe UI" panose="020B0502040204020203" pitchFamily="34" charset="0"/>
                          <a:cs typeface="Segoe UI" panose="020B0502040204020203" pitchFamily="34" charset="0"/>
                        </a:rPr>
                        <a:t>Business applications</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ctr" fontAlgn="ctr"/>
                      <a:endParaRPr lang="en-US" sz="950" b="0" i="0" u="none" strike="noStrike">
                        <a:solidFill>
                          <a:srgbClr val="D83B01"/>
                        </a:solidFill>
                        <a:effectLst/>
                        <a:latin typeface="Segoe UI" panose="020B0502040204020203" pitchFamily="34" charset="0"/>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ctr" fontAlgn="ctr"/>
                      <a:endParaRPr lang="en-US" sz="950" b="0" i="0" u="none" strike="noStrike">
                        <a:solidFill>
                          <a:srgbClr val="4472C4"/>
                        </a:solidFill>
                        <a:effectLst/>
                        <a:latin typeface="Segoe UI" panose="020B0502040204020203" pitchFamily="34" charset="0"/>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extLst>
                  <a:ext uri="{0D108BD9-81ED-4DB2-BD59-A6C34878D82A}">
                    <a16:rowId xmlns:a16="http://schemas.microsoft.com/office/drawing/2014/main" val="447558333"/>
                  </a:ext>
                </a:extLst>
              </a:tr>
              <a:tr h="192024">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950" b="0" i="0" u="none" strike="noStrike">
                          <a:solidFill>
                            <a:srgbClr val="595959"/>
                          </a:solidFill>
                          <a:effectLst/>
                          <a:latin typeface="Segoe UI" panose="020B0502040204020203" pitchFamily="34" charset="0"/>
                          <a:cs typeface="Segoe UI" panose="020B0502040204020203" pitchFamily="34" charset="0"/>
                        </a:rPr>
                        <a:t>Customer relationship manager built into Outlook</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808106792"/>
                  </a:ext>
                </a:extLst>
              </a:tr>
              <a:tr h="192024">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950" b="0" i="0" u="none" strike="noStrike">
                          <a:solidFill>
                            <a:srgbClr val="595959"/>
                          </a:solidFill>
                          <a:effectLst/>
                          <a:latin typeface="Segoe UI" panose="020B0502040204020203" pitchFamily="34" charset="0"/>
                          <a:cs typeface="Segoe UI" panose="020B0502040204020203" pitchFamily="34" charset="0"/>
                        </a:rPr>
                        <a:t>Self-service online customer scheduling </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17538403"/>
                  </a:ext>
                </a:extLst>
              </a:tr>
              <a:tr h="192024">
                <a:tc>
                  <a:txBody>
                    <a:bodyPr/>
                    <a:lstStyle/>
                    <a:p>
                      <a:pPr algn="l" fontAlgn="ctr"/>
                      <a:r>
                        <a:rPr lang="en-US" sz="950" b="0" i="0" u="none" strike="noStrike">
                          <a:solidFill>
                            <a:srgbClr val="595959"/>
                          </a:solidFill>
                          <a:effectLst/>
                          <a:latin typeface="Segoe UI" panose="020B0502040204020203" pitchFamily="34" charset="0"/>
                          <a:cs typeface="Segoe UI" panose="020B0502040204020203" pitchFamily="34" charset="0"/>
                        </a:rPr>
                        <a:t>Create automated workflows with Microsoft Flow</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89175213"/>
                  </a:ext>
                </a:extLst>
              </a:tr>
              <a:tr h="192024">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950" b="1" i="0" u="none" strike="noStrike">
                          <a:solidFill>
                            <a:srgbClr val="595959"/>
                          </a:solidFill>
                          <a:effectLst/>
                          <a:latin typeface="Segoe UI" panose="020B0502040204020203" pitchFamily="34" charset="0"/>
                          <a:cs typeface="Segoe UI" panose="020B0502040204020203" pitchFamily="34" charset="0"/>
                        </a:rPr>
                        <a:t>Collaboration services</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ctr" fontAlgn="ctr"/>
                      <a:endParaRPr lang="en-US" sz="950" b="0" i="0" u="none" strike="noStrike">
                        <a:solidFill>
                          <a:srgbClr val="D83B01"/>
                        </a:solidFill>
                        <a:effectLst/>
                        <a:latin typeface="Segoe UI" panose="020B0502040204020203" pitchFamily="34" charset="0"/>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ctr" fontAlgn="ctr"/>
                      <a:endParaRPr lang="en-US" sz="950" b="0" i="0" u="none" strike="noStrike">
                        <a:solidFill>
                          <a:srgbClr val="4472C4"/>
                        </a:solidFill>
                        <a:effectLst/>
                        <a:latin typeface="Segoe UI" panose="020B0502040204020203" pitchFamily="34" charset="0"/>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extLst>
                  <a:ext uri="{0D108BD9-81ED-4DB2-BD59-A6C34878D82A}">
                    <a16:rowId xmlns:a16="http://schemas.microsoft.com/office/drawing/2014/main" val="925517357"/>
                  </a:ext>
                </a:extLst>
              </a:tr>
              <a:tr h="192024">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950" b="0" i="0" u="none" strike="noStrike">
                          <a:solidFill>
                            <a:srgbClr val="595959"/>
                          </a:solidFill>
                          <a:effectLst/>
                          <a:latin typeface="Segoe UI" panose="020B0502040204020203" pitchFamily="34" charset="0"/>
                          <a:cs typeface="Segoe UI" panose="020B0502040204020203" pitchFamily="34" charset="0"/>
                        </a:rPr>
                        <a:t>Online meetings w/ screen sharing, audio and HD video </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28392943"/>
                  </a:ext>
                </a:extLst>
              </a:tr>
              <a:tr h="192024">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950" b="0" i="0" u="none" strike="noStrike" kern="1200">
                          <a:solidFill>
                            <a:srgbClr val="595959"/>
                          </a:solidFill>
                          <a:effectLst/>
                          <a:latin typeface="Segoe UI" panose="020B0502040204020203" pitchFamily="34" charset="0"/>
                          <a:ea typeface="+mn-ea"/>
                          <a:cs typeface="Segoe UI" panose="020B0502040204020203" pitchFamily="34" charset="0"/>
                        </a:rPr>
                        <a:t>A hub for teamwork with Microsoft Teams</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79672545"/>
                  </a:ext>
                </a:extLst>
              </a:tr>
              <a:tr h="192024">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950" b="0" i="0" u="none" strike="noStrike" kern="1200">
                          <a:solidFill>
                            <a:srgbClr val="595959"/>
                          </a:solidFill>
                          <a:effectLst/>
                          <a:latin typeface="Segoe UI" panose="020B0502040204020203" pitchFamily="34" charset="0"/>
                          <a:ea typeface="+mn-ea"/>
                          <a:cs typeface="Segoe UI" panose="020B0502040204020203" pitchFamily="34" charset="0"/>
                        </a:rPr>
                        <a:t>Task management for teams with Microsoft Planner</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951071"/>
                  </a:ext>
                </a:extLst>
              </a:tr>
              <a:tr h="192024">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950" b="0" i="0" u="none" strike="noStrike">
                          <a:solidFill>
                            <a:srgbClr val="595959"/>
                          </a:solidFill>
                          <a:effectLst/>
                          <a:latin typeface="Segoe UI" panose="020B0502040204020203" pitchFamily="34" charset="0"/>
                          <a:cs typeface="Segoe UI" panose="020B0502040204020203" pitchFamily="34" charset="0"/>
                        </a:rPr>
                        <a:t>Business-class email, calendar and contacts </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04673893"/>
                  </a:ext>
                </a:extLst>
              </a:tr>
              <a:tr h="192024">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950" b="1" i="0" u="none" strike="noStrike">
                          <a:solidFill>
                            <a:srgbClr val="595959"/>
                          </a:solidFill>
                          <a:effectLst/>
                          <a:latin typeface="Segoe UI" panose="020B0502040204020203" pitchFamily="34" charset="0"/>
                          <a:cs typeface="Segoe UI" panose="020B0502040204020203" pitchFamily="34" charset="0"/>
                        </a:rPr>
                        <a:t>Document storage</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ctr" fontAlgn="ctr"/>
                      <a:endParaRPr lang="en-US" sz="950" b="0" i="0" u="none" strike="noStrike">
                        <a:solidFill>
                          <a:srgbClr val="D83B01"/>
                        </a:solidFill>
                        <a:effectLst/>
                        <a:latin typeface="Segoe UI" panose="020B0502040204020203" pitchFamily="34" charset="0"/>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ctr" fontAlgn="ctr"/>
                      <a:endParaRPr lang="en-US" sz="950" b="0" i="0" u="none" strike="noStrike">
                        <a:solidFill>
                          <a:srgbClr val="4472C4"/>
                        </a:solidFill>
                        <a:effectLst/>
                        <a:latin typeface="Segoe UI" panose="020B0502040204020203" pitchFamily="34" charset="0"/>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extLst>
                  <a:ext uri="{0D108BD9-81ED-4DB2-BD59-A6C34878D82A}">
                    <a16:rowId xmlns:a16="http://schemas.microsoft.com/office/drawing/2014/main" val="1010593453"/>
                  </a:ext>
                </a:extLst>
              </a:tr>
              <a:tr h="192024">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950" b="0" i="0" u="none" strike="noStrike">
                          <a:solidFill>
                            <a:srgbClr val="595959"/>
                          </a:solidFill>
                          <a:effectLst/>
                          <a:latin typeface="Segoe UI" panose="020B0502040204020203" pitchFamily="34" charset="0"/>
                          <a:cs typeface="Segoe UI" panose="020B0502040204020203" pitchFamily="34" charset="0"/>
                        </a:rPr>
                        <a:t>Office document versioning and history </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marR="0" lvl="0" indent="0" algn="ctr" defTabSz="914363" rtl="0" eaLnBrk="1" fontAlgn="ctr"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marR="0" lvl="0" indent="0" algn="ctr" defTabSz="914363" rtl="0" eaLnBrk="1" fontAlgn="ctr"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00760340"/>
                  </a:ext>
                </a:extLst>
              </a:tr>
              <a:tr h="192024">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950" b="0" i="0" u="none" strike="noStrike">
                          <a:solidFill>
                            <a:srgbClr val="595959"/>
                          </a:solidFill>
                          <a:effectLst/>
                          <a:latin typeface="Segoe UI" panose="020B0502040204020203" pitchFamily="34" charset="0"/>
                          <a:cs typeface="Segoe UI" panose="020B0502040204020203" pitchFamily="34" charset="0"/>
                        </a:rPr>
                        <a:t>File storage and sharing with 1TB per user </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48494992"/>
                  </a:ext>
                </a:extLst>
              </a:tr>
              <a:tr h="192024">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950" b="0" i="0" u="none" strike="noStrike">
                          <a:solidFill>
                            <a:srgbClr val="595959"/>
                          </a:solidFill>
                          <a:effectLst/>
                          <a:latin typeface="Segoe UI" panose="020B0502040204020203" pitchFamily="34" charset="0"/>
                          <a:cs typeface="Segoe UI" panose="020B0502040204020203" pitchFamily="34" charset="0"/>
                        </a:rPr>
                        <a:t>Document co-authoring and offline sync </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15476459"/>
                  </a:ext>
                </a:extLst>
              </a:tr>
              <a:tr h="192024">
                <a:tc>
                  <a:txBody>
                    <a:bodyPr/>
                    <a:lstStyle/>
                    <a:p>
                      <a:pPr algn="l" fontAlgn="ctr"/>
                      <a:r>
                        <a:rPr lang="en-US" sz="950" b="1" i="0" u="none" strike="noStrike">
                          <a:solidFill>
                            <a:srgbClr val="595959"/>
                          </a:solidFill>
                          <a:effectLst/>
                          <a:latin typeface="Segoe UI" panose="020B0502040204020203" pitchFamily="34" charset="0"/>
                          <a:cs typeface="Segoe UI" panose="020B0502040204020203" pitchFamily="34" charset="0"/>
                        </a:rPr>
                        <a:t>Device management</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tc>
                  <a:txBody>
                    <a:bodyPr/>
                    <a:lstStyle/>
                    <a:p>
                      <a:pPr marL="0" algn="ctr" defTabSz="914363" rtl="0" eaLnBrk="1" fontAlgn="ctr" latinLnBrk="0" hangingPunct="1"/>
                      <a:endParaRPr kumimoji="0" lang="en-US" sz="950" b="1"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tc>
                  <a:txBody>
                    <a:bodyPr/>
                    <a:lstStyle/>
                    <a:p>
                      <a:pPr marL="0" algn="ctr" defTabSz="914363" rtl="0" eaLnBrk="1" fontAlgn="ctr" latinLnBrk="0" hangingPunct="1"/>
                      <a:endParaRPr kumimoji="0" lang="en-US" sz="950" b="1"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extLst>
                  <a:ext uri="{0D108BD9-81ED-4DB2-BD59-A6C34878D82A}">
                    <a16:rowId xmlns:a16="http://schemas.microsoft.com/office/drawing/2014/main" val="3830078740"/>
                  </a:ext>
                </a:extLst>
              </a:tr>
              <a:tr h="192024">
                <a:tc>
                  <a:txBody>
                    <a:bodyPr/>
                    <a:lstStyle/>
                    <a:p>
                      <a:pPr marL="0" marR="0" lvl="0" indent="0" algn="l" defTabSz="914363"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srgbClr val="595959"/>
                          </a:solidFill>
                          <a:effectLst/>
                          <a:uLnTx/>
                          <a:uFillTx/>
                          <a:latin typeface="Segoe UI"/>
                          <a:cs typeface="Segoe UI"/>
                        </a:rPr>
                        <a:t>Securely manage data on Windows, macOS, iOS, &amp; Android</a:t>
                      </a:r>
                    </a:p>
                  </a:txBody>
                  <a:tcPr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914363" rtl="0" eaLnBrk="1" fontAlgn="ctr" latinLnBrk="0" hangingPunct="1"/>
                      <a:endParaRPr kumimoji="0" lang="en-US" sz="950" b="1"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FEFEFF"/>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marR="0" lvl="0" indent="0" algn="ctr" defTabSz="914363" rtl="0" eaLnBrk="1" fontAlgn="ctr"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FEFEFF"/>
                    </a:solidFill>
                  </a:tcPr>
                </a:tc>
                <a:extLst>
                  <a:ext uri="{0D108BD9-81ED-4DB2-BD59-A6C34878D82A}">
                    <a16:rowId xmlns:a16="http://schemas.microsoft.com/office/drawing/2014/main" val="316431804"/>
                  </a:ext>
                </a:extLst>
              </a:tr>
              <a:tr h="192024">
                <a:tc>
                  <a:txBody>
                    <a:bodyPr/>
                    <a:lstStyle/>
                    <a:p>
                      <a:pPr marL="0" marR="0" lvl="0" indent="0" algn="l" defTabSz="914363"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srgbClr val="595959"/>
                          </a:solidFill>
                          <a:effectLst/>
                          <a:uLnTx/>
                          <a:uFillTx/>
                          <a:latin typeface="Segoe UI"/>
                          <a:cs typeface="Segoe UI"/>
                        </a:rPr>
                        <a:t>Self-service PC deployment with Windows Autopilot</a:t>
                      </a:r>
                    </a:p>
                  </a:txBody>
                  <a:tcPr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914363" rtl="0" eaLnBrk="1" fontAlgn="ctr" latinLnBrk="0" hangingPunct="1"/>
                      <a:endParaRPr kumimoji="0" lang="en-US" sz="950" b="1"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FEFEFF"/>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FEFEFF"/>
                    </a:solidFill>
                  </a:tcPr>
                </a:tc>
                <a:extLst>
                  <a:ext uri="{0D108BD9-81ED-4DB2-BD59-A6C34878D82A}">
                    <a16:rowId xmlns:a16="http://schemas.microsoft.com/office/drawing/2014/main" val="747068577"/>
                  </a:ext>
                </a:extLst>
              </a:tr>
              <a:tr h="192024">
                <a:tc>
                  <a:txBody>
                    <a:bodyPr/>
                    <a:lstStyle/>
                    <a:p>
                      <a:pPr marL="0" marR="0" lvl="0" indent="0" algn="l" defTabSz="914363" rtl="0" eaLnBrk="1" fontAlgn="auto" latinLnBrk="0" hangingPunct="1">
                        <a:lnSpc>
                          <a:spcPct val="100000"/>
                        </a:lnSpc>
                        <a:spcBef>
                          <a:spcPts val="0"/>
                        </a:spcBef>
                        <a:spcAft>
                          <a:spcPts val="0"/>
                        </a:spcAft>
                        <a:buClrTx/>
                        <a:buSzTx/>
                        <a:buFontTx/>
                        <a:buNone/>
                        <a:tabLst/>
                        <a:defRPr/>
                      </a:pPr>
                      <a:r>
                        <a:rPr kumimoji="0" lang="en-US" sz="1000" b="0" u="none" strike="noStrike" kern="1200" cap="none" spc="0" normalizeH="0" baseline="0" noProof="0">
                          <a:ln>
                            <a:noFill/>
                          </a:ln>
                          <a:solidFill>
                            <a:srgbClr val="595959"/>
                          </a:solidFill>
                          <a:effectLst/>
                          <a:uLnTx/>
                          <a:uFillTx/>
                          <a:latin typeface="Segoe UI"/>
                          <a:cs typeface="Segoe UI"/>
                        </a:rPr>
                        <a:t>Simplified controls to manage Windows 10 Pro PCs</a:t>
                      </a:r>
                    </a:p>
                  </a:txBody>
                  <a:tcPr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marL="0" algn="ctr" defTabSz="914363" rtl="0" eaLnBrk="1" fontAlgn="ctr" latinLnBrk="0" hangingPunct="1"/>
                      <a:endParaRPr kumimoji="0" lang="en-US" sz="950" b="1"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FEFEFF"/>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FEFEFF"/>
                    </a:solidFill>
                  </a:tcPr>
                </a:tc>
                <a:extLst>
                  <a:ext uri="{0D108BD9-81ED-4DB2-BD59-A6C34878D82A}">
                    <a16:rowId xmlns:a16="http://schemas.microsoft.com/office/drawing/2014/main" val="446445952"/>
                  </a:ext>
                </a:extLst>
              </a:tr>
              <a:tr h="192024">
                <a:tc>
                  <a:txBody>
                    <a:bodyPr/>
                    <a:lstStyle/>
                    <a:p>
                      <a:pPr algn="l" fontAlgn="ctr"/>
                      <a:r>
                        <a:rPr lang="en-US" sz="950" b="1" i="0" u="none" strike="noStrike">
                          <a:solidFill>
                            <a:srgbClr val="595959"/>
                          </a:solidFill>
                          <a:effectLst/>
                          <a:latin typeface="Segoe UI" panose="020B0502040204020203" pitchFamily="34" charset="0"/>
                          <a:cs typeface="Segoe UI" panose="020B0502040204020203" pitchFamily="34" charset="0"/>
                        </a:rPr>
                        <a:t>Advanced Security Features</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tc>
                  <a:txBody>
                    <a:bodyPr/>
                    <a:lstStyle/>
                    <a:p>
                      <a:pPr marL="0" algn="ctr" defTabSz="914363" rtl="0" eaLnBrk="1" fontAlgn="ctr" latinLnBrk="0" hangingPunct="1"/>
                      <a:endParaRPr kumimoji="0" lang="en-US" sz="950" b="1"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tc>
                  <a:txBody>
                    <a:bodyPr/>
                    <a:lstStyle/>
                    <a:p>
                      <a:pPr marL="0" algn="ctr" defTabSz="914363" rtl="0" eaLnBrk="1" fontAlgn="ctr" latinLnBrk="0" hangingPunct="1"/>
                      <a:endParaRPr kumimoji="0" lang="en-US" sz="950" b="1"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extLst>
                  <a:ext uri="{0D108BD9-81ED-4DB2-BD59-A6C34878D82A}">
                    <a16:rowId xmlns:a16="http://schemas.microsoft.com/office/drawing/2014/main" val="2118919455"/>
                  </a:ext>
                </a:extLst>
              </a:tr>
              <a:tr h="192024">
                <a:tc>
                  <a:txBody>
                    <a:bodyPr/>
                    <a:lstStyle/>
                    <a:p>
                      <a:pPr marL="0" marR="0" lvl="0" indent="0" algn="l" defTabSz="685800" rtl="0" eaLnBrk="1" fontAlgn="ctr" latinLnBrk="0" hangingPunct="1">
                        <a:lnSpc>
                          <a:spcPct val="100000"/>
                        </a:lnSpc>
                        <a:spcBef>
                          <a:spcPts val="0"/>
                        </a:spcBef>
                        <a:spcAft>
                          <a:spcPts val="0"/>
                        </a:spcAft>
                        <a:buClrTx/>
                        <a:buSzTx/>
                        <a:buFontTx/>
                        <a:buNone/>
                        <a:tabLst/>
                        <a:defRPr/>
                      </a:pPr>
                      <a:r>
                        <a:rPr lang="en-US" sz="900" b="0" i="0" u="none" strike="noStrike" kern="1200">
                          <a:solidFill>
                            <a:schemeClr val="tx1">
                              <a:lumMod val="65000"/>
                              <a:lumOff val="35000"/>
                            </a:schemeClr>
                          </a:solidFill>
                          <a:effectLst/>
                          <a:latin typeface="Segoe UI" panose="020B0502040204020203" pitchFamily="34" charset="0"/>
                          <a:ea typeface="+mn-ea"/>
                          <a:cs typeface="Segoe UI" panose="020B0502040204020203" pitchFamily="34" charset="0"/>
                        </a:rPr>
                        <a:t>Helps protect your business from malware</a:t>
                      </a:r>
                      <a:endParaRPr lang="en-US" sz="950" b="0" i="0" u="none" strike="noStrike">
                        <a:solidFill>
                          <a:schemeClr val="tx1">
                            <a:lumMod val="65000"/>
                            <a:lumOff val="35000"/>
                          </a:schemeClr>
                        </a:solidFill>
                        <a:effectLst/>
                        <a:latin typeface="Segoe UI" panose="020B0502040204020203" pitchFamily="34" charset="0"/>
                        <a:cs typeface="Segoe UI" panose="020B0502040204020203" pitchFamily="34" charset="0"/>
                      </a:endParaRP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marL="0" algn="ctr" defTabSz="914363" rtl="0" eaLnBrk="1" fontAlgn="ctr" latinLnBrk="0" hangingPunct="1"/>
                      <a:endParaRPr kumimoji="0" lang="en-US" sz="95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61900866"/>
                  </a:ext>
                </a:extLst>
              </a:tr>
              <a:tr h="192024">
                <a:tc>
                  <a:txBody>
                    <a:bodyPr/>
                    <a:lstStyle/>
                    <a:p>
                      <a:pPr marL="0" marR="0" lvl="0" indent="0" algn="l" defTabSz="685800" rtl="0" eaLnBrk="1" fontAlgn="ctr" latinLnBrk="0" hangingPunct="1">
                        <a:lnSpc>
                          <a:spcPct val="100000"/>
                        </a:lnSpc>
                        <a:spcBef>
                          <a:spcPts val="0"/>
                        </a:spcBef>
                        <a:spcAft>
                          <a:spcPts val="0"/>
                        </a:spcAft>
                        <a:buClrTx/>
                        <a:buSzTx/>
                        <a:buFontTx/>
                        <a:buNone/>
                        <a:tabLst/>
                        <a:defRPr/>
                      </a:pPr>
                      <a:r>
                        <a:rPr lang="en-US" sz="900" b="0" i="0" u="none" strike="noStrike" kern="1200">
                          <a:solidFill>
                            <a:schemeClr val="tx1">
                              <a:lumMod val="65000"/>
                              <a:lumOff val="35000"/>
                            </a:schemeClr>
                          </a:solidFill>
                          <a:effectLst/>
                          <a:latin typeface="Segoe UI" panose="020B0502040204020203" pitchFamily="34" charset="0"/>
                          <a:ea typeface="+mn-ea"/>
                          <a:cs typeface="Segoe UI" panose="020B0502040204020203" pitchFamily="34" charset="0"/>
                        </a:rPr>
                        <a:t>Information Protection policies help control &amp; manage data access.</a:t>
                      </a:r>
                      <a:endParaRPr lang="en-US" sz="950" b="0" i="0" u="none" strike="noStrike">
                        <a:solidFill>
                          <a:schemeClr val="tx1">
                            <a:lumMod val="65000"/>
                            <a:lumOff val="35000"/>
                          </a:schemeClr>
                        </a:solidFill>
                        <a:effectLst/>
                        <a:latin typeface="Segoe UI" panose="020B0502040204020203" pitchFamily="34" charset="0"/>
                        <a:cs typeface="Segoe UI" panose="020B0502040204020203" pitchFamily="34" charset="0"/>
                      </a:endParaRP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marL="0" algn="ctr" defTabSz="914363" rtl="0" eaLnBrk="1" fontAlgn="ctr" latinLnBrk="0" hangingPunct="1"/>
                      <a:endParaRPr kumimoji="0" lang="en-US" sz="95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5822309"/>
                  </a:ext>
                </a:extLst>
              </a:tr>
              <a:tr h="192024">
                <a:tc>
                  <a:txBody>
                    <a:bodyPr/>
                    <a:lstStyle/>
                    <a:p>
                      <a:pPr marL="0" marR="0" lvl="0" indent="0" algn="l" defTabSz="685800" rtl="0" eaLnBrk="1" fontAlgn="ctr" latinLnBrk="0" hangingPunct="1">
                        <a:lnSpc>
                          <a:spcPct val="100000"/>
                        </a:lnSpc>
                        <a:spcBef>
                          <a:spcPts val="0"/>
                        </a:spcBef>
                        <a:spcAft>
                          <a:spcPts val="0"/>
                        </a:spcAft>
                        <a:buClrTx/>
                        <a:buSzTx/>
                        <a:buFontTx/>
                        <a:buNone/>
                        <a:tabLst/>
                        <a:defRPr/>
                      </a:pPr>
                      <a:r>
                        <a:rPr lang="en-US" sz="900" b="0" i="0" u="none" strike="noStrike" kern="1200">
                          <a:solidFill>
                            <a:schemeClr val="tx1">
                              <a:lumMod val="65000"/>
                              <a:lumOff val="35000"/>
                            </a:schemeClr>
                          </a:solidFill>
                          <a:effectLst/>
                          <a:latin typeface="Segoe UI" panose="020B0502040204020203" pitchFamily="34" charset="0"/>
                          <a:ea typeface="+mn-ea"/>
                          <a:cs typeface="Segoe UI" panose="020B0502040204020203" pitchFamily="34" charset="0"/>
                        </a:rPr>
                        <a:t>Controls to protect company data on personal mobile devices</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marL="0" algn="ctr" defTabSz="914363" rtl="0" eaLnBrk="1" fontAlgn="ctr" latinLnBrk="0" hangingPunct="1"/>
                      <a:endParaRPr kumimoji="0" lang="en-US" sz="95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32109572"/>
                  </a:ext>
                </a:extLst>
              </a:tr>
              <a:tr h="192024">
                <a:tc>
                  <a:txBody>
                    <a:bodyPr/>
                    <a:lstStyle/>
                    <a:p>
                      <a:pPr marL="0" marR="0" lvl="0" indent="0" algn="l" defTabSz="685800" rtl="0" eaLnBrk="1" fontAlgn="ctr" latinLnBrk="0" hangingPunct="1">
                        <a:lnSpc>
                          <a:spcPct val="100000"/>
                        </a:lnSpc>
                        <a:spcBef>
                          <a:spcPts val="0"/>
                        </a:spcBef>
                        <a:spcAft>
                          <a:spcPts val="0"/>
                        </a:spcAft>
                        <a:buClrTx/>
                        <a:buSzTx/>
                        <a:buFontTx/>
                        <a:buNone/>
                        <a:tabLst/>
                        <a:defRPr/>
                      </a:pPr>
                      <a:r>
                        <a:rPr lang="en-US" sz="900" b="0" i="0" u="none" strike="noStrike" kern="1200">
                          <a:solidFill>
                            <a:schemeClr val="tx1">
                              <a:lumMod val="65000"/>
                              <a:lumOff val="35000"/>
                            </a:schemeClr>
                          </a:solidFill>
                          <a:effectLst/>
                          <a:latin typeface="Segoe UI" panose="020B0502040204020203" pitchFamily="34" charset="0"/>
                          <a:ea typeface="+mn-ea"/>
                          <a:cs typeface="Segoe UI" panose="020B0502040204020203" pitchFamily="34" charset="0"/>
                        </a:rPr>
                        <a:t>Preservation, Compliance &amp; Archiving capabilities w/ continuous backup </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p>
                      <a:pPr marL="0" algn="ctr" defTabSz="914363" rtl="0" eaLnBrk="1" fontAlgn="ctr" latinLnBrk="0" hangingPunct="1"/>
                      <a:endParaRPr kumimoji="0" lang="en-US" sz="95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28413650"/>
                  </a:ext>
                </a:extLst>
              </a:tr>
              <a:tr h="192024">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950" b="1" i="0" u="none" strike="noStrike">
                          <a:solidFill>
                            <a:srgbClr val="595959"/>
                          </a:solidFill>
                          <a:effectLst/>
                          <a:latin typeface="Segoe UI" panose="020B0502040204020203" pitchFamily="34" charset="0"/>
                          <a:cs typeface="Segoe UI" panose="020B0502040204020203" pitchFamily="34" charset="0"/>
                        </a:rPr>
                        <a:t>Support</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ctr" fontAlgn="ctr"/>
                      <a:endParaRPr lang="en-US" sz="950" b="0" i="0" u="none" strike="noStrike">
                        <a:solidFill>
                          <a:srgbClr val="D83B01"/>
                        </a:solidFill>
                        <a:effectLst/>
                        <a:latin typeface="Segoe UI" panose="020B0502040204020203" pitchFamily="34" charset="0"/>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tc>
                  <a:txBody>
                    <a:bodyPr/>
                    <a:lstStyle/>
                    <a:p>
                      <a:pPr algn="ctr" fontAlgn="ctr"/>
                      <a:endParaRPr lang="en-US" sz="950" b="0" i="0" u="none" strike="noStrike">
                        <a:solidFill>
                          <a:srgbClr val="4472C4"/>
                        </a:solidFill>
                        <a:effectLst/>
                        <a:latin typeface="Segoe UI" panose="020B0502040204020203" pitchFamily="34" charset="0"/>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dot"/>
                      <a:round/>
                      <a:headEnd type="none" w="med" len="med"/>
                      <a:tailEnd type="none" w="med" len="med"/>
                    </a:lnB>
                    <a:lnTlToBr w="12700" cmpd="sng">
                      <a:noFill/>
                      <a:prstDash val="solid"/>
                    </a:lnTlToBr>
                    <a:lnBlToTr w="12700" cmpd="sng">
                      <a:noFill/>
                      <a:prstDash val="solid"/>
                    </a:lnBlToTr>
                    <a:solidFill>
                      <a:srgbClr val="D2D2D2"/>
                    </a:solidFill>
                  </a:tcPr>
                </a:tc>
                <a:extLst>
                  <a:ext uri="{0D108BD9-81ED-4DB2-BD59-A6C34878D82A}">
                    <a16:rowId xmlns:a16="http://schemas.microsoft.com/office/drawing/2014/main" val="3665850340"/>
                  </a:ext>
                </a:extLst>
              </a:tr>
              <a:tr h="192024">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950" b="0" i="0" u="none" strike="noStrike">
                          <a:solidFill>
                            <a:srgbClr val="595959"/>
                          </a:solidFill>
                          <a:effectLst/>
                          <a:latin typeface="Segoe UI" panose="020B0502040204020203" pitchFamily="34" charset="0"/>
                          <a:cs typeface="Segoe UI" panose="020B0502040204020203" pitchFamily="34" charset="0"/>
                        </a:rPr>
                        <a:t>24x7 web and phone support included</a:t>
                      </a:r>
                      <a:endParaRPr lang="en-US" sz="950" b="0" i="0" u="none" strike="noStrike" baseline="30000">
                        <a:solidFill>
                          <a:srgbClr val="595959"/>
                        </a:solidFill>
                        <a:effectLst/>
                        <a:latin typeface="Segoe UI" panose="020B0502040204020203" pitchFamily="34" charset="0"/>
                        <a:cs typeface="Segoe UI" panose="020B0502040204020203" pitchFamily="34" charset="0"/>
                      </a:endParaRP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21737374"/>
                  </a:ext>
                </a:extLst>
              </a:tr>
              <a:tr h="192024">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950" b="0" i="0" u="none" strike="noStrike">
                          <a:solidFill>
                            <a:srgbClr val="595959"/>
                          </a:solidFill>
                          <a:effectLst/>
                          <a:latin typeface="Segoe UI" panose="020B0502040204020203" pitchFamily="34" charset="0"/>
                          <a:cs typeface="Segoe UI" panose="020B0502040204020203" pitchFamily="34" charset="0"/>
                        </a:rPr>
                        <a:t>Deployment support with purchase of 50+ seats via Fastrack</a:t>
                      </a:r>
                    </a:p>
                  </a:txBody>
                  <a:tcPr marR="73152" marT="18288" marB="18288"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algn="ctr" defTabSz="914363" rtl="0" eaLnBrk="1" fontAlgn="ctr" latinLnBrk="0" hangingPunct="1"/>
                      <a:r>
                        <a:rPr kumimoji="0" lang="en-US" sz="950" b="0" i="0" u="none" strike="noStrike" kern="1200" cap="none" spc="0" normalizeH="0" baseline="0" noProof="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dot"/>
                      <a:round/>
                      <a:headEnd type="none" w="med" len="med"/>
                      <a:tailEnd type="none" w="med" len="med"/>
                    </a:lnT>
                    <a:lnB w="6350" cap="flat" cmpd="sng" algn="ctr">
                      <a:solidFill>
                        <a:srgbClr val="FFFFFF">
                          <a:lumMod val="9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25013420"/>
                  </a:ext>
                </a:extLst>
              </a:tr>
              <a:tr h="192024">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algn="l" fontAlgn="ctr"/>
                      <a:r>
                        <a:rPr lang="en-US" sz="950" b="0" i="0" u="none" strike="noStrike">
                          <a:solidFill>
                            <a:srgbClr val="595959"/>
                          </a:solidFill>
                          <a:effectLst/>
                          <a:latin typeface="Segoe UI" panose="020B0502040204020203" pitchFamily="34" charset="0"/>
                          <a:cs typeface="Segoe UI" panose="020B0502040204020203" pitchFamily="34" charset="0"/>
                        </a:rPr>
                        <a:t>99% financially-backed uptime guarantee</a:t>
                      </a:r>
                      <a:endParaRPr lang="en-US" sz="950" b="0" i="0" u="none" strike="noStrike">
                        <a:solidFill>
                          <a:schemeClr val="tx1">
                            <a:lumMod val="65000"/>
                            <a:lumOff val="35000"/>
                          </a:schemeClr>
                        </a:solidFill>
                        <a:effectLst/>
                        <a:latin typeface="Segoe UI" panose="020B0502040204020203" pitchFamily="34" charset="0"/>
                        <a:cs typeface="Segoe UI" panose="020B0502040204020203" pitchFamily="34" charset="0"/>
                      </a:endParaRPr>
                    </a:p>
                  </a:txBody>
                  <a:tcPr marR="73152" marT="18288" marB="91440" anchor="ctr">
                    <a:lnL w="3175" cap="flat" cmpd="sng" algn="ctr">
                      <a:solidFill>
                        <a:srgbClr val="D2D2D2"/>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noFill/>
                      <a:prstDash val="solid"/>
                      <a:round/>
                      <a:headEnd type="none" w="med" len="med"/>
                      <a:tailEnd type="none" w="med" len="med"/>
                    </a:lnT>
                    <a:lnB w="3175" cap="flat" cmpd="sng" algn="ctr">
                      <a:solidFill>
                        <a:srgbClr val="D2D2D2"/>
                      </a:solidFill>
                      <a:prstDash val="solid"/>
                      <a:round/>
                      <a:headEnd type="none" w="med" len="med"/>
                      <a:tailEnd type="none" w="med" len="med"/>
                    </a:lnB>
                    <a:lnTlToBr w="12700" cmpd="sng">
                      <a:noFill/>
                      <a:prstDash val="solid"/>
                    </a:lnTlToBr>
                    <a:lnBlToTr w="12700" cmpd="sng">
                      <a:noFill/>
                      <a:prstDash val="solid"/>
                    </a:lnBlToTr>
                    <a:solidFill>
                      <a:srgbClr val="FFFFFF">
                        <a:lumMod val="95000"/>
                      </a:srgbClr>
                    </a:solid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marR="0" lvl="0" indent="0" algn="ctr" defTabSz="914363" rtl="0" eaLnBrk="1" fontAlgn="ctr"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a:ln>
                            <a:noFill/>
                          </a:ln>
                          <a:solidFill>
                            <a:srgbClr val="D83B01"/>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a:ln>
                          <a:noFill/>
                        </a:ln>
                        <a:solidFill>
                          <a:srgbClr val="D83B01"/>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85800" rtl="0" eaLnBrk="1" latinLnBrk="0" hangingPunct="1">
                        <a:defRPr sz="1350" kern="1200">
                          <a:solidFill>
                            <a:schemeClr val="tx1"/>
                          </a:solidFill>
                          <a:latin typeface="Segoe UI"/>
                        </a:defRPr>
                      </a:lvl1pPr>
                      <a:lvl2pPr marL="342900" algn="l" defTabSz="685800" rtl="0" eaLnBrk="1" latinLnBrk="0" hangingPunct="1">
                        <a:defRPr sz="1350" kern="1200">
                          <a:solidFill>
                            <a:schemeClr val="tx1"/>
                          </a:solidFill>
                          <a:latin typeface="Segoe UI"/>
                        </a:defRPr>
                      </a:lvl2pPr>
                      <a:lvl3pPr marL="685800" algn="l" defTabSz="685800" rtl="0" eaLnBrk="1" latinLnBrk="0" hangingPunct="1">
                        <a:defRPr sz="1350" kern="1200">
                          <a:solidFill>
                            <a:schemeClr val="tx1"/>
                          </a:solidFill>
                          <a:latin typeface="Segoe UI"/>
                        </a:defRPr>
                      </a:lvl3pPr>
                      <a:lvl4pPr marL="1028700" algn="l" defTabSz="685800" rtl="0" eaLnBrk="1" latinLnBrk="0" hangingPunct="1">
                        <a:defRPr sz="1350" kern="1200">
                          <a:solidFill>
                            <a:schemeClr val="tx1"/>
                          </a:solidFill>
                          <a:latin typeface="Segoe UI"/>
                        </a:defRPr>
                      </a:lvl4pPr>
                      <a:lvl5pPr marL="1371600" algn="l" defTabSz="685800" rtl="0" eaLnBrk="1" latinLnBrk="0" hangingPunct="1">
                        <a:defRPr sz="1350" kern="1200">
                          <a:solidFill>
                            <a:schemeClr val="tx1"/>
                          </a:solidFill>
                          <a:latin typeface="Segoe UI"/>
                        </a:defRPr>
                      </a:lvl5pPr>
                      <a:lvl6pPr marL="1714500" algn="l" defTabSz="685800" rtl="0" eaLnBrk="1" latinLnBrk="0" hangingPunct="1">
                        <a:defRPr sz="1350" kern="1200">
                          <a:solidFill>
                            <a:schemeClr val="tx1"/>
                          </a:solidFill>
                          <a:latin typeface="Segoe UI"/>
                        </a:defRPr>
                      </a:lvl6pPr>
                      <a:lvl7pPr marL="2057400" algn="l" defTabSz="685800" rtl="0" eaLnBrk="1" latinLnBrk="0" hangingPunct="1">
                        <a:defRPr sz="1350" kern="1200">
                          <a:solidFill>
                            <a:schemeClr val="tx1"/>
                          </a:solidFill>
                          <a:latin typeface="Segoe UI"/>
                        </a:defRPr>
                      </a:lvl7pPr>
                      <a:lvl8pPr marL="2400300" algn="l" defTabSz="685800" rtl="0" eaLnBrk="1" latinLnBrk="0" hangingPunct="1">
                        <a:defRPr sz="1350" kern="1200">
                          <a:solidFill>
                            <a:schemeClr val="tx1"/>
                          </a:solidFill>
                          <a:latin typeface="Segoe UI"/>
                        </a:defRPr>
                      </a:lvl8pPr>
                      <a:lvl9pPr marL="2743200" algn="l" defTabSz="685800" rtl="0" eaLnBrk="1" latinLnBrk="0" hangingPunct="1">
                        <a:defRPr sz="1350" kern="1200">
                          <a:solidFill>
                            <a:schemeClr val="tx1"/>
                          </a:solidFill>
                          <a:latin typeface="Segoe UI"/>
                        </a:defRPr>
                      </a:lvl9pPr>
                    </a:lstStyle>
                    <a:p>
                      <a:pPr marL="0" marR="0" lvl="0" indent="0" algn="ctr" defTabSz="914363" rtl="0" eaLnBrk="1" fontAlgn="ctr" latinLnBrk="0" hangingPunct="1">
                        <a:lnSpc>
                          <a:spcPct val="100000"/>
                        </a:lnSpc>
                        <a:spcBef>
                          <a:spcPts val="0"/>
                        </a:spcBef>
                        <a:spcAft>
                          <a:spcPts val="0"/>
                        </a:spcAft>
                        <a:buClrTx/>
                        <a:buSzTx/>
                        <a:buFontTx/>
                        <a:buNone/>
                        <a:tabLst/>
                        <a:defRPr/>
                      </a:pPr>
                      <a:r>
                        <a:rPr kumimoji="0" lang="en-US" sz="950" b="0" i="0" u="none" strike="noStrike" kern="1200" cap="none" spc="0" normalizeH="0" baseline="0" noProof="0" dirty="0">
                          <a:ln>
                            <a:noFill/>
                          </a:ln>
                          <a:solidFill>
                            <a:srgbClr val="4472C4"/>
                          </a:solidFill>
                          <a:effectLst/>
                          <a:uLnTx/>
                          <a:uFillTx/>
                          <a:latin typeface="Segoe UI" panose="020B0502040204020203" pitchFamily="34" charset="0"/>
                          <a:ea typeface="+mn-ea"/>
                          <a:cs typeface="Segoe UI" panose="020B0502040204020203" pitchFamily="34" charset="0"/>
                          <a:sym typeface="Symbol" panose="05050102010706020507" pitchFamily="18" charset="2"/>
                        </a:rPr>
                        <a:t></a:t>
                      </a:r>
                      <a:endParaRPr kumimoji="0" lang="en-US" sz="950" b="0" i="0" u="none" strike="noStrike" kern="1200" cap="none" spc="0" normalizeH="0" baseline="0" dirty="0">
                        <a:ln>
                          <a:noFill/>
                        </a:ln>
                        <a:solidFill>
                          <a:srgbClr val="4472C4"/>
                        </a:solidFill>
                        <a:effectLst/>
                        <a:uLnTx/>
                        <a:uFillTx/>
                        <a:latin typeface="Segoe UI" panose="020B0502040204020203" pitchFamily="34" charset="0"/>
                        <a:ea typeface="+mn-ea"/>
                        <a:cs typeface="Segoe UI" panose="020B0502040204020203" pitchFamily="34" charset="0"/>
                      </a:endParaRPr>
                    </a:p>
                  </a:txBody>
                  <a:tcPr marL="4525" marR="4525" marT="18288" marB="18288" anchor="ctr">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rgbClr val="FFFFFF">
                          <a:lumMod val="95000"/>
                        </a:srgbClr>
                      </a:solidFill>
                      <a:prstDash val="solid"/>
                      <a:round/>
                      <a:headEnd type="none" w="med" len="med"/>
                      <a:tailEnd type="none" w="med" len="med"/>
                    </a:lnT>
                    <a:lnB w="3175"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58923057"/>
                  </a:ext>
                </a:extLst>
              </a:tr>
            </a:tbl>
          </a:graphicData>
        </a:graphic>
      </p:graphicFrame>
      <p:sp>
        <p:nvSpPr>
          <p:cNvPr id="11" name="Rectangle 10">
            <a:extLst>
              <a:ext uri="{FF2B5EF4-FFF2-40B4-BE49-F238E27FC236}">
                <a16:creationId xmlns:a16="http://schemas.microsoft.com/office/drawing/2014/main" id="{DFBBE082-0DFC-4CFD-B960-A4652F2483CE}"/>
              </a:ext>
            </a:extLst>
          </p:cNvPr>
          <p:cNvSpPr/>
          <p:nvPr/>
        </p:nvSpPr>
        <p:spPr>
          <a:xfrm>
            <a:off x="342900" y="8392679"/>
            <a:ext cx="6436272" cy="584775"/>
          </a:xfrm>
          <a:prstGeom prst="rect">
            <a:avLst/>
          </a:prstGeom>
        </p:spPr>
        <p:txBody>
          <a:bodyPr wrap="square">
            <a:spAutoFit/>
          </a:bodyPr>
          <a:lstStyle/>
          <a:p>
            <a:r>
              <a:rPr lang="en-US" sz="800" spc="-25">
                <a:solidFill>
                  <a:schemeClr val="tx1">
                    <a:lumMod val="65000"/>
                    <a:lumOff val="35000"/>
                  </a:schemeClr>
                </a:solidFill>
                <a:latin typeface="Segoe UI" panose="020B0502040204020203" pitchFamily="34" charset="0"/>
                <a:ea typeface="Calibri" panose="020F0502020204030204" pitchFamily="34" charset="0"/>
              </a:rPr>
              <a:t>© 2018 Microsoft Corporation. All rights reserved. This document is provided "as-is." Information and views expressed in this document, including URL and other Internet Web site references, may change without notice. You bear the risk of using it. This document does not provide you with any legal rights to any intellectual property in any Microsoft product. You may copy and use this document for your internal, reference purposes. You may modify this document for your internal, reference purposes</a:t>
            </a:r>
            <a:endParaRPr lang="en-US" sz="800">
              <a:solidFill>
                <a:schemeClr val="tx1">
                  <a:lumMod val="65000"/>
                  <a:lumOff val="35000"/>
                </a:schemeClr>
              </a:solidFill>
            </a:endParaRPr>
          </a:p>
        </p:txBody>
      </p:sp>
      <p:sp>
        <p:nvSpPr>
          <p:cNvPr id="10" name="TextBox 9">
            <a:extLst>
              <a:ext uri="{FF2B5EF4-FFF2-40B4-BE49-F238E27FC236}">
                <a16:creationId xmlns:a16="http://schemas.microsoft.com/office/drawing/2014/main" id="{290864D0-2D67-46E2-B16D-FCB5F9E4A3EA}"/>
              </a:ext>
            </a:extLst>
          </p:cNvPr>
          <p:cNvSpPr txBox="1"/>
          <p:nvPr/>
        </p:nvSpPr>
        <p:spPr>
          <a:xfrm>
            <a:off x="668419" y="8033416"/>
            <a:ext cx="5718284" cy="353943"/>
          </a:xfrm>
          <a:prstGeom prst="rect">
            <a:avLst/>
          </a:prstGeom>
          <a:noFill/>
          <a:ln>
            <a:noFill/>
          </a:ln>
        </p:spPr>
        <p:txBody>
          <a:bodyPr wrap="square" lIns="91440" tIns="91440" rIns="91440" bIns="91440" rtlCol="0">
            <a:spAutoFit/>
          </a:bodyPr>
          <a:lstStyle/>
          <a:p>
            <a:r>
              <a:rPr lang="en-US" sz="1100" b="1">
                <a:solidFill>
                  <a:schemeClr val="tx1">
                    <a:lumMod val="65000"/>
                    <a:lumOff val="35000"/>
                  </a:schemeClr>
                </a:solidFill>
                <a:latin typeface="Segoe UI" panose="020B0502040204020203" pitchFamily="34" charset="0"/>
                <a:cs typeface="Segoe UI" panose="020B0502040204020203" pitchFamily="34" charset="0"/>
              </a:rPr>
              <a:t>Learn more about Office 365 and Microsoft 365 at </a:t>
            </a:r>
            <a:r>
              <a:rPr lang="en-US" sz="1100" b="1">
                <a:solidFill>
                  <a:schemeClr val="tx1">
                    <a:lumMod val="65000"/>
                    <a:lumOff val="35000"/>
                  </a:schemeClr>
                </a:solidFill>
                <a:latin typeface="Segoe UI" panose="020B0502040204020203" pitchFamily="34" charset="0"/>
                <a:cs typeface="Segoe UI" panose="020B0502040204020203" pitchFamily="34" charset="0"/>
                <a:hlinkClick r:id="rId2"/>
              </a:rPr>
              <a:t>http://www.office.com/business</a:t>
            </a:r>
            <a:r>
              <a:rPr lang="en-US" sz="1100" b="1">
                <a:solidFill>
                  <a:schemeClr val="tx1">
                    <a:lumMod val="65000"/>
                    <a:lumOff val="35000"/>
                  </a:schemeClr>
                </a:solidFill>
                <a:latin typeface="Segoe UI" panose="020B0502040204020203" pitchFamily="34" charset="0"/>
                <a:cs typeface="Segoe UI" panose="020B0502040204020203" pitchFamily="34" charset="0"/>
              </a:rPr>
              <a:t>.</a:t>
            </a:r>
            <a:endParaRPr lang="en-US" sz="1100" b="1" spc="-62">
              <a:solidFill>
                <a:schemeClr val="tx1">
                  <a:lumMod val="50000"/>
                  <a:lumOff val="50000"/>
                </a:schemeClr>
              </a:solidFill>
              <a:latin typeface="Segoe UI" panose="020B0502040204020203" pitchFamily="34" charset="0"/>
              <a:cs typeface="Segoe UI" panose="020B0502040204020203" pitchFamily="34" charset="0"/>
            </a:endParaRPr>
          </a:p>
        </p:txBody>
      </p:sp>
      <p:sp>
        <p:nvSpPr>
          <p:cNvPr id="12" name="Title 1">
            <a:extLst>
              <a:ext uri="{FF2B5EF4-FFF2-40B4-BE49-F238E27FC236}">
                <a16:creationId xmlns:a16="http://schemas.microsoft.com/office/drawing/2014/main" id="{815E3C70-7DA9-41B4-99FF-2246876CA37A}"/>
              </a:ext>
            </a:extLst>
          </p:cNvPr>
          <p:cNvSpPr txBox="1">
            <a:spLocks/>
          </p:cNvSpPr>
          <p:nvPr/>
        </p:nvSpPr>
        <p:spPr>
          <a:xfrm>
            <a:off x="306469" y="214212"/>
            <a:ext cx="6080234" cy="330796"/>
          </a:xfrm>
          <a:prstGeom prst="rect">
            <a:avLst/>
          </a:prstGeom>
        </p:spPr>
        <p:txBody>
          <a:bodyPr wrap="square" lIns="0" tIns="0" rIns="0" bIns="0">
            <a:spAutoFit/>
          </a:bodyPr>
          <a:lstStyle>
            <a:lvl1pPr algn="l" defTabSz="914139" rtl="0" eaLnBrk="1" latinLnBrk="0" hangingPunct="1">
              <a:spcBef>
                <a:spcPct val="0"/>
              </a:spcBef>
              <a:buNone/>
              <a:defRPr sz="2400" b="0" kern="1200">
                <a:solidFill>
                  <a:schemeClr val="bg1"/>
                </a:solidFill>
                <a:latin typeface="Segoe UI" pitchFamily="34" charset="0"/>
                <a:ea typeface="+mj-ea"/>
                <a:cs typeface="+mj-cs"/>
              </a:defRPr>
            </a:lvl1pPr>
          </a:lstStyle>
          <a:p>
            <a:pPr algn="ctr">
              <a:lnSpc>
                <a:spcPts val="2824"/>
              </a:lnSpc>
            </a:pPr>
            <a:r>
              <a:rPr lang="en-US" sz="2118" spc="-106">
                <a:solidFill>
                  <a:schemeClr val="tx1">
                    <a:lumMod val="65000"/>
                    <a:lumOff val="35000"/>
                  </a:schemeClr>
                </a:solidFill>
                <a:latin typeface="Segoe UI Semibold" panose="020B0702040204020203" pitchFamily="34" charset="0"/>
                <a:ea typeface="+mn-ea"/>
                <a:cs typeface="Segoe UI Semibold" panose="020B0702040204020203" pitchFamily="34" charset="0"/>
              </a:rPr>
              <a:t>Compare </a:t>
            </a:r>
            <a:r>
              <a:rPr lang="en-US" sz="2118" spc="-106">
                <a:solidFill>
                  <a:srgbClr val="D83B01"/>
                </a:solidFill>
                <a:latin typeface="Segoe UI Semibold" panose="020B0702040204020203" pitchFamily="34" charset="0"/>
                <a:ea typeface="+mn-ea"/>
                <a:cs typeface="Segoe UI Semibold" panose="020B0702040204020203" pitchFamily="34" charset="0"/>
              </a:rPr>
              <a:t>Office 365</a:t>
            </a:r>
            <a:r>
              <a:rPr lang="en-US" sz="2118" spc="-106">
                <a:solidFill>
                  <a:schemeClr val="tx1">
                    <a:lumMod val="65000"/>
                    <a:lumOff val="35000"/>
                  </a:schemeClr>
                </a:solidFill>
                <a:latin typeface="Segoe UI Semibold" panose="020B0702040204020203" pitchFamily="34" charset="0"/>
                <a:ea typeface="+mn-ea"/>
                <a:cs typeface="Segoe UI Semibold" panose="020B0702040204020203" pitchFamily="34" charset="0"/>
              </a:rPr>
              <a:t> and </a:t>
            </a:r>
            <a:r>
              <a:rPr lang="en-US" sz="2118" spc="-106">
                <a:solidFill>
                  <a:schemeClr val="accent1"/>
                </a:solidFill>
                <a:latin typeface="Segoe UI Semibold" panose="020B0702040204020203" pitchFamily="34" charset="0"/>
                <a:ea typeface="+mn-ea"/>
                <a:cs typeface="Segoe UI Semibold" panose="020B0702040204020203" pitchFamily="34" charset="0"/>
              </a:rPr>
              <a:t>Microsoft 365</a:t>
            </a:r>
          </a:p>
        </p:txBody>
      </p:sp>
    </p:spTree>
    <p:extLst>
      <p:ext uri="{BB962C8B-B14F-4D97-AF65-F5344CB8AC3E}">
        <p14:creationId xmlns:p14="http://schemas.microsoft.com/office/powerpoint/2010/main" val="116044517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Version=14.0.0.0, Culture=neutral, PublicKeyToken=71e9bce111e9429c</Assembly>
    <Class>Microsoft.Office.DocumentManagement.Internal.DocIdHandler</Class>
    <Data/>
    <Filter/>
  </Receiver>
</spe:Receivers>
</file>

<file path=customXml/item2.xml><?xml version="1.0" encoding="utf-8"?>
<?mso-contentType ?>
<SharedContentType xmlns="Microsoft.SharePoint.Taxonomy.ContentTypeSync" SourceId="e385fb40-52d4-4fae-9c5b-3e8ff8a5878e" ContentTypeId="0x0101000E4CB7077FEE4FF7AE86D4A500EEC780030016C849C62B10EB41ACA8C7EEDEF40BB2" PreviousValue="false"/>
</file>

<file path=customXml/item3.xml><?xml version="1.0" encoding="utf-8"?>
<p:properties xmlns:p="http://schemas.microsoft.com/office/2006/metadata/properties" xmlns:xsi="http://www.w3.org/2001/XMLSchema-instance" xmlns:pc="http://schemas.microsoft.com/office/infopath/2007/PartnerControls">
  <documentManagement>
    <DocumentDescription xmlns="230e9df3-be65-4c73-a93b-d1236ebd677e">SMB Microsoft 365 Business Datasheet.</DocumentDescription>
    <od9986d31974458fb3007746ec0bce5f xmlns="230e9df3-be65-4c73-a93b-d1236ebd677e">
      <Terms xmlns="http://schemas.microsoft.com/office/infopath/2007/PartnerControls"/>
    </od9986d31974458fb3007746ec0bce5f>
    <hd9637eefc984b85b6097c6374e15725 xmlns="230e9df3-be65-4c73-a93b-d1236ebd677e">
      <Terms xmlns="http://schemas.microsoft.com/office/infopath/2007/PartnerControls">
        <TermInfo xmlns="http://schemas.microsoft.com/office/infopath/2007/PartnerControls">
          <TermName xmlns="http://schemas.microsoft.com/office/infopath/2007/PartnerControls">datasheets</TermName>
          <TermId xmlns="http://schemas.microsoft.com/office/infopath/2007/PartnerControls">ec2df6ce-afe9-4cc2-a697-6a4f5b12a848</TermId>
        </TermInfo>
      </Terms>
    </hd9637eefc984b85b6097c6374e15725>
    <k20e0dfa74bf4e44818db03027b0ccd8 xmlns="230e9df3-be65-4c73-a93b-d1236ebd677e">
      <Terms xmlns="http://schemas.microsoft.com/office/infopath/2007/PartnerControls"/>
    </k20e0dfa74bf4e44818db03027b0ccd8>
    <Owner xmlns="230e9df3-be65-4c73-a93b-d1236ebd677e">
      <UserInfo>
        <DisplayName>Gabe Long</DisplayName>
        <AccountId>200</AccountId>
        <AccountType/>
      </UserInfo>
    </Owner>
    <PublishDate xmlns="230E9DF3-BE65-4C73-A93B-D1236EBD677E" xsi:nil="true"/>
    <GenericHTML1 xmlns="230e9df3-be65-4c73-a93b-d1236ebd677e" xsi:nil="true"/>
    <k21a64daf20d4502b2796a1c6b8ce6c8 xmlns="230e9df3-be65-4c73-a93b-d1236ebd677e">
      <Terms xmlns="http://schemas.microsoft.com/office/infopath/2007/PartnerControls"/>
    </k21a64daf20d4502b2796a1c6b8ce6c8>
    <l3c3ea61849e4288a8acc49bb5388e8c xmlns="230e9df3-be65-4c73-a93b-d1236ebd677e">
      <Terms xmlns="http://schemas.microsoft.com/office/infopath/2007/PartnerControls"/>
    </l3c3ea61849e4288a8acc49bb5388e8c>
    <ConfidentialityTaxHTField0 xmlns="230e9df3-be65-4c73-a93b-d1236ebd677e">
      <Terms xmlns="http://schemas.microsoft.com/office/infopath/2007/PartnerControls">
        <TermInfo xmlns="http://schemas.microsoft.com/office/infopath/2007/PartnerControls">
          <TermName xmlns="http://schemas.microsoft.com/office/infopath/2007/PartnerControls">customer ready</TermName>
          <TermId xmlns="http://schemas.microsoft.com/office/infopath/2007/PartnerControls">8986c41d-21c5-4f8f-8a12-ea4625b46858</TermId>
        </TermInfo>
      </Terms>
    </ConfidentialityTaxHTField0>
    <Blog_x0020_Name xmlns="230e9df3-be65-4c73-a93b-d1236ebd677e" xsi:nil="true"/>
    <FolderExtensions xmlns="230e9df3-be65-4c73-a93b-d1236ebd677e" xsi:nil="true"/>
    <eb54ac91059940029a3cc8a4ff5af673 xmlns="230e9df3-be65-4c73-a93b-d1236ebd677e">
      <Terms xmlns="http://schemas.microsoft.com/office/infopath/2007/PartnerControls"/>
    </eb54ac91059940029a3cc8a4ff5af673>
    <PublishingPageContent xmlns="http://schemas.microsoft.com/sharepoint/v3" xsi:nil="true"/>
    <ContentID xmlns="230e9df3-be65-4c73-a93b-d1236ebd677e" xsi:nil="true"/>
    <Coowner xmlns="230e9df3-be65-4c73-a93b-d1236ebd677e">
      <UserInfo>
        <DisplayName>i:0#.f|membership|v-brisch@microsoft.com</DisplayName>
        <AccountId>41</AccountId>
        <AccountType/>
      </UserInfo>
      <UserInfo>
        <DisplayName>i:0#.f|membership|v-chstin@microsoft.com</DisplayName>
        <AccountId>30024</AccountId>
        <AccountType/>
      </UserInfo>
    </Coowner>
    <ef109fd36bcf4bcd9dd945731030600b xmlns="230e9df3-be65-4c73-a93b-d1236ebd677e">
      <Terms xmlns="http://schemas.microsoft.com/office/infopath/2007/PartnerControls"/>
    </ef109fd36bcf4bcd9dd945731030600b>
    <ApplyWorkflowRules xmlns="230E9DF3-BE65-4C73-A93B-D1236EBD677E">Yes</ApplyWorkflowRules>
    <ec5b2ad5c27b45fb8a00a1f27c7ce1ae xmlns="230e9df3-be65-4c73-a93b-d1236ebd677e">
      <Terms xmlns="http://schemas.microsoft.com/office/infopath/2007/PartnerControls"/>
    </ec5b2ad5c27b45fb8a00a1f27c7ce1ae>
    <bf80e81150e248c48aa8cffdf0021a1f xmlns="230e9df3-be65-4c73-a93b-d1236ebd677e">
      <Terms xmlns="http://schemas.microsoft.com/office/infopath/2007/PartnerControls"/>
    </bf80e81150e248c48aa8cffdf0021a1f>
    <m6d26e40ac264097a006193f92232ece xmlns="230e9df3-be65-4c73-a93b-d1236ebd677e">
      <Terms xmlns="http://schemas.microsoft.com/office/infopath/2007/PartnerControls"/>
    </m6d26e40ac264097a006193f92232ece>
    <b60f8d2dbb984f349d80d8196897f4d3 xmlns="230e9df3-be65-4c73-a93b-d1236ebd677e">
      <Terms xmlns="http://schemas.microsoft.com/office/infopath/2007/PartnerControls"/>
    </b60f8d2dbb984f349d80d8196897f4d3>
    <Thumbnail1 xmlns="230e9df3-be65-4c73-a93b-d1236ebd677e">
      <Url xsi:nil="true"/>
      <Description xsi:nil="true"/>
    </Thumbnail1>
    <i0d941ee1e744ffea7aeee9924c91cbb xmlns="230e9df3-be65-4c73-a93b-d1236ebd677e">
      <Terms xmlns="http://schemas.microsoft.com/office/infopath/2007/PartnerControls"/>
    </i0d941ee1e744ffea7aeee9924c91cbb>
    <RoutingRuleDescription xmlns="http://schemas.microsoft.com/sharepoint/v3" xsi:nil="true"/>
    <PublishingExpirationDate xmlns="http://schemas.microsoft.com/sharepoint/v3" xsi:nil="true"/>
    <ga0c0bf70a6644469c61b3efa7025301 xmlns="230e9df3-be65-4c73-a93b-d1236ebd677e">
      <Terms xmlns="http://schemas.microsoft.com/office/infopath/2007/PartnerControls"/>
    </ga0c0bf70a6644469c61b3efa7025301>
    <i1b478372f814787abd313030b81fcb2 xmlns="230e9df3-be65-4c73-a93b-d1236ebd677e">
      <Terms xmlns="http://schemas.microsoft.com/office/infopath/2007/PartnerControls"/>
    </i1b478372f814787abd313030b81fcb2>
    <TaxKeywordTaxHTField xmlns="230e9df3-be65-4c73-a93b-d1236ebd677e">
      <Terms xmlns="http://schemas.microsoft.com/office/infopath/2007/PartnerControls"/>
    </TaxKeywordTaxHTField>
    <ReportOwner xmlns="http://schemas.microsoft.com/sharepoint/v3">
      <UserInfo>
        <DisplayName/>
        <AccountId xsi:nil="true"/>
        <AccountType/>
      </UserInfo>
    </ReportOwner>
    <b4224c12c78d42ea9b214de0badf8358 xmlns="230e9df3-be65-4c73-a93b-d1236ebd677e">
      <Terms xmlns="http://schemas.microsoft.com/office/infopath/2007/PartnerControls"/>
    </b4224c12c78d42ea9b214de0badf8358>
    <TaxCatchAll xmlns="230e9df3-be65-4c73-a93b-d1236ebd677e">
      <Value>38</Value>
      <Value>39</Value>
    </TaxCatchAll>
    <ParentID1 xmlns="230e9df3-be65-4c73-a93b-d1236ebd677e">G03KC-1-11123</ParentID1>
    <mb88723863e1404388ba3733387d48df xmlns="230e9df3-be65-4c73-a93b-d1236ebd677e">
      <Terms xmlns="http://schemas.microsoft.com/office/infopath/2007/PartnerControls"/>
    </mb88723863e1404388ba3733387d48df>
    <GenericText2 xmlns="230e9df3-be65-4c73-a93b-d1236ebd677e" xsi:nil="true"/>
    <kf34bcdc8fc34e479d3f94c6210e8e27 xmlns="230e9df3-be65-4c73-a93b-d1236ebd677e">
      <Terms xmlns="http://schemas.microsoft.com/office/infopath/2007/PartnerControls"/>
    </kf34bcdc8fc34e479d3f94c6210e8e27>
    <m6c7b4717b6346e6a075a59dd47eac69 xmlns="230e9df3-be65-4c73-a93b-d1236ebd677e">
      <Terms xmlns="http://schemas.microsoft.com/office/infopath/2007/PartnerControls"/>
    </m6c7b4717b6346e6a075a59dd47eac69>
    <_dlc_DocId xmlns="230e9df3-be65-4c73-a93b-d1236ebd677e">G03KC-1680643135-11126</_dlc_DocId>
    <_dlc_DocIdUrl xmlns="230e9df3-be65-4c73-a93b-d1236ebd677e">
      <Url>https://microsoft.sharepoint.com/sites/Infopedia_G03KC/_layouts/15/DocIdRedir.aspx?ID=G03KC-1680643135-11126</Url>
      <Description>G03KC-1680643135-11126</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ct:contentTypeSchema xmlns:ct="http://schemas.microsoft.com/office/2006/metadata/contentType" xmlns:ma="http://schemas.microsoft.com/office/2006/metadata/properties/metaAttributes" ct:_="" ma:_="" ma:contentTypeName="SMSG KM Open Document" ma:contentTypeID="0x0101000E4CB7077FEE4FF7AE86D4A500EEC780030016C849C62B10EB41ACA8C7EEDEF40BB200163887025105364D8153C6080327FC09" ma:contentTypeVersion="30" ma:contentTypeDescription="" ma:contentTypeScope="" ma:versionID="bf3047196444fa383e38b9f5a260a91e">
  <xsd:schema xmlns:xsd="http://www.w3.org/2001/XMLSchema" xmlns:xs="http://www.w3.org/2001/XMLSchema" xmlns:p="http://schemas.microsoft.com/office/2006/metadata/properties" xmlns:ns1="http://schemas.microsoft.com/sharepoint/v3" xmlns:ns2="230e9df3-be65-4c73-a93b-d1236ebd677e" xmlns:ns3="230E9DF3-BE65-4C73-A93B-D1236EBD677E" targetNamespace="http://schemas.microsoft.com/office/2006/metadata/properties" ma:root="true" ma:fieldsID="673ea1d4379762c7e7389446bf5c776c" ns1:_="" ns2:_="" ns3:_="">
    <xsd:import namespace="http://schemas.microsoft.com/sharepoint/v3"/>
    <xsd:import namespace="230e9df3-be65-4c73-a93b-d1236ebd677e"/>
    <xsd:import namespace="230E9DF3-BE65-4C73-A93B-D1236EBD677E"/>
    <xsd:element name="properties">
      <xsd:complexType>
        <xsd:sequence>
          <xsd:element name="documentManagement">
            <xsd:complexType>
              <xsd:all>
                <xsd:element ref="ns1:RoutingRuleDescription" minOccurs="0"/>
                <xsd:element ref="ns2:DocumentDescription" minOccurs="0"/>
                <xsd:element ref="ns2:Owner" minOccurs="0"/>
                <xsd:element ref="ns3:PublishDate" minOccurs="0"/>
                <xsd:element ref="ns1:PublishingPageContent" minOccurs="0"/>
                <xsd:element ref="ns2:Thumbnail1" minOccurs="0"/>
                <xsd:element ref="ns1:PublishingExpirationDate" minOccurs="0"/>
                <xsd:element ref="ns3:ApplyWorkflowRules" minOccurs="0"/>
                <xsd:element ref="ns2:ContentID" minOccurs="0"/>
                <xsd:element ref="ns2:Blog_x0020_Name" minOccurs="0"/>
                <xsd:element ref="ns2:Coowner" minOccurs="0"/>
                <xsd:element ref="ns1:AverageRating" minOccurs="0"/>
                <xsd:element ref="ns1:RatingCount" minOccurs="0"/>
                <xsd:element ref="ns2:FolderExtensions" minOccurs="0"/>
                <xsd:element ref="ns2:ParentID1" minOccurs="0"/>
                <xsd:element ref="ns2:GenericText2" minOccurs="0"/>
                <xsd:element ref="ns2:GenericHTML1" minOccurs="0"/>
                <xsd:element ref="ns2:od9986d31974458fb3007746ec0bce5f" minOccurs="0"/>
                <xsd:element ref="ns2:k21a64daf20d4502b2796a1c6b8ce6c8" minOccurs="0"/>
                <xsd:element ref="ns2:ef109fd36bcf4bcd9dd945731030600b" minOccurs="0"/>
                <xsd:element ref="ns2:hd9637eefc984b85b6097c6374e15725" minOccurs="0"/>
                <xsd:element ref="ns2:ga0c0bf70a6644469c61b3efa7025301" minOccurs="0"/>
                <xsd:element ref="ns2:i1b478372f814787abd313030b81fcb2" minOccurs="0"/>
                <xsd:element ref="ns2:i0d941ee1e744ffea7aeee9924c91cbb" minOccurs="0"/>
                <xsd:element ref="ns2:m6d26e40ac264097a006193f92232ece" minOccurs="0"/>
                <xsd:element ref="ns2:kf34bcdc8fc34e479d3f94c6210e8e27" minOccurs="0"/>
                <xsd:element ref="ns2:mb88723863e1404388ba3733387d48df" minOccurs="0"/>
                <xsd:element ref="ns2:TaxCatchAll" minOccurs="0"/>
                <xsd:element ref="ns2:k20e0dfa74bf4e44818db03027b0ccd8" minOccurs="0"/>
                <xsd:element ref="ns2:l3c3ea61849e4288a8acc49bb5388e8c" minOccurs="0"/>
                <xsd:element ref="ns2:ec5b2ad5c27b45fb8a00a1f27c7ce1ae" minOccurs="0"/>
                <xsd:element ref="ns2:TaxCatchAllLabel" minOccurs="0"/>
                <xsd:element ref="ns2:b60f8d2dbb984f349d80d8196897f4d3" minOccurs="0"/>
                <xsd:element ref="ns2:TaxKeywordTaxHTField" minOccurs="0"/>
                <xsd:element ref="ns2:m6c7b4717b6346e6a075a59dd47eac69" minOccurs="0"/>
                <xsd:element ref="ns2:ConfidentialityTaxHTField0" minOccurs="0"/>
                <xsd:element ref="ns2:b4224c12c78d42ea9b214de0badf8358" minOccurs="0"/>
                <xsd:element ref="ns2:_dlc_DocId" minOccurs="0"/>
                <xsd:element ref="ns2:_dlc_DocIdPersistId" minOccurs="0"/>
                <xsd:element ref="ns2:eb54ac91059940029a3cc8a4ff5af673" minOccurs="0"/>
                <xsd:element ref="ns2:_dlc_DocIdUrl" minOccurs="0"/>
                <xsd:element ref="ns1:ReportOwner" minOccurs="0"/>
                <xsd:element ref="ns2:bf80e81150e248c48aa8cffdf0021a1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RoutingRuleDescription" ma:index="2" nillable="true" ma:displayName="Description" ma:hidden="true" ma:internalName="RoutingRuleDescription" ma:readOnly="false">
      <xsd:simpleType>
        <xsd:restriction base="dms:Text">
          <xsd:maxLength value="255"/>
        </xsd:restriction>
      </xsd:simpleType>
    </xsd:element>
    <xsd:element name="PublishingPageContent" ma:index="9" nillable="true" ma:displayName="Page Content" ma:description="Page Content is a site column created by the Publishing feature. It is used on the Article Page Content Type as the content of the page." ma:internalName="PublishingPageContent">
      <xsd:simpleType>
        <xsd:restriction base="dms:Unknown"/>
      </xsd:simpleType>
    </xsd:element>
    <xsd:element name="PublishingExpirationDate" ma:index="13"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element name="AverageRating" ma:index="28" nillable="true" ma:displayName="Rating (0-5)" ma:decimals="2" ma:description="Average value of all the ratings that have been submitted" ma:internalName="AverageRating" ma:readOnly="true">
      <xsd:simpleType>
        <xsd:restriction base="dms:Number"/>
      </xsd:simpleType>
    </xsd:element>
    <xsd:element name="RatingCount" ma:index="32" nillable="true" ma:displayName="Number of Ratings" ma:decimals="0" ma:description="Number of ratings submitted" ma:internalName="RatingCount" ma:readOnly="true">
      <xsd:simpleType>
        <xsd:restriction base="dms:Number"/>
      </xsd:simpleType>
    </xsd:element>
    <xsd:element name="ReportOwner" ma:index="70" nillable="true" ma:displayName="Owner (People and Groups)" ma:description="Owner of this document" ma:hidden="true" ma:list="UserInfo" ma:SearchPeopleOnly="false" ma:SharePointGroup="0" ma:internalName="Report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DocumentDescription" ma:index="3" nillable="true" ma:displayName="Document Description" ma:description="Alternate description for documents that can be used for display." ma:internalName="DocumentDescription">
      <xsd:simpleType>
        <xsd:restriction base="dms:Note">
          <xsd:maxLength value="255"/>
        </xsd:restriction>
      </xsd:simpleType>
    </xsd:element>
    <xsd:element name="Owner" ma:index="4" nillable="true" ma:displayName="Owner" ma:list="UserInfo" ma:SharePointGroup="0" ma:internalName="Ow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Thumbnail1" ma:index="10" nillable="true" ma:displayName="Thumbnail" ma:format="Hyperlink" ma:internalName="Thumbnail1"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ContentID" ma:index="15" nillable="true" ma:displayName="Content ID" ma:indexed="true" ma:internalName="ContentID" ma:readOnly="false">
      <xsd:simpleType>
        <xsd:restriction base="dms:Text">
          <xsd:maxLength value="255"/>
        </xsd:restriction>
      </xsd:simpleType>
    </xsd:element>
    <xsd:element name="Blog_x0020_Name" ma:index="16" nillable="true" ma:displayName="Blog Name" ma:description="Title of an Infopedia Blog" ma:internalName="Blog_x0020_Name">
      <xsd:simpleType>
        <xsd:restriction base="dms:Text">
          <xsd:maxLength value="255"/>
        </xsd:restriction>
      </xsd:simpleType>
    </xsd:element>
    <xsd:element name="Coowner" ma:index="22" nillable="true" ma:displayName="Co-owner" ma:list="UserInfo" ma:SearchPeopleOnly="false" ma:SharePointGroup="0" ma:internalName="Coowner" ma:showField="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FolderExtensions" ma:index="35" nillable="true" ma:displayName="Folder Extensions" ma:description="On-DocSet sub folder to support inactive documents views." ma:internalName="FolderExtensions">
      <xsd:simpleType>
        <xsd:restriction base="dms:Unknown"/>
      </xsd:simpleType>
    </xsd:element>
    <xsd:element name="ParentID1" ma:index="36" nillable="true" ma:displayName="ParentID" ma:description="Used to maintain the parent-child relationship within Document Set and Documents" ma:indexed="true" ma:internalName="ParentID1">
      <xsd:simpleType>
        <xsd:restriction base="dms:Text">
          <xsd:maxLength value="255"/>
        </xsd:restriction>
      </xsd:simpleType>
    </xsd:element>
    <xsd:element name="GenericText2" ma:index="38" nillable="true" ma:displayName="GenericText2" ma:description="Generic field for future features in implementation" ma:indexed="true" ma:internalName="GenericText2">
      <xsd:simpleType>
        <xsd:restriction base="dms:Text">
          <xsd:maxLength value="255"/>
        </xsd:restriction>
      </xsd:simpleType>
    </xsd:element>
    <xsd:element name="GenericHTML1" ma:index="39" nillable="true" ma:displayName="GenericHTML1" ma:description="Generic field for future features in implementation" ma:internalName="GenericHTML1">
      <xsd:simpleType>
        <xsd:restriction base="dms:Unknown"/>
      </xsd:simpleType>
    </xsd:element>
    <xsd:element name="od9986d31974458fb3007746ec0bce5f" ma:index="40" nillable="true" ma:taxonomy="true" ma:internalName="od9986d31974458fb3007746ec0bce5f" ma:taxonomyFieldName="Languages" ma:displayName="SMSG Languages" ma:default="" ma:fieldId="{8d9986d3-1974-458f-b300-7746ec0bce5f}" ma:taxonomyMulti="true" ma:sspId="e385fb40-52d4-4fae-9c5b-3e8ff8a5878e" ma:termSetId="a611a704-4666-406e-a571-a6e9bb4a2dcc" ma:anchorId="c5f267fd-fa38-4ffe-a1d8-2693d87e90bc" ma:open="false" ma:isKeyword="false">
      <xsd:complexType>
        <xsd:sequence>
          <xsd:element ref="pc:Terms" minOccurs="0" maxOccurs="1"/>
        </xsd:sequence>
      </xsd:complexType>
    </xsd:element>
    <xsd:element name="k21a64daf20d4502b2796a1c6b8ce6c8" ma:index="41" nillable="true" ma:taxonomy="true" ma:internalName="k21a64daf20d4502b2796a1c6b8ce6c8" ma:taxonomyFieldName="Industries" ma:displayName="SMSG Industries" ma:default="" ma:fieldId="{421a64da-f20d-4502-b279-6a1c6b8ce6c8}" ma:taxonomyMulti="true" ma:sspId="e385fb40-52d4-4fae-9c5b-3e8ff8a5878e" ma:termSetId="a611a704-4666-406e-a571-a6e9bb4a2dcc" ma:anchorId="322da17f-7441-43de-8ac8-ca7d62aec02b" ma:open="false" ma:isKeyword="false">
      <xsd:complexType>
        <xsd:sequence>
          <xsd:element ref="pc:Terms" minOccurs="0" maxOccurs="1"/>
        </xsd:sequence>
      </xsd:complexType>
    </xsd:element>
    <xsd:element name="ef109fd36bcf4bcd9dd945731030600b" ma:index="43" nillable="true" ma:taxonomy="true" ma:internalName="ef109fd36bcf4bcd9dd945731030600b" ma:taxonomyFieldName="Region" ma:displayName="SMSG Region" ma:default="" ma:fieldId="{ef109fd3-6bcf-4bcd-9dd9-45731030600b}" ma:taxonomyMulti="true" ma:sspId="e385fb40-52d4-4fae-9c5b-3e8ff8a5878e" ma:termSetId="a611a704-4666-406e-a571-a6e9bb4a2dcc" ma:anchorId="c5404caa-7d82-41c6-82c2-0230c1d96864" ma:open="false" ma:isKeyword="false">
      <xsd:complexType>
        <xsd:sequence>
          <xsd:element ref="pc:Terms" minOccurs="0" maxOccurs="1"/>
        </xsd:sequence>
      </xsd:complexType>
    </xsd:element>
    <xsd:element name="hd9637eefc984b85b6097c6374e15725" ma:index="44" nillable="true" ma:taxonomy="true" ma:internalName="hd9637eefc984b85b6097c6374e15725" ma:taxonomyFieldName="ItemType" ma:displayName="SMSG Item Type" ma:default="" ma:fieldId="{1d9637ee-fc98-4b85-b609-7c6374e15725}" ma:taxonomyMulti="true" ma:sspId="e385fb40-52d4-4fae-9c5b-3e8ff8a5878e" ma:termSetId="a611a704-4666-406e-a571-a6e9bb4a2dcc" ma:anchorId="3d59bf14-be35-4b82-81a4-70bbe2a90cc2" ma:open="false" ma:isKeyword="false">
      <xsd:complexType>
        <xsd:sequence>
          <xsd:element ref="pc:Terms" minOccurs="0" maxOccurs="1"/>
        </xsd:sequence>
      </xsd:complexType>
    </xsd:element>
    <xsd:element name="ga0c0bf70a6644469c61b3efa7025301" ma:index="45" nillable="true" ma:taxonomy="true" ma:internalName="ga0c0bf70a6644469c61b3efa7025301" ma:taxonomyFieldName="ExperienceContentType" ma:displayName="Experience Content Type" ma:default="" ma:fieldId="{0a0c0bf7-0a66-4446-9c61-b3efa7025301}" ma:sspId="e385fb40-52d4-4fae-9c5b-3e8ff8a5878e" ma:termSetId="5ebd4bde-7300-4f6f-8671-0d8e806c9260" ma:anchorId="f79c226e-0a27-41a1-99b5-91ff9ea65615" ma:open="false" ma:isKeyword="false">
      <xsd:complexType>
        <xsd:sequence>
          <xsd:element ref="pc:Terms" minOccurs="0" maxOccurs="1"/>
        </xsd:sequence>
      </xsd:complexType>
    </xsd:element>
    <xsd:element name="i1b478372f814787abd313030b81fcb2" ma:index="47" nillable="true" ma:taxonomy="true" ma:internalName="i1b478372f814787abd313030b81fcb2" ma:taxonomyFieldName="ActivitiesAndPrograms" ma:displayName="SMSG Activities &amp; Programs" ma:default="" ma:fieldId="{21b47837-2f81-4787-abd3-13030b81fcb2}" ma:taxonomyMulti="true" ma:sspId="e385fb40-52d4-4fae-9c5b-3e8ff8a5878e" ma:termSetId="d039009f-2da8-468b-bf5e-ff4693a9f72f" ma:anchorId="846d39ff-6475-4006-99df-de42970d666e" ma:open="false" ma:isKeyword="false">
      <xsd:complexType>
        <xsd:sequence>
          <xsd:element ref="pc:Terms" minOccurs="0" maxOccurs="1"/>
        </xsd:sequence>
      </xsd:complexType>
    </xsd:element>
    <xsd:element name="i0d941ee1e744ffea7aeee9924c91cbb" ma:index="49" nillable="true" ma:taxonomy="true" ma:internalName="i0d941ee1e744ffea7aeee9924c91cbb" ma:taxonomyFieldName="BusinessArchitecture" ma:displayName="SMSG Business Architecture" ma:default="" ma:fieldId="{20d941ee-1e74-4ffe-a7ae-ee9924c91cbb}" ma:taxonomyMulti="true" ma:sspId="e385fb40-52d4-4fae-9c5b-3e8ff8a5878e" ma:termSetId="d039009f-2da8-468b-bf5e-ff4693a9f72f" ma:anchorId="1951c1e0-4cc7-414f-a435-7369277bc757" ma:open="false" ma:isKeyword="false">
      <xsd:complexType>
        <xsd:sequence>
          <xsd:element ref="pc:Terms" minOccurs="0" maxOccurs="1"/>
        </xsd:sequence>
      </xsd:complexType>
    </xsd:element>
    <xsd:element name="m6d26e40ac264097a006193f92232ece" ma:index="50" nillable="true" ma:taxonomy="true" ma:internalName="m6d26e40ac264097a006193f92232ece" ma:taxonomyFieldName="TechnicalLevel" ma:displayName="Technical Level" ma:default="" ma:fieldId="{66d26e40-ac26-4097-a006-193f92232ece}" ma:sspId="e385fb40-52d4-4fae-9c5b-3e8ff8a5878e" ma:termSetId="7123edbd-7265-47b9-9049-04e46d245d8e" ma:anchorId="3c636e1e-6390-429f-a144-68438d32bffe" ma:open="false" ma:isKeyword="false">
      <xsd:complexType>
        <xsd:sequence>
          <xsd:element ref="pc:Terms" minOccurs="0" maxOccurs="1"/>
        </xsd:sequence>
      </xsd:complexType>
    </xsd:element>
    <xsd:element name="kf34bcdc8fc34e479d3f94c6210e8e27" ma:index="51" nillable="true" ma:taxonomy="true" ma:internalName="kf34bcdc8fc34e479d3f94c6210e8e27" ma:taxonomyFieldName="Competitors" ma:displayName="SMSG Competition" ma:default="" ma:fieldId="{4f34bcdc-8fc3-4e47-9d3f-94c6210e8e27}" ma:taxonomyMulti="true" ma:sspId="e385fb40-52d4-4fae-9c5b-3e8ff8a5878e" ma:termSetId="a611a704-4666-406e-a571-a6e9bb4a2dcc" ma:anchorId="718f8fd0-b740-48bc-92ad-5700213c04b2" ma:open="false" ma:isKeyword="false">
      <xsd:complexType>
        <xsd:sequence>
          <xsd:element ref="pc:Terms" minOccurs="0" maxOccurs="1"/>
        </xsd:sequence>
      </xsd:complexType>
    </xsd:element>
    <xsd:element name="mb88723863e1404388ba3733387d48df" ma:index="53" nillable="true" ma:taxonomy="true" ma:internalName="mb88723863e1404388ba3733387d48df" ma:taxonomyFieldName="Audiences" ma:displayName="SMSG Customer Audiences" ma:default="" ma:fieldId="{6b887238-63e1-4043-88ba-3733387d48df}" ma:taxonomyMulti="true" ma:sspId="e385fb40-52d4-4fae-9c5b-3e8ff8a5878e" ma:termSetId="a611a704-4666-406e-a571-a6e9bb4a2dcc" ma:anchorId="8a0280e9-c6e8-4e3c-80d6-8db643b96ddd" ma:open="false" ma:isKeyword="false">
      <xsd:complexType>
        <xsd:sequence>
          <xsd:element ref="pc:Terms" minOccurs="0" maxOccurs="1"/>
        </xsd:sequence>
      </xsd:complexType>
    </xsd:element>
    <xsd:element name="TaxCatchAll" ma:index="54" nillable="true" ma:displayName="Taxonomy Catch All Column" ma:description="" ma:hidden="true" ma:list="{79eb6d77-6000-4a3e-94a1-02065c4843b2}" ma:internalName="TaxCatchAll" ma:showField="CatchAllData" ma:web="968a269b-7438-4d12-9dc1-e5dc1b26ce59">
      <xsd:complexType>
        <xsd:complexContent>
          <xsd:extension base="dms:MultiChoiceLookup">
            <xsd:sequence>
              <xsd:element name="Value" type="dms:Lookup" maxOccurs="unbounded" minOccurs="0" nillable="true"/>
            </xsd:sequence>
          </xsd:extension>
        </xsd:complexContent>
      </xsd:complexType>
    </xsd:element>
    <xsd:element name="k20e0dfa74bf4e44818db03027b0ccd8" ma:index="55" nillable="true" ma:taxonomy="true" ma:internalName="k20e0dfa74bf4e44818db03027b0ccd8" ma:taxonomyFieldName="Segments" ma:displayName="SMSG Customer Segments" ma:default="" ma:fieldId="{420e0dfa-74bf-4e44-818d-b03027b0ccd8}" ma:taxonomyMulti="true" ma:sspId="e385fb40-52d4-4fae-9c5b-3e8ff8a5878e" ma:termSetId="a611a704-4666-406e-a571-a6e9bb4a2dcc" ma:anchorId="dd7a2ee5-7d01-4a82-9346-1eefa47ece8b" ma:open="false" ma:isKeyword="false">
      <xsd:complexType>
        <xsd:sequence>
          <xsd:element ref="pc:Terms" minOccurs="0" maxOccurs="1"/>
        </xsd:sequence>
      </xsd:complexType>
    </xsd:element>
    <xsd:element name="l3c3ea61849e4288a8acc49bb5388e8c" ma:index="57" nillable="true" ma:taxonomy="true" ma:internalName="l3c3ea61849e4288a8acc49bb5388e8c" ma:taxonomyFieldName="Groups" ma:displayName="SMSG Groups" ma:default="" ma:fieldId="{53c3ea61-849e-4288-a8ac-c49bb5388e8c}" ma:taxonomyMulti="true" ma:sspId="e385fb40-52d4-4fae-9c5b-3e8ff8a5878e" ma:termSetId="d039009f-2da8-468b-bf5e-ff4693a9f72f" ma:anchorId="ec38e82f-eddf-4553-aa72-f3bd3c1d5855" ma:open="false" ma:isKeyword="false">
      <xsd:complexType>
        <xsd:sequence>
          <xsd:element ref="pc:Terms" minOccurs="0" maxOccurs="1"/>
        </xsd:sequence>
      </xsd:complexType>
    </xsd:element>
    <xsd:element name="ec5b2ad5c27b45fb8a00a1f27c7ce1ae" ma:index="59" nillable="true" ma:taxonomy="true" ma:internalName="ec5b2ad5c27b45fb8a00a1f27c7ce1ae" ma:taxonomyFieldName="Partners" ma:displayName="SMSG Partners" ma:default="" ma:fieldId="{ec5b2ad5-c27b-45fb-8a00-a1f27c7ce1ae}" ma:taxonomyMulti="true" ma:sspId="e385fb40-52d4-4fae-9c5b-3e8ff8a5878e" ma:termSetId="a611a704-4666-406e-a571-a6e9bb4a2dcc" ma:anchorId="dd1a91fa-3198-4561-9b04-bc737b2a8291" ma:open="false" ma:isKeyword="false">
      <xsd:complexType>
        <xsd:sequence>
          <xsd:element ref="pc:Terms" minOccurs="0" maxOccurs="1"/>
        </xsd:sequence>
      </xsd:complexType>
    </xsd:element>
    <xsd:element name="TaxCatchAllLabel" ma:index="60" nillable="true" ma:displayName="Taxonomy Catch All Column1" ma:description="" ma:hidden="true" ma:list="{79eb6d77-6000-4a3e-94a1-02065c4843b2}" ma:internalName="TaxCatchAllLabel" ma:readOnly="true" ma:showField="CatchAllDataLabel" ma:web="968a269b-7438-4d12-9dc1-e5dc1b26ce59">
      <xsd:complexType>
        <xsd:complexContent>
          <xsd:extension base="dms:MultiChoiceLookup">
            <xsd:sequence>
              <xsd:element name="Value" type="dms:Lookup" maxOccurs="unbounded" minOccurs="0" nillable="true"/>
            </xsd:sequence>
          </xsd:extension>
        </xsd:complexContent>
      </xsd:complexType>
    </xsd:element>
    <xsd:element name="b60f8d2dbb984f349d80d8196897f4d3" ma:index="61" nillable="true" ma:taxonomy="true" ma:internalName="b60f8d2dbb984f349d80d8196897f4d3" ma:taxonomyFieldName="Roles" ma:displayName="SMSG Roles" ma:default="" ma:fieldId="{b60f8d2d-bb98-4f34-9d80-d8196897f4d3}" ma:taxonomyMulti="true" ma:sspId="e385fb40-52d4-4fae-9c5b-3e8ff8a5878e" ma:termSetId="a611a704-4666-406e-a571-a6e9bb4a2dcc" ma:anchorId="c9a07ef0-4236-4915-97ca-1b3392dac369" ma:open="false" ma:isKeyword="false">
      <xsd:complexType>
        <xsd:sequence>
          <xsd:element ref="pc:Terms" minOccurs="0" maxOccurs="1"/>
        </xsd:sequence>
      </xsd:complexType>
    </xsd:element>
    <xsd:element name="TaxKeywordTaxHTField" ma:index="62" nillable="true" ma:taxonomy="true" ma:internalName="TaxKeywordTaxHTField" ma:taxonomyFieldName="TaxKeyword" ma:displayName="Enterprise Keywords" ma:readOnly="false" ma:fieldId="{23f27201-bee3-471e-b2e7-b64fd8b7ca38}" ma:taxonomyMulti="true" ma:sspId="e385fb40-52d4-4fae-9c5b-3e8ff8a5878e" ma:termSetId="00000000-0000-0000-0000-000000000000" ma:anchorId="00000000-0000-0000-0000-000000000000" ma:open="true" ma:isKeyword="true">
      <xsd:complexType>
        <xsd:sequence>
          <xsd:element ref="pc:Terms" minOccurs="0" maxOccurs="1"/>
        </xsd:sequence>
      </xsd:complexType>
    </xsd:element>
    <xsd:element name="m6c7b4717b6346e6a075a59dd47eac69" ma:index="63" nillable="true" ma:taxonomy="true" ma:internalName="m6c7b4717b6346e6a075a59dd47eac69" ma:taxonomyFieldName="Topics" ma:displayName="SMSG Topics" ma:default="" ma:fieldId="{66c7b471-7b63-46e6-a075-a59dd47eac69}" ma:taxonomyMulti="true" ma:sspId="e385fb40-52d4-4fae-9c5b-3e8ff8a5878e" ma:termSetId="d039009f-2da8-468b-bf5e-ff4693a9f72f" ma:anchorId="ddcce936-3357-448e-8326-e6fdfddfb752" ma:open="false" ma:isKeyword="false">
      <xsd:complexType>
        <xsd:sequence>
          <xsd:element ref="pc:Terms" minOccurs="0" maxOccurs="1"/>
        </xsd:sequence>
      </xsd:complexType>
    </xsd:element>
    <xsd:element name="ConfidentialityTaxHTField0" ma:index="64" ma:taxonomy="true" ma:internalName="ConfidentialityTaxHTField0" ma:taxonomyFieldName="Confidentiality" ma:displayName="Maximum Reach" ma:default="5;#internal users|461efa83-0283-486a-a8d5-943328f3693f" ma:fieldId="{840a9f3c-1e14-4c21-9dbf-5637765665db}" ma:sspId="e385fb40-52d4-4fae-9c5b-3e8ff8a5878e" ma:termSetId="e0e820dc-7da0-48b9-8472-209c7e82d1d0" ma:anchorId="00000000-0000-0000-0000-000000000000" ma:open="false" ma:isKeyword="false">
      <xsd:complexType>
        <xsd:sequence>
          <xsd:element ref="pc:Terms" minOccurs="0" maxOccurs="1"/>
        </xsd:sequence>
      </xsd:complexType>
    </xsd:element>
    <xsd:element name="b4224c12c78d42ea9b214de0badf8358" ma:index="65" nillable="true" ma:taxonomy="true" ma:internalName="b4224c12c78d42ea9b214de0badf8358" ma:taxonomyFieldName="EnterpriseDomainTags" ma:displayName="SMSG Extended Tags" ma:default="" ma:fieldId="{b4224c12-c78d-42ea-9b21-4de0badf8358}" ma:taxonomyMulti="true" ma:sspId="e385fb40-52d4-4fae-9c5b-3e8ff8a5878e" ma:termSetId="d039009f-2da8-468b-bf5e-ff4693a9f72f" ma:anchorId="00000000-0000-0000-0000-000000000000" ma:open="false" ma:isKeyword="false">
      <xsd:complexType>
        <xsd:sequence>
          <xsd:element ref="pc:Terms" minOccurs="0" maxOccurs="1"/>
        </xsd:sequence>
      </xsd:complexType>
    </xsd:element>
    <xsd:element name="_dlc_DocId" ma:index="66" nillable="true" ma:displayName="Document ID Value" ma:description="The value of the document ID assigned to this item." ma:internalName="_dlc_DocId" ma:readOnly="true">
      <xsd:simpleType>
        <xsd:restriction base="dms:Text"/>
      </xsd:simpleType>
    </xsd:element>
    <xsd:element name="_dlc_DocIdPersistId" ma:index="67" nillable="true" ma:displayName="Persist ID" ma:description="Keep ID on add." ma:hidden="true" ma:internalName="_dlc_DocIdPersistId" ma:readOnly="true">
      <xsd:simpleType>
        <xsd:restriction base="dms:Boolean"/>
      </xsd:simpleType>
    </xsd:element>
    <xsd:element name="eb54ac91059940029a3cc8a4ff5af673" ma:index="68" nillable="true" ma:taxonomy="true" ma:internalName="eb54ac91059940029a3cc8a4ff5af673" ma:taxonomyFieldName="SMSGDomain" ma:displayName="SMSG Domain" ma:default="" ma:fieldId="{eb54ac91-0599-4002-9a3c-c8a4ff5af673}" ma:taxonomyMulti="true" ma:sspId="e385fb40-52d4-4fae-9c5b-3e8ff8a5878e" ma:termSetId="a611a704-4666-406e-a571-a6e9bb4a2dcc" ma:anchorId="dd7a2ee5-7d01-4a82-9346-1eefa47ece8b" ma:open="false" ma:isKeyword="false">
      <xsd:complexType>
        <xsd:sequence>
          <xsd:element ref="pc:Terms" minOccurs="0" maxOccurs="1"/>
        </xsd:sequence>
      </xsd:complexType>
    </xsd:element>
    <xsd:element name="_dlc_DocIdUrl" ma:index="6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bf80e81150e248c48aa8cffdf0021a1f" ma:index="71" nillable="true" ma:taxonomy="true" ma:internalName="bf80e81150e248c48aa8cffdf0021a1f" ma:taxonomyFieldName="Products" ma:displayName="SMSG Products &amp; Technologies" ma:default="" ma:fieldId="{bf80e811-50e2-48c4-8aa8-cffdf0021a1f}" ma:taxonomyMulti="true" ma:sspId="e385fb40-52d4-4fae-9c5b-3e8ff8a5878e" ma:termSetId="a611a704-4666-406e-a571-a6e9bb4a2dcc" ma:anchorId="f7bdd4ba-8e81-43d6-a504-860f505d5c97"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PublishDate" ma:index="5" nillable="true" ma:displayName="PublishDate" ma:description="Used in Blog Posts, this date is used to specify the Blog Article Date." ma:format="DateOnly" ma:internalName="PublishDate" ma:readOnly="false">
      <xsd:simpleType>
        <xsd:restriction base="dms:DateTime"/>
      </xsd:simpleType>
    </xsd:element>
    <xsd:element name="ApplyWorkflowRules" ma:index="14" nillable="true" ma:displayName="ApplyWorkflowRules" ma:default="Yes" ma:description="This columns is used to help to apply the workflow rules on Document Sets / Documents. by Default the Value is Yes" ma:format="Dropdown" ma:internalName="ApplyWorkflowRules" ma:readOnly="false">
      <xsd:simpleType>
        <xsd:restriction base="dms:Choice">
          <xsd:enumeration value="Yes"/>
          <xsd:enumeration value="No"/>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2"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3AE58B3-604A-4CAF-9177-E405F14E1F23}">
  <ds:schemaRefs>
    <ds:schemaRef ds:uri="http://schemas.microsoft.com/sharepoint/events"/>
  </ds:schemaRefs>
</ds:datastoreItem>
</file>

<file path=customXml/itemProps2.xml><?xml version="1.0" encoding="utf-8"?>
<ds:datastoreItem xmlns:ds="http://schemas.openxmlformats.org/officeDocument/2006/customXml" ds:itemID="{AE7C05C2-BD9F-49F4-99DA-D0DB8BAF8527}">
  <ds:schemaRefs>
    <ds:schemaRef ds:uri="Microsoft.SharePoint.Taxonomy.ContentTypeSync"/>
  </ds:schemaRefs>
</ds:datastoreItem>
</file>

<file path=customXml/itemProps3.xml><?xml version="1.0" encoding="utf-8"?>
<ds:datastoreItem xmlns:ds="http://schemas.openxmlformats.org/officeDocument/2006/customXml" ds:itemID="{8B4DAD86-BD6A-4E2A-A6C7-E164ACF25C46}">
  <ds:schemaRefs>
    <ds:schemaRef ds:uri="http://schemas.microsoft.com/office/2006/metadata/properties"/>
    <ds:schemaRef ds:uri="http://purl.org/dc/elements/1.1/"/>
    <ds:schemaRef ds:uri="http://schemas.microsoft.com/sharepoint/v3"/>
    <ds:schemaRef ds:uri="http://www.w3.org/XML/1998/namespace"/>
    <ds:schemaRef ds:uri="http://purl.org/dc/terms/"/>
    <ds:schemaRef ds:uri="http://schemas.microsoft.com/office/infopath/2007/PartnerControls"/>
    <ds:schemaRef ds:uri="http://schemas.openxmlformats.org/package/2006/metadata/core-properties"/>
    <ds:schemaRef ds:uri="http://schemas.microsoft.com/office/2006/documentManagement/types"/>
    <ds:schemaRef ds:uri="230E9DF3-BE65-4C73-A93B-D1236EBD677E"/>
    <ds:schemaRef ds:uri="230e9df3-be65-4c73-a93b-d1236ebd677e"/>
    <ds:schemaRef ds:uri="http://purl.org/dc/dcmitype/"/>
  </ds:schemaRefs>
</ds:datastoreItem>
</file>

<file path=customXml/itemProps4.xml><?xml version="1.0" encoding="utf-8"?>
<ds:datastoreItem xmlns:ds="http://schemas.openxmlformats.org/officeDocument/2006/customXml" ds:itemID="{816FD037-6C9F-4F2C-B917-CA827D2C2B1C}">
  <ds:schemaRefs>
    <ds:schemaRef ds:uri="http://schemas.microsoft.com/sharepoint/v3/contenttype/forms"/>
  </ds:schemaRefs>
</ds:datastoreItem>
</file>

<file path=customXml/itemProps5.xml><?xml version="1.0" encoding="utf-8"?>
<ds:datastoreItem xmlns:ds="http://schemas.openxmlformats.org/officeDocument/2006/customXml" ds:itemID="{FE968C96-02A0-413D-9A99-504B9F35FE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30e9df3-be65-4c73-a93b-d1236ebd677e"/>
    <ds:schemaRef ds:uri="230E9DF3-BE65-4C73-A93B-D1236EBD677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594</Words>
  <Application>Microsoft Office PowerPoint</Application>
  <PresentationFormat>Letter Paper (8.5x11 in)</PresentationFormat>
  <Paragraphs>108</Paragraphs>
  <Slides>2</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Light</vt:lpstr>
      <vt:lpstr>Segoe UI</vt:lpstr>
      <vt:lpstr>Segoe UI Semibold</vt:lpstr>
      <vt:lpstr>Symbol</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SMB Microsoft 365 Business Datasheet</dc:title>
  <dc:creator/>
  <cp:lastModifiedBy/>
  <cp:revision>1</cp:revision>
  <dcterms:created xsi:type="dcterms:W3CDTF">2018-06-26T17:37:57Z</dcterms:created>
  <dcterms:modified xsi:type="dcterms:W3CDTF">2018-07-10T14:23:46Z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0x0101000E4CB7077FEE4FF7AE86D4A500EEC780030016C849C62B10EB41ACA8C7EEDEF40BB200163887025105364D8153C6080327FC09</vt:lpwstr>
  </property>
  <property fmtid="{D5CDD505-2E9C-101B-9397-08002B2CF9AE}" pid="3" name="TaxKeyword">
    <vt:lpwstr/>
  </property>
  <property fmtid="{D5CDD505-2E9C-101B-9397-08002B2CF9AE}" pid="4" name="_dlc_policyId">
    <vt:lpwstr/>
  </property>
  <property fmtid="{D5CDD505-2E9C-101B-9397-08002B2CF9AE}" pid="5" name="Region">
    <vt:lpwstr/>
  </property>
  <property fmtid="{D5CDD505-2E9C-101B-9397-08002B2CF9AE}" pid="6" name="Confidentiality">
    <vt:lpwstr>38;#customer ready|8986c41d-21c5-4f8f-8a12-ea4625b46858</vt:lpwstr>
  </property>
  <property fmtid="{D5CDD505-2E9C-101B-9397-08002B2CF9AE}" pid="7" name="ItemType">
    <vt:lpwstr>39;#datasheets|ec2df6ce-afe9-4cc2-a697-6a4f5b12a848</vt:lpwstr>
  </property>
  <property fmtid="{D5CDD505-2E9C-101B-9397-08002B2CF9AE}" pid="8" name="Roles">
    <vt:lpwstr/>
  </property>
  <property fmtid="{D5CDD505-2E9C-101B-9397-08002B2CF9AE}" pid="9" name="Industries">
    <vt:lpwstr/>
  </property>
  <property fmtid="{D5CDD505-2E9C-101B-9397-08002B2CF9AE}" pid="10" name="ItemRetentionFormula">
    <vt:lpwstr/>
  </property>
  <property fmtid="{D5CDD505-2E9C-101B-9397-08002B2CF9AE}" pid="11" name="Competitors">
    <vt:lpwstr/>
  </property>
  <property fmtid="{D5CDD505-2E9C-101B-9397-08002B2CF9AE}" pid="12" name="ExperienceContentType">
    <vt:lpwstr/>
  </property>
  <property fmtid="{D5CDD505-2E9C-101B-9397-08002B2CF9AE}" pid="13" name="SMSGDomain">
    <vt:lpwstr/>
  </property>
  <property fmtid="{D5CDD505-2E9C-101B-9397-08002B2CF9AE}" pid="14" name="BusinessArchitecture">
    <vt:lpwstr/>
  </property>
  <property fmtid="{D5CDD505-2E9C-101B-9397-08002B2CF9AE}" pid="15" name="_dlc_DocIdItemGuid">
    <vt:lpwstr>1140aaaf-16f0-4191-9ebe-0473b901c256</vt:lpwstr>
  </property>
  <property fmtid="{D5CDD505-2E9C-101B-9397-08002B2CF9AE}" pid="16" name="Products">
    <vt:lpwstr/>
  </property>
  <property fmtid="{D5CDD505-2E9C-101B-9397-08002B2CF9AE}" pid="17" name="EnterpriseDomainTags">
    <vt:lpwstr/>
  </property>
  <property fmtid="{D5CDD505-2E9C-101B-9397-08002B2CF9AE}" pid="18" name="Segments">
    <vt:lpwstr/>
  </property>
  <property fmtid="{D5CDD505-2E9C-101B-9397-08002B2CF9AE}" pid="19" name="Partners">
    <vt:lpwstr/>
  </property>
  <property fmtid="{D5CDD505-2E9C-101B-9397-08002B2CF9AE}" pid="20" name="ActivitiesAndPrograms">
    <vt:lpwstr/>
  </property>
  <property fmtid="{D5CDD505-2E9C-101B-9397-08002B2CF9AE}" pid="21" name="Groups">
    <vt:lpwstr/>
  </property>
  <property fmtid="{D5CDD505-2E9C-101B-9397-08002B2CF9AE}" pid="22" name="Topics">
    <vt:lpwstr/>
  </property>
  <property fmtid="{D5CDD505-2E9C-101B-9397-08002B2CF9AE}" pid="23" name="_docset_NoMedatataSyncRequired">
    <vt:lpwstr>False</vt:lpwstr>
  </property>
  <property fmtid="{D5CDD505-2E9C-101B-9397-08002B2CF9AE}" pid="24" name="Languages">
    <vt:lpwstr/>
  </property>
  <property fmtid="{D5CDD505-2E9C-101B-9397-08002B2CF9AE}" pid="25" name="TechnicalLevel">
    <vt:lpwstr/>
  </property>
  <property fmtid="{D5CDD505-2E9C-101B-9397-08002B2CF9AE}" pid="26" name="Audiences">
    <vt:lpwstr/>
  </property>
  <property fmtid="{D5CDD505-2E9C-101B-9397-08002B2CF9AE}" pid="27" name="of67e5d4b76f4a9db8769983fda9cec0">
    <vt:lpwstr/>
  </property>
  <property fmtid="{D5CDD505-2E9C-101B-9397-08002B2CF9AE}" pid="28" name="NewsType">
    <vt:lpwstr/>
  </property>
  <property fmtid="{D5CDD505-2E9C-101B-9397-08002B2CF9AE}" pid="29" name="MSProducts">
    <vt:lpwstr/>
  </property>
  <property fmtid="{D5CDD505-2E9C-101B-9397-08002B2CF9AE}" pid="30" name="MSPhysicalGeography">
    <vt:lpwstr/>
  </property>
  <property fmtid="{D5CDD505-2E9C-101B-9397-08002B2CF9AE}" pid="31" name="j3562c58ee414e028925bc902cfc01a1">
    <vt:lpwstr/>
  </property>
  <property fmtid="{D5CDD505-2E9C-101B-9397-08002B2CF9AE}" pid="32" name="l6f004f21209409da86a713c0f24627d">
    <vt:lpwstr/>
  </property>
  <property fmtid="{D5CDD505-2E9C-101B-9397-08002B2CF9AE}" pid="33" name="la4444b61d19467597d63190b69ac227">
    <vt:lpwstr/>
  </property>
  <property fmtid="{D5CDD505-2E9C-101B-9397-08002B2CF9AE}" pid="34" name="MSProductsTaxHTField0">
    <vt:lpwstr/>
  </property>
  <property fmtid="{D5CDD505-2E9C-101B-9397-08002B2CF9AE}" pid="35" name="e8080b0481964c759b2c36ae49591b31">
    <vt:lpwstr/>
  </property>
  <property fmtid="{D5CDD505-2E9C-101B-9397-08002B2CF9AE}" pid="36" name="ldac8aee9d1f469e8cd8c3f8d6a615f2">
    <vt:lpwstr/>
  </property>
  <property fmtid="{D5CDD505-2E9C-101B-9397-08002B2CF9AE}" pid="37" name="EmployeeRole">
    <vt:lpwstr/>
  </property>
  <property fmtid="{D5CDD505-2E9C-101B-9397-08002B2CF9AE}" pid="38" name="NewsTopic">
    <vt:lpwstr/>
  </property>
  <property fmtid="{D5CDD505-2E9C-101B-9397-08002B2CF9AE}" pid="39" name="NewsSource">
    <vt:lpwstr/>
  </property>
  <property fmtid="{D5CDD505-2E9C-101B-9397-08002B2CF9AE}" pid="40" name="SMSGTags">
    <vt:lpwstr/>
  </property>
  <property fmtid="{D5CDD505-2E9C-101B-9397-08002B2CF9AE}" pid="41" name="MSIP_Label_f42aa342-8706-4288-bd11-ebb85995028c_Enabled">
    <vt:lpwstr>True</vt:lpwstr>
  </property>
  <property fmtid="{D5CDD505-2E9C-101B-9397-08002B2CF9AE}" pid="42" name="MSIP_Label_f42aa342-8706-4288-bd11-ebb85995028c_SiteId">
    <vt:lpwstr>72f988bf-86f1-41af-91ab-2d7cd011db47</vt:lpwstr>
  </property>
  <property fmtid="{D5CDD505-2E9C-101B-9397-08002B2CF9AE}" pid="43" name="MSIP_Label_f42aa342-8706-4288-bd11-ebb85995028c_Owner">
    <vt:lpwstr>a-ilcipc@microsoft.com</vt:lpwstr>
  </property>
  <property fmtid="{D5CDD505-2E9C-101B-9397-08002B2CF9AE}" pid="44" name="MSIP_Label_f42aa342-8706-4288-bd11-ebb85995028c_SetDate">
    <vt:lpwstr>2018-07-10T14:23:40.1077557Z</vt:lpwstr>
  </property>
  <property fmtid="{D5CDD505-2E9C-101B-9397-08002B2CF9AE}" pid="45" name="MSIP_Label_f42aa342-8706-4288-bd11-ebb85995028c_Name">
    <vt:lpwstr>General</vt:lpwstr>
  </property>
  <property fmtid="{D5CDD505-2E9C-101B-9397-08002B2CF9AE}" pid="46" name="MSIP_Label_f42aa342-8706-4288-bd11-ebb85995028c_Application">
    <vt:lpwstr>Microsoft Azure Information Protection</vt:lpwstr>
  </property>
  <property fmtid="{D5CDD505-2E9C-101B-9397-08002B2CF9AE}" pid="47" name="MSIP_Label_f42aa342-8706-4288-bd11-ebb85995028c_Extended_MSFT_Method">
    <vt:lpwstr>Automatic</vt:lpwstr>
  </property>
  <property fmtid="{D5CDD505-2E9C-101B-9397-08002B2CF9AE}" pid="48" name="Sensitivity">
    <vt:lpwstr>General</vt:lpwstr>
  </property>
</Properties>
</file>