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20" r:id="rId6"/>
  </p:sldMasterIdLst>
  <p:notesMasterIdLst>
    <p:notesMasterId r:id="rId9"/>
  </p:notesMasterIdLst>
  <p:sldIdLst>
    <p:sldId id="295" r:id="rId7"/>
    <p:sldId id="294" r:id="rId8"/>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A492872-A74F-47F5-A833-B12518E762FC}">
          <p14:sldIdLst>
            <p14:sldId id="295"/>
            <p14:sldId id="294"/>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9" name="Author" initials="A" lastIdx="0" clrIdx="18"/>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292A"/>
    <a:srgbClr val="FF6600"/>
    <a:srgbClr val="FF3300"/>
    <a:srgbClr val="6B6B6B"/>
    <a:srgbClr val="100E0F"/>
    <a:srgbClr val="000000"/>
    <a:srgbClr val="FFFFFF"/>
    <a:srgbClr val="AFB6B9"/>
    <a:srgbClr val="CEFF6D"/>
    <a:srgbClr val="B4EA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5A37D3-3629-44EF-9559-2C8F6A97A824}" v="152" dt="2018-06-27T17:06:33.1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2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presProps" Target="presProps.xml"/><Relationship Id="rId5" Type="http://schemas.openxmlformats.org/officeDocument/2006/relationships/customXml" Target="../customXml/item5.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C8C0914-4ABF-4283-9B9B-F594D64AA521}" type="datetimeFigureOut">
              <a:rPr lang="en-US" smtClean="0"/>
              <a:t>7/10/2018</a:t>
            </a:fld>
            <a:endParaRPr lang="en-US"/>
          </a:p>
        </p:txBody>
      </p:sp>
      <p:sp>
        <p:nvSpPr>
          <p:cNvPr id="4" name="Slide Image Placeholder 3"/>
          <p:cNvSpPr>
            <a:spLocks noGrp="1" noRot="1" noChangeAspect="1"/>
          </p:cNvSpPr>
          <p:nvPr>
            <p:ph type="sldImg" idx="2"/>
          </p:nvPr>
        </p:nvSpPr>
        <p:spPr>
          <a:xfrm>
            <a:off x="2293938" y="1162050"/>
            <a:ext cx="242252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9F000DE-8E5A-4C48-B44D-55996C7A99F0}"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874613" rtl="0" eaLnBrk="1" latinLnBrk="0" hangingPunct="1">
      <a:defRPr sz="1148" kern="1200">
        <a:solidFill>
          <a:schemeClr val="tx1"/>
        </a:solidFill>
        <a:latin typeface="+mn-lt"/>
        <a:ea typeface="+mn-ea"/>
        <a:cs typeface="+mn-cs"/>
      </a:defRPr>
    </a:lvl1pPr>
    <a:lvl2pPr marL="437306" algn="l" defTabSz="874613" rtl="0" eaLnBrk="1" latinLnBrk="0" hangingPunct="1">
      <a:defRPr sz="1148" kern="1200">
        <a:solidFill>
          <a:schemeClr val="tx1"/>
        </a:solidFill>
        <a:latin typeface="+mn-lt"/>
        <a:ea typeface="+mn-ea"/>
        <a:cs typeface="+mn-cs"/>
      </a:defRPr>
    </a:lvl2pPr>
    <a:lvl3pPr marL="874613" algn="l" defTabSz="874613" rtl="0" eaLnBrk="1" latinLnBrk="0" hangingPunct="1">
      <a:defRPr sz="1148" kern="1200">
        <a:solidFill>
          <a:schemeClr val="tx1"/>
        </a:solidFill>
        <a:latin typeface="+mn-lt"/>
        <a:ea typeface="+mn-ea"/>
        <a:cs typeface="+mn-cs"/>
      </a:defRPr>
    </a:lvl3pPr>
    <a:lvl4pPr marL="1311919" algn="l" defTabSz="874613" rtl="0" eaLnBrk="1" latinLnBrk="0" hangingPunct="1">
      <a:defRPr sz="1148" kern="1200">
        <a:solidFill>
          <a:schemeClr val="tx1"/>
        </a:solidFill>
        <a:latin typeface="+mn-lt"/>
        <a:ea typeface="+mn-ea"/>
        <a:cs typeface="+mn-cs"/>
      </a:defRPr>
    </a:lvl4pPr>
    <a:lvl5pPr marL="1749225" algn="l" defTabSz="874613" rtl="0" eaLnBrk="1" latinLnBrk="0" hangingPunct="1">
      <a:defRPr sz="1148" kern="1200">
        <a:solidFill>
          <a:schemeClr val="tx1"/>
        </a:solidFill>
        <a:latin typeface="+mn-lt"/>
        <a:ea typeface="+mn-ea"/>
        <a:cs typeface="+mn-cs"/>
      </a:defRPr>
    </a:lvl5pPr>
    <a:lvl6pPr marL="2186531" algn="l" defTabSz="874613" rtl="0" eaLnBrk="1" latinLnBrk="0" hangingPunct="1">
      <a:defRPr sz="1148" kern="1200">
        <a:solidFill>
          <a:schemeClr val="tx1"/>
        </a:solidFill>
        <a:latin typeface="+mn-lt"/>
        <a:ea typeface="+mn-ea"/>
        <a:cs typeface="+mn-cs"/>
      </a:defRPr>
    </a:lvl6pPr>
    <a:lvl7pPr marL="2623838" algn="l" defTabSz="874613" rtl="0" eaLnBrk="1" latinLnBrk="0" hangingPunct="1">
      <a:defRPr sz="1148" kern="1200">
        <a:solidFill>
          <a:schemeClr val="tx1"/>
        </a:solidFill>
        <a:latin typeface="+mn-lt"/>
        <a:ea typeface="+mn-ea"/>
        <a:cs typeface="+mn-cs"/>
      </a:defRPr>
    </a:lvl7pPr>
    <a:lvl8pPr marL="3061144" algn="l" defTabSz="874613" rtl="0" eaLnBrk="1" latinLnBrk="0" hangingPunct="1">
      <a:defRPr sz="1148" kern="1200">
        <a:solidFill>
          <a:schemeClr val="tx1"/>
        </a:solidFill>
        <a:latin typeface="+mn-lt"/>
        <a:ea typeface="+mn-ea"/>
        <a:cs typeface="+mn-cs"/>
      </a:defRPr>
    </a:lvl8pPr>
    <a:lvl9pPr marL="3498450" algn="l" defTabSz="874613" rtl="0" eaLnBrk="1" latinLnBrk="0" hangingPunct="1">
      <a:defRPr sz="114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9F000DE-8E5A-4C48-B44D-55996C7A99F0}" type="slidenum">
              <a:rPr lang="en-US" smtClean="0"/>
              <a:t>1</a:t>
            </a:fld>
            <a:endParaRPr lang="en-US"/>
          </a:p>
        </p:txBody>
      </p:sp>
    </p:spTree>
    <p:extLst>
      <p:ext uri="{BB962C8B-B14F-4D97-AF65-F5344CB8AC3E}">
        <p14:creationId xmlns:p14="http://schemas.microsoft.com/office/powerpoint/2010/main" val="1255055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9F000DE-8E5A-4C48-B44D-55996C7A99F0}" type="slidenum">
              <a:rPr lang="en-US" smtClean="0"/>
              <a:t>2</a:t>
            </a:fld>
            <a:endParaRPr lang="en-US"/>
          </a:p>
        </p:txBody>
      </p:sp>
    </p:spTree>
    <p:extLst>
      <p:ext uri="{BB962C8B-B14F-4D97-AF65-F5344CB8AC3E}">
        <p14:creationId xmlns:p14="http://schemas.microsoft.com/office/powerpoint/2010/main" val="3227367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p>
        </p:txBody>
      </p:sp>
      <p:sp>
        <p:nvSpPr>
          <p:cNvPr id="4" name="Date Placeholder 3"/>
          <p:cNvSpPr>
            <a:spLocks noGrp="1"/>
          </p:cNvSpPr>
          <p:nvPr>
            <p:ph type="dt" sz="half" idx="10"/>
          </p:nvPr>
        </p:nvSpPr>
        <p:spPr/>
        <p:txBody>
          <a:bodyPr/>
          <a:lstStyle/>
          <a:p>
            <a:fld id="{00F2F18A-0EBE-4180-BB07-197816FC306D}"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76F23-98AE-41B8-A2C7-8156B2A30B6B}" type="slidenum">
              <a:rPr lang="en-US" smtClean="0"/>
              <a:t>‹#›</a:t>
            </a:fld>
            <a:endParaRPr lang="en-US"/>
          </a:p>
        </p:txBody>
      </p:sp>
    </p:spTree>
    <p:extLst>
      <p:ext uri="{BB962C8B-B14F-4D97-AF65-F5344CB8AC3E}">
        <p14:creationId xmlns:p14="http://schemas.microsoft.com/office/powerpoint/2010/main" val="2347350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1668124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3323349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1667746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2995777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4135563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smtClean="0"/>
              <a:t>7/10/2018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3203813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smtClean="0"/>
              <a:t>7/10/2018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2215527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0F2F18A-0EBE-4180-BB07-197816FC306D}" type="datetimeFigureOut">
              <a:rPr lang="en-US" smtClean="0"/>
              <a:t>7/10/2018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076F23-98AE-41B8-A2C7-8156B2A30B6B}" type="slidenum">
              <a:rPr lang="en-US" smtClean="0"/>
              <a:t>‹#›</a:t>
            </a:fld>
            <a:endParaRPr lang="en-US"/>
          </a:p>
        </p:txBody>
      </p:sp>
    </p:spTree>
    <p:extLst>
      <p:ext uri="{BB962C8B-B14F-4D97-AF65-F5344CB8AC3E}">
        <p14:creationId xmlns:p14="http://schemas.microsoft.com/office/powerpoint/2010/main" val="495837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F2F18A-0EBE-4180-BB07-197816FC306D}" type="datetimeFigureOut">
              <a:rPr lang="en-US" smtClean="0"/>
              <a:t>7/10/2018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076F23-98AE-41B8-A2C7-8156B2A30B6B}" type="slidenum">
              <a:rPr lang="en-US" smtClean="0"/>
              <a:t>‹#›</a:t>
            </a:fld>
            <a:endParaRPr lang="en-US"/>
          </a:p>
        </p:txBody>
      </p:sp>
    </p:spTree>
    <p:extLst>
      <p:ext uri="{BB962C8B-B14F-4D97-AF65-F5344CB8AC3E}">
        <p14:creationId xmlns:p14="http://schemas.microsoft.com/office/powerpoint/2010/main" val="1710012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7/10/2018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1785110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7/10/2018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1340541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1" y="535519"/>
            <a:ext cx="7315200"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28602" y="2677584"/>
            <a:ext cx="7315198"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C764DE79-268F-4C1A-8933-263129D2AF90}" type="datetimeFigureOut">
              <a:rPr lang="en-US" smtClean="0"/>
              <a:t>7/10/2018</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1E076F23-98AE-41B8-A2C7-8156B2A30B6B}" type="slidenum">
              <a:rPr lang="en-US" smtClean="0"/>
              <a:pPr/>
              <a:t>‹#›</a:t>
            </a:fld>
            <a:endParaRPr lang="en-US"/>
          </a:p>
        </p:txBody>
      </p:sp>
    </p:spTree>
    <p:extLst>
      <p:ext uri="{BB962C8B-B14F-4D97-AF65-F5344CB8AC3E}">
        <p14:creationId xmlns:p14="http://schemas.microsoft.com/office/powerpoint/2010/main" val="160840630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6050" userDrawn="1">
          <p15:clr>
            <a:srgbClr val="F26B43"/>
          </p15:clr>
        </p15:guide>
        <p15:guide id="2" pos="144" userDrawn="1">
          <p15:clr>
            <a:srgbClr val="F26B43"/>
          </p15:clr>
        </p15:guide>
        <p15:guide id="3" pos="4752" userDrawn="1">
          <p15:clr>
            <a:srgbClr val="F26B43"/>
          </p15:clr>
        </p15:guide>
        <p15:guide id="4" orient="horz" pos="288" userDrawn="1">
          <p15:clr>
            <a:srgbClr val="F26B43"/>
          </p15:clr>
        </p15:guide>
        <p15:guide id="5" orient="horz" pos="883" userDrawn="1">
          <p15:clr>
            <a:srgbClr val="F26B43"/>
          </p15:clr>
        </p15:guide>
        <p15:guide id="6" orient="horz" pos="96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www.smartchoiceir.com/"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microsoft.sharepoint.com/sites/infopedia/pages/layouts/KCDoc.aspx?k=G03KC-1-8293" TargetMode="External"/><Relationship Id="rId13" Type="http://schemas.openxmlformats.org/officeDocument/2006/relationships/hyperlink" Target="https://microsoft.sharepoint.com/teams/office365evidence/SitePages/Home.aspx" TargetMode="External"/><Relationship Id="rId18" Type="http://schemas.openxmlformats.org/officeDocument/2006/relationships/hyperlink" Target="https://microsoft.sharepoint.com/sites/infopedia/pages/layouts/kcdoc.aspx?k=g03kc-1-11136" TargetMode="External"/><Relationship Id="rId3" Type="http://schemas.openxmlformats.org/officeDocument/2006/relationships/hyperlink" Target="https://www.microsoft.com/en-us/microsoft-365/business" TargetMode="External"/><Relationship Id="rId7" Type="http://schemas.openxmlformats.org/officeDocument/2006/relationships/hyperlink" Target="https://microsoft.sharepoint.com/sites/infopedia/pages/layouts/KCDoc.aspx?k=G03KC-1-7042" TargetMode="External"/><Relationship Id="rId12" Type="http://schemas.openxmlformats.org/officeDocument/2006/relationships/hyperlink" Target="https://microsoft.sharepoint.com/sites/Infopedia_G03/officeonramp/SitePages/CustomerImmersionExperience.aspx" TargetMode="External"/><Relationship Id="rId17" Type="http://schemas.openxmlformats.org/officeDocument/2006/relationships/hyperlink" Target="https://microsoft.sharepoint.com/sites/infopedia/pages/layouts/kcdoc.aspx?k=g03kc-1-11128" TargetMode="External"/><Relationship Id="rId2" Type="http://schemas.openxmlformats.org/officeDocument/2006/relationships/notesSlide" Target="../notesSlides/notesSlide2.xml"/><Relationship Id="rId16" Type="http://schemas.openxmlformats.org/officeDocument/2006/relationships/hyperlink" Target="http://www.microsoft.com/trustcenter/" TargetMode="External"/><Relationship Id="rId1" Type="http://schemas.openxmlformats.org/officeDocument/2006/relationships/slideLayout" Target="../slideLayouts/slideLayout7.xml"/><Relationship Id="rId6" Type="http://schemas.openxmlformats.org/officeDocument/2006/relationships/hyperlink" Target="https://demos.microsoft.com/materials;searchKeyword=suite" TargetMode="External"/><Relationship Id="rId11" Type="http://schemas.openxmlformats.org/officeDocument/2006/relationships/hyperlink" Target="https://discover.office.com/four-secrets-to-a-connected-workplace/" TargetMode="External"/><Relationship Id="rId5" Type="http://schemas.openxmlformats.org/officeDocument/2006/relationships/hyperlink" Target="https://microsoft.sharepoint.com/sites/infopedia/pages/layouts/kcdoc.aspx?k=G03KC-1-8500" TargetMode="External"/><Relationship Id="rId15" Type="http://schemas.openxmlformats.org/officeDocument/2006/relationships/hyperlink" Target="https://microsoft.sharepoint.com/sites/Infopedia_G03/officeonramp/SitePages/EndofLife.aspx?siteId=%7bC52A1F87-E3AB-4BEA-BDAE-5CE9AE4DCB6A%7d&amp;webId=%7bA5EC9E9D-1C77-492F-9DB7-36F1F9212DE3%7d&amp;uniqueId=%7b1803D718-3967-4900-AC90-3490C6426486%7d&amp;web=1" TargetMode="External"/><Relationship Id="rId10" Type="http://schemas.openxmlformats.org/officeDocument/2006/relationships/hyperlink" Target="https://discover.office.com/microsoft-teams-ultimate-chat-guide/" TargetMode="External"/><Relationship Id="rId19" Type="http://schemas.openxmlformats.org/officeDocument/2006/relationships/hyperlink" Target="https://microsoft.sharepoint.com/sites/infopedia/pages/layouts/kcdoc.aspx?k=g03kc-1-11130" TargetMode="External"/><Relationship Id="rId4" Type="http://schemas.openxmlformats.org/officeDocument/2006/relationships/hyperlink" Target="https://partners.office.com/collaboration" TargetMode="External"/><Relationship Id="rId9" Type="http://schemas.openxmlformats.org/officeDocument/2006/relationships/hyperlink" Target="https://docs.microsoft.com/en-us/microsoft-365-business/" TargetMode="External"/><Relationship Id="rId14" Type="http://schemas.openxmlformats.org/officeDocument/2006/relationships/hyperlink" Target="https://gpm.clouddam.microsoft.com/en-us/gepsearch?570currentPage=0&amp;q=FAAAAB-LCAAAAAAABAAzOLz90Gqjw9tNTA5vtwAiS8tDuwEDPLGRFAAAAA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Box 55">
            <a:extLst>
              <a:ext uri="{FF2B5EF4-FFF2-40B4-BE49-F238E27FC236}">
                <a16:creationId xmlns:a16="http://schemas.microsoft.com/office/drawing/2014/main" id="{FE4D7C0B-F8B0-4D73-9558-911C441371DF}"/>
              </a:ext>
            </a:extLst>
          </p:cNvPr>
          <p:cNvSpPr txBox="1"/>
          <p:nvPr/>
        </p:nvSpPr>
        <p:spPr>
          <a:xfrm>
            <a:off x="636642" y="1483219"/>
            <a:ext cx="1894601" cy="1323976"/>
          </a:xfrm>
          <a:custGeom>
            <a:avLst/>
            <a:gdLst>
              <a:gd name="connsiteX0" fmla="*/ 0 w 2112836"/>
              <a:gd name="connsiteY0" fmla="*/ 0 h 1310862"/>
              <a:gd name="connsiteX1" fmla="*/ 2112836 w 2112836"/>
              <a:gd name="connsiteY1" fmla="*/ 0 h 1310862"/>
              <a:gd name="connsiteX2" fmla="*/ 2112836 w 2112836"/>
              <a:gd name="connsiteY2" fmla="*/ 1310862 h 1310862"/>
              <a:gd name="connsiteX3" fmla="*/ 0 w 2112836"/>
              <a:gd name="connsiteY3" fmla="*/ 1310862 h 1310862"/>
            </a:gdLst>
            <a:ahLst/>
            <a:cxnLst>
              <a:cxn ang="0">
                <a:pos x="connsiteX0" y="connsiteY0"/>
              </a:cxn>
              <a:cxn ang="0">
                <a:pos x="connsiteX1" y="connsiteY1"/>
              </a:cxn>
              <a:cxn ang="0">
                <a:pos x="connsiteX2" y="connsiteY2"/>
              </a:cxn>
              <a:cxn ang="0">
                <a:pos x="connsiteX3" y="connsiteY3"/>
              </a:cxn>
            </a:cxnLst>
            <a:rect l="l" t="t" r="r" b="b"/>
            <a:pathLst>
              <a:path w="2112836" h="1310862">
                <a:moveTo>
                  <a:pt x="0" y="0"/>
                </a:moveTo>
                <a:lnTo>
                  <a:pt x="2112836" y="0"/>
                </a:lnTo>
                <a:lnTo>
                  <a:pt x="2112836" y="1310862"/>
                </a:lnTo>
                <a:lnTo>
                  <a:pt x="0" y="1310862"/>
                </a:lnTo>
                <a:close/>
              </a:path>
            </a:pathLst>
          </a:custGeom>
          <a:solidFill>
            <a:schemeClr val="bg2"/>
          </a:solidFill>
        </p:spPr>
        <p:txBody>
          <a:bodyPr wrap="none" lIns="411480" rIns="91440" rtlCol="0" anchor="ctr">
            <a:noAutofit/>
          </a:bodyPr>
          <a:lstStyle/>
          <a:p>
            <a:pPr marL="115888" lvl="0">
              <a:spcBef>
                <a:spcPts val="200"/>
              </a:spcBef>
            </a:pPr>
            <a:r>
              <a:rPr lang="en-US" sz="1100">
                <a:solidFill>
                  <a:schemeClr val="tx2"/>
                </a:solidFill>
                <a:latin typeface="Segoe UI Semibold" panose="020B0702040204020203" pitchFamily="34" charset="0"/>
                <a:cs typeface="Segoe UI Semibold" panose="020B0702040204020203" pitchFamily="34" charset="0"/>
              </a:rPr>
              <a:t>Owner, </a:t>
            </a:r>
          </a:p>
          <a:p>
            <a:pPr marL="115888" lvl="0">
              <a:spcBef>
                <a:spcPts val="200"/>
              </a:spcBef>
            </a:pPr>
            <a:r>
              <a:rPr lang="en-US" sz="1100">
                <a:solidFill>
                  <a:schemeClr val="tx2"/>
                </a:solidFill>
                <a:latin typeface="Segoe UI Semibold" panose="020B0702040204020203" pitchFamily="34" charset="0"/>
                <a:cs typeface="Segoe UI Semibold" panose="020B0702040204020203" pitchFamily="34" charset="0"/>
              </a:rPr>
              <a:t>General Manager, </a:t>
            </a:r>
          </a:p>
          <a:p>
            <a:pPr marL="115888" lvl="0">
              <a:spcBef>
                <a:spcPts val="200"/>
              </a:spcBef>
            </a:pPr>
            <a:r>
              <a:rPr lang="en-US" sz="1100">
                <a:solidFill>
                  <a:schemeClr val="tx2"/>
                </a:solidFill>
                <a:latin typeface="Segoe UI Semibold" panose="020B0702040204020203" pitchFamily="34" charset="0"/>
                <a:cs typeface="Segoe UI Semibold" panose="020B0702040204020203" pitchFamily="34" charset="0"/>
              </a:rPr>
              <a:t>IT Director,</a:t>
            </a:r>
          </a:p>
          <a:p>
            <a:pPr marL="115888" lvl="0">
              <a:spcBef>
                <a:spcPts val="200"/>
              </a:spcBef>
            </a:pPr>
            <a:r>
              <a:rPr lang="en-US" sz="1100">
                <a:solidFill>
                  <a:schemeClr val="tx2"/>
                </a:solidFill>
                <a:latin typeface="Segoe UI Semibold" panose="020B0702040204020203" pitchFamily="34" charset="0"/>
                <a:cs typeface="Segoe UI Semibold" panose="020B0702040204020203" pitchFamily="34" charset="0"/>
              </a:rPr>
              <a:t>CEO, COO</a:t>
            </a:r>
          </a:p>
        </p:txBody>
      </p:sp>
      <p:sp>
        <p:nvSpPr>
          <p:cNvPr id="132" name="Freeform: Shape 131">
            <a:extLst>
              <a:ext uri="{FF2B5EF4-FFF2-40B4-BE49-F238E27FC236}">
                <a16:creationId xmlns:a16="http://schemas.microsoft.com/office/drawing/2014/main" id="{55856B21-8BEC-4DC5-9AB2-C30473213CDF}"/>
              </a:ext>
            </a:extLst>
          </p:cNvPr>
          <p:cNvSpPr/>
          <p:nvPr/>
        </p:nvSpPr>
        <p:spPr>
          <a:xfrm>
            <a:off x="228599" y="2875662"/>
            <a:ext cx="4371976" cy="1732356"/>
          </a:xfrm>
          <a:custGeom>
            <a:avLst/>
            <a:gdLst>
              <a:gd name="connsiteX0" fmla="*/ 0 w 4257993"/>
              <a:gd name="connsiteY0" fmla="*/ 0 h 1732356"/>
              <a:gd name="connsiteX1" fmla="*/ 445175 w 4257993"/>
              <a:gd name="connsiteY1" fmla="*/ 0 h 1732356"/>
              <a:gd name="connsiteX2" fmla="*/ 2047917 w 4257993"/>
              <a:gd name="connsiteY2" fmla="*/ 0 h 1732356"/>
              <a:gd name="connsiteX3" fmla="*/ 4257993 w 4257993"/>
              <a:gd name="connsiteY3" fmla="*/ 0 h 1732356"/>
              <a:gd name="connsiteX4" fmla="*/ 3761862 w 4257993"/>
              <a:gd name="connsiteY4" fmla="*/ 1732356 h 1732356"/>
              <a:gd name="connsiteX5" fmla="*/ 2047917 w 4257993"/>
              <a:gd name="connsiteY5" fmla="*/ 1732356 h 1732356"/>
              <a:gd name="connsiteX6" fmla="*/ 445175 w 4257993"/>
              <a:gd name="connsiteY6" fmla="*/ 1732356 h 1732356"/>
              <a:gd name="connsiteX7" fmla="*/ 0 w 4257993"/>
              <a:gd name="connsiteY7" fmla="*/ 1732356 h 1732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57993" h="1732356">
                <a:moveTo>
                  <a:pt x="0" y="0"/>
                </a:moveTo>
                <a:lnTo>
                  <a:pt x="445175" y="0"/>
                </a:lnTo>
                <a:lnTo>
                  <a:pt x="2047917" y="0"/>
                </a:lnTo>
                <a:lnTo>
                  <a:pt x="4257993" y="0"/>
                </a:lnTo>
                <a:lnTo>
                  <a:pt x="3761862" y="1732356"/>
                </a:lnTo>
                <a:lnTo>
                  <a:pt x="2047917" y="1732356"/>
                </a:lnTo>
                <a:lnTo>
                  <a:pt x="445175" y="1732356"/>
                </a:lnTo>
                <a:lnTo>
                  <a:pt x="0" y="173235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a:p>
        </p:txBody>
      </p:sp>
      <p:pic>
        <p:nvPicPr>
          <p:cNvPr id="49" name="Picture 48">
            <a:extLst>
              <a:ext uri="{FF2B5EF4-FFF2-40B4-BE49-F238E27FC236}">
                <a16:creationId xmlns:a16="http://schemas.microsoft.com/office/drawing/2014/main" id="{50272178-8789-44D6-A480-6D50569D3B6A}"/>
              </a:ext>
            </a:extLst>
          </p:cNvPr>
          <p:cNvPicPr>
            <a:picLocks noChangeAspect="1"/>
          </p:cNvPicPr>
          <p:nvPr/>
        </p:nvPicPr>
        <p:blipFill rotWithShape="1">
          <a:blip r:embed="rId3"/>
          <a:srcRect l="776" t="49613" r="7060" b="27455"/>
          <a:stretch/>
        </p:blipFill>
        <p:spPr>
          <a:xfrm>
            <a:off x="-5702" y="-19068"/>
            <a:ext cx="7772400" cy="1289304"/>
          </a:xfrm>
          <a:custGeom>
            <a:avLst/>
            <a:gdLst>
              <a:gd name="connsiteX0" fmla="*/ 0 w 7772400"/>
              <a:gd name="connsiteY0" fmla="*/ 0 h 1207008"/>
              <a:gd name="connsiteX1" fmla="*/ 7772400 w 7772400"/>
              <a:gd name="connsiteY1" fmla="*/ 0 h 1207008"/>
              <a:gd name="connsiteX2" fmla="*/ 7772400 w 7772400"/>
              <a:gd name="connsiteY2" fmla="*/ 1207008 h 1207008"/>
              <a:gd name="connsiteX3" fmla="*/ 0 w 7772400"/>
              <a:gd name="connsiteY3" fmla="*/ 1207008 h 1207008"/>
            </a:gdLst>
            <a:ahLst/>
            <a:cxnLst>
              <a:cxn ang="0">
                <a:pos x="connsiteX0" y="connsiteY0"/>
              </a:cxn>
              <a:cxn ang="0">
                <a:pos x="connsiteX1" y="connsiteY1"/>
              </a:cxn>
              <a:cxn ang="0">
                <a:pos x="connsiteX2" y="connsiteY2"/>
              </a:cxn>
              <a:cxn ang="0">
                <a:pos x="connsiteX3" y="connsiteY3"/>
              </a:cxn>
            </a:cxnLst>
            <a:rect l="l" t="t" r="r" b="b"/>
            <a:pathLst>
              <a:path w="7772400" h="1207008">
                <a:moveTo>
                  <a:pt x="0" y="0"/>
                </a:moveTo>
                <a:lnTo>
                  <a:pt x="7772400" y="0"/>
                </a:lnTo>
                <a:lnTo>
                  <a:pt x="7772400" y="1207008"/>
                </a:lnTo>
                <a:lnTo>
                  <a:pt x="0" y="1207008"/>
                </a:lnTo>
                <a:close/>
              </a:path>
            </a:pathLst>
          </a:custGeom>
        </p:spPr>
      </p:pic>
      <p:sp>
        <p:nvSpPr>
          <p:cNvPr id="50" name="Rectangle 49">
            <a:extLst>
              <a:ext uri="{FF2B5EF4-FFF2-40B4-BE49-F238E27FC236}">
                <a16:creationId xmlns:a16="http://schemas.microsoft.com/office/drawing/2014/main" id="{80AD6DD4-E918-4C4B-8190-903997BC0231}"/>
              </a:ext>
            </a:extLst>
          </p:cNvPr>
          <p:cNvSpPr/>
          <p:nvPr/>
        </p:nvSpPr>
        <p:spPr>
          <a:xfrm>
            <a:off x="0" y="-25385"/>
            <a:ext cx="7772400" cy="1295621"/>
          </a:xfrm>
          <a:prstGeom prst="rect">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Rectangle 71">
            <a:extLst>
              <a:ext uri="{FF2B5EF4-FFF2-40B4-BE49-F238E27FC236}">
                <a16:creationId xmlns:a16="http://schemas.microsoft.com/office/drawing/2014/main" id="{4A486F50-0DE0-46B1-8C20-82C64D0566F5}"/>
              </a:ext>
            </a:extLst>
          </p:cNvPr>
          <p:cNvSpPr/>
          <p:nvPr/>
        </p:nvSpPr>
        <p:spPr>
          <a:xfrm>
            <a:off x="529811" y="341814"/>
            <a:ext cx="6712777" cy="553998"/>
          </a:xfrm>
          <a:prstGeom prst="rect">
            <a:avLst/>
          </a:prstGeom>
        </p:spPr>
        <p:txBody>
          <a:bodyPr wrap="square" anchor="ctr">
            <a:spAutoFit/>
          </a:bodyPr>
          <a:lstStyle/>
          <a:p>
            <a:pPr lvl="0" algn="ctr"/>
            <a:r>
              <a:rPr lang="en-US" sz="3000" spc="-100">
                <a:solidFill>
                  <a:schemeClr val="bg2"/>
                </a:solidFill>
                <a:latin typeface="Segoe UI Semibold" panose="020B0702040204020203" pitchFamily="34" charset="0"/>
                <a:cs typeface="Segoe UI Semibold" panose="020B0702040204020203" pitchFamily="34" charset="0"/>
              </a:rPr>
              <a:t>Get more done</a:t>
            </a:r>
          </a:p>
        </p:txBody>
      </p:sp>
      <p:sp>
        <p:nvSpPr>
          <p:cNvPr id="74" name="TextBox 73">
            <a:extLst>
              <a:ext uri="{FF2B5EF4-FFF2-40B4-BE49-F238E27FC236}">
                <a16:creationId xmlns:a16="http://schemas.microsoft.com/office/drawing/2014/main" id="{E1824319-C2E8-4DBD-B358-6B4B81B71EE9}"/>
              </a:ext>
            </a:extLst>
          </p:cNvPr>
          <p:cNvSpPr txBox="1"/>
          <p:nvPr/>
        </p:nvSpPr>
        <p:spPr>
          <a:xfrm>
            <a:off x="2628900" y="1483219"/>
            <a:ext cx="4914900" cy="1323975"/>
          </a:xfrm>
          <a:custGeom>
            <a:avLst/>
            <a:gdLst>
              <a:gd name="connsiteX0" fmla="*/ 0 w 4732717"/>
              <a:gd name="connsiteY0" fmla="*/ 0 h 1295621"/>
              <a:gd name="connsiteX1" fmla="*/ 4732717 w 4732717"/>
              <a:gd name="connsiteY1" fmla="*/ 0 h 1295621"/>
              <a:gd name="connsiteX2" fmla="*/ 4732717 w 4732717"/>
              <a:gd name="connsiteY2" fmla="*/ 1295621 h 1295621"/>
              <a:gd name="connsiteX3" fmla="*/ 0 w 4732717"/>
              <a:gd name="connsiteY3" fmla="*/ 1295621 h 1295621"/>
            </a:gdLst>
            <a:ahLst/>
            <a:cxnLst>
              <a:cxn ang="0">
                <a:pos x="connsiteX0" y="connsiteY0"/>
              </a:cxn>
              <a:cxn ang="0">
                <a:pos x="connsiteX1" y="connsiteY1"/>
              </a:cxn>
              <a:cxn ang="0">
                <a:pos x="connsiteX2" y="connsiteY2"/>
              </a:cxn>
              <a:cxn ang="0">
                <a:pos x="connsiteX3" y="connsiteY3"/>
              </a:cxn>
            </a:cxnLst>
            <a:rect l="l" t="t" r="r" b="b"/>
            <a:pathLst>
              <a:path w="4732717" h="1295621">
                <a:moveTo>
                  <a:pt x="0" y="0"/>
                </a:moveTo>
                <a:lnTo>
                  <a:pt x="4732717" y="0"/>
                </a:lnTo>
                <a:lnTo>
                  <a:pt x="4732717" y="1295621"/>
                </a:lnTo>
                <a:lnTo>
                  <a:pt x="0" y="1295621"/>
                </a:lnTo>
                <a:close/>
              </a:path>
            </a:pathLst>
          </a:custGeom>
          <a:solidFill>
            <a:schemeClr val="bg2"/>
          </a:solidFill>
        </p:spPr>
        <p:txBody>
          <a:bodyPr wrap="square" rtlCol="0">
            <a:noAutofit/>
          </a:bodyPr>
          <a:lstStyle/>
          <a:p>
            <a:endParaRPr lang="en-US" sz="1200"/>
          </a:p>
        </p:txBody>
      </p:sp>
      <p:sp>
        <p:nvSpPr>
          <p:cNvPr id="84" name="Freeform: Shape 83">
            <a:extLst>
              <a:ext uri="{FF2B5EF4-FFF2-40B4-BE49-F238E27FC236}">
                <a16:creationId xmlns:a16="http://schemas.microsoft.com/office/drawing/2014/main" id="{664726BB-C4C0-4150-8442-36D5108847DF}"/>
              </a:ext>
            </a:extLst>
          </p:cNvPr>
          <p:cNvSpPr/>
          <p:nvPr/>
        </p:nvSpPr>
        <p:spPr>
          <a:xfrm>
            <a:off x="228600" y="4586553"/>
            <a:ext cx="7315199" cy="3395398"/>
          </a:xfrm>
          <a:custGeom>
            <a:avLst/>
            <a:gdLst>
              <a:gd name="connsiteX0" fmla="*/ 0 w 9143999"/>
              <a:gd name="connsiteY0" fmla="*/ 0 h 2560705"/>
              <a:gd name="connsiteX1" fmla="*/ 9143999 w 9143999"/>
              <a:gd name="connsiteY1" fmla="*/ 0 h 2560705"/>
              <a:gd name="connsiteX2" fmla="*/ 9143999 w 9143999"/>
              <a:gd name="connsiteY2" fmla="*/ 2560705 h 2560705"/>
              <a:gd name="connsiteX3" fmla="*/ 0 w 9143999"/>
              <a:gd name="connsiteY3" fmla="*/ 2560705 h 2560705"/>
            </a:gdLst>
            <a:ahLst/>
            <a:cxnLst>
              <a:cxn ang="0">
                <a:pos x="connsiteX0" y="connsiteY0"/>
              </a:cxn>
              <a:cxn ang="0">
                <a:pos x="connsiteX1" y="connsiteY1"/>
              </a:cxn>
              <a:cxn ang="0">
                <a:pos x="connsiteX2" y="connsiteY2"/>
              </a:cxn>
              <a:cxn ang="0">
                <a:pos x="connsiteX3" y="connsiteY3"/>
              </a:cxn>
            </a:cxnLst>
            <a:rect l="l" t="t" r="r" b="b"/>
            <a:pathLst>
              <a:path w="9143999" h="2560705">
                <a:moveTo>
                  <a:pt x="0" y="0"/>
                </a:moveTo>
                <a:lnTo>
                  <a:pt x="9143999" y="0"/>
                </a:lnTo>
                <a:lnTo>
                  <a:pt x="9143999" y="2560705"/>
                </a:lnTo>
                <a:lnTo>
                  <a:pt x="0" y="2560705"/>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200"/>
          </a:p>
        </p:txBody>
      </p:sp>
      <p:sp>
        <p:nvSpPr>
          <p:cNvPr id="89" name="Rectangle 88">
            <a:extLst>
              <a:ext uri="{FF2B5EF4-FFF2-40B4-BE49-F238E27FC236}">
                <a16:creationId xmlns:a16="http://schemas.microsoft.com/office/drawing/2014/main" id="{10908371-19EB-449E-8CD9-464E2408257B}"/>
              </a:ext>
            </a:extLst>
          </p:cNvPr>
          <p:cNvSpPr/>
          <p:nvPr/>
        </p:nvSpPr>
        <p:spPr>
          <a:xfrm rot="10800000" flipV="1">
            <a:off x="5828840" y="4784081"/>
            <a:ext cx="1504061" cy="302641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oAutofit/>
          </a:bodyPr>
          <a:lstStyle/>
          <a:p>
            <a:pPr>
              <a:spcAft>
                <a:spcPts val="300"/>
              </a:spcAft>
            </a:pPr>
            <a:r>
              <a:rPr lang="en-US" sz="1200">
                <a:solidFill>
                  <a:schemeClr val="bg2"/>
                </a:solidFill>
                <a:latin typeface="Segoe UI Semibold" panose="020B0702040204020203" pitchFamily="34" charset="0"/>
                <a:cs typeface="Segoe UI Semibold" panose="020B0702040204020203" pitchFamily="34" charset="0"/>
              </a:rPr>
              <a:t>DIFFERENTIATOR </a:t>
            </a:r>
          </a:p>
          <a:p>
            <a:pPr>
              <a:spcAft>
                <a:spcPts val="600"/>
              </a:spcAft>
            </a:pPr>
            <a:r>
              <a:rPr lang="en-US" sz="1200">
                <a:solidFill>
                  <a:schemeClr val="bg2"/>
                </a:solidFill>
              </a:rPr>
              <a:t>AI helps you get more done by surfacing new insights and providing tailored suggestions within the apps and services people use every day.</a:t>
            </a:r>
          </a:p>
        </p:txBody>
      </p:sp>
      <p:sp>
        <p:nvSpPr>
          <p:cNvPr id="90" name="Rectangle 89">
            <a:extLst>
              <a:ext uri="{FF2B5EF4-FFF2-40B4-BE49-F238E27FC236}">
                <a16:creationId xmlns:a16="http://schemas.microsoft.com/office/drawing/2014/main" id="{92C2F81E-6780-4A11-9B59-68AA6598AB22}"/>
              </a:ext>
            </a:extLst>
          </p:cNvPr>
          <p:cNvSpPr/>
          <p:nvPr/>
        </p:nvSpPr>
        <p:spPr>
          <a:xfrm>
            <a:off x="443928" y="4970937"/>
            <a:ext cx="5310124" cy="1908651"/>
          </a:xfrm>
          <a:prstGeom prst="rect">
            <a:avLst/>
          </a:prstGeom>
        </p:spPr>
        <p:txBody>
          <a:bodyPr wrap="square">
            <a:noAutofit/>
          </a:bodyPr>
          <a:lstStyle/>
          <a:p>
            <a:pPr marL="170228" indent="-170228">
              <a:spcBef>
                <a:spcPts val="200"/>
              </a:spcBef>
              <a:buClr>
                <a:schemeClr val="tx1"/>
              </a:buClr>
              <a:buFont typeface="Arial" panose="020B0604020202020204" pitchFamily="34" charset="0"/>
              <a:buChar char="•"/>
            </a:pPr>
            <a:endParaRPr lang="en-US" sz="1000">
              <a:solidFill>
                <a:schemeClr val="tx2"/>
              </a:solidFill>
            </a:endParaRPr>
          </a:p>
        </p:txBody>
      </p:sp>
      <p:sp>
        <p:nvSpPr>
          <p:cNvPr id="137" name="Freeform: Shape 136">
            <a:extLst>
              <a:ext uri="{FF2B5EF4-FFF2-40B4-BE49-F238E27FC236}">
                <a16:creationId xmlns:a16="http://schemas.microsoft.com/office/drawing/2014/main" id="{D3FCFA73-D0C2-4F4D-B7AD-41B76B32109F}"/>
              </a:ext>
            </a:extLst>
          </p:cNvPr>
          <p:cNvSpPr/>
          <p:nvPr/>
        </p:nvSpPr>
        <p:spPr>
          <a:xfrm flipH="1" flipV="1">
            <a:off x="3714749" y="2875662"/>
            <a:ext cx="3811678" cy="1733594"/>
          </a:xfrm>
          <a:custGeom>
            <a:avLst/>
            <a:gdLst>
              <a:gd name="connsiteX0" fmla="*/ 2900445 w 3858331"/>
              <a:gd name="connsiteY0" fmla="*/ 1733594 h 1733594"/>
              <a:gd name="connsiteX1" fmla="*/ 72567 w 3858331"/>
              <a:gd name="connsiteY1" fmla="*/ 1733594 h 1733594"/>
              <a:gd name="connsiteX2" fmla="*/ 42087 w 3858331"/>
              <a:gd name="connsiteY2" fmla="*/ 1733594 h 1733594"/>
              <a:gd name="connsiteX3" fmla="*/ 0 w 3858331"/>
              <a:gd name="connsiteY3" fmla="*/ 1733594 h 1733594"/>
              <a:gd name="connsiteX4" fmla="*/ 0 w 3858331"/>
              <a:gd name="connsiteY4" fmla="*/ 0 h 1733594"/>
              <a:gd name="connsiteX5" fmla="*/ 42087 w 3858331"/>
              <a:gd name="connsiteY5" fmla="*/ 0 h 1733594"/>
              <a:gd name="connsiteX6" fmla="*/ 72567 w 3858331"/>
              <a:gd name="connsiteY6" fmla="*/ 0 h 1733594"/>
              <a:gd name="connsiteX7" fmla="*/ 3411242 w 3858331"/>
              <a:gd name="connsiteY7" fmla="*/ 0 h 1733594"/>
              <a:gd name="connsiteX8" fmla="*/ 3441722 w 3858331"/>
              <a:gd name="connsiteY8" fmla="*/ 0 h 1733594"/>
              <a:gd name="connsiteX9" fmla="*/ 3523002 w 3858331"/>
              <a:gd name="connsiteY9" fmla="*/ 0 h 1733594"/>
              <a:gd name="connsiteX10" fmla="*/ 3553482 w 3858331"/>
              <a:gd name="connsiteY10" fmla="*/ 0 h 1733594"/>
              <a:gd name="connsiteX11" fmla="*/ 3716091 w 3858331"/>
              <a:gd name="connsiteY11" fmla="*/ 0 h 1733594"/>
              <a:gd name="connsiteX12" fmla="*/ 3746571 w 3858331"/>
              <a:gd name="connsiteY12" fmla="*/ 0 h 1733594"/>
              <a:gd name="connsiteX13" fmla="*/ 3827851 w 3858331"/>
              <a:gd name="connsiteY13" fmla="*/ 0 h 1733594"/>
              <a:gd name="connsiteX14" fmla="*/ 3858331 w 3858331"/>
              <a:gd name="connsiteY14" fmla="*/ 0 h 1733594"/>
              <a:gd name="connsiteX15" fmla="*/ 3857978 w 3858331"/>
              <a:gd name="connsiteY15" fmla="*/ 1238 h 1733594"/>
              <a:gd name="connsiteX16" fmla="*/ 3396576 w 3858331"/>
              <a:gd name="connsiteY16" fmla="*/ 1238 h 1733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58331" h="1733594">
                <a:moveTo>
                  <a:pt x="2900445" y="1733594"/>
                </a:moveTo>
                <a:lnTo>
                  <a:pt x="72567" y="1733594"/>
                </a:lnTo>
                <a:lnTo>
                  <a:pt x="42087" y="1733594"/>
                </a:lnTo>
                <a:lnTo>
                  <a:pt x="0" y="1733594"/>
                </a:lnTo>
                <a:lnTo>
                  <a:pt x="0" y="0"/>
                </a:lnTo>
                <a:lnTo>
                  <a:pt x="42087" y="0"/>
                </a:lnTo>
                <a:lnTo>
                  <a:pt x="72567" y="0"/>
                </a:lnTo>
                <a:lnTo>
                  <a:pt x="3411242" y="0"/>
                </a:lnTo>
                <a:lnTo>
                  <a:pt x="3441722" y="0"/>
                </a:lnTo>
                <a:lnTo>
                  <a:pt x="3523002" y="0"/>
                </a:lnTo>
                <a:lnTo>
                  <a:pt x="3553482" y="0"/>
                </a:lnTo>
                <a:lnTo>
                  <a:pt x="3716091" y="0"/>
                </a:lnTo>
                <a:lnTo>
                  <a:pt x="3746571" y="0"/>
                </a:lnTo>
                <a:lnTo>
                  <a:pt x="3827851" y="0"/>
                </a:lnTo>
                <a:lnTo>
                  <a:pt x="3858331" y="0"/>
                </a:lnTo>
                <a:lnTo>
                  <a:pt x="3857978" y="1238"/>
                </a:lnTo>
                <a:lnTo>
                  <a:pt x="3396576" y="1238"/>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a:p>
        </p:txBody>
      </p:sp>
      <p:sp>
        <p:nvSpPr>
          <p:cNvPr id="93" name="Rectangle 92">
            <a:extLst>
              <a:ext uri="{FF2B5EF4-FFF2-40B4-BE49-F238E27FC236}">
                <a16:creationId xmlns:a16="http://schemas.microsoft.com/office/drawing/2014/main" id="{88EE920E-C246-4820-993C-DC61051A3EFF}"/>
              </a:ext>
            </a:extLst>
          </p:cNvPr>
          <p:cNvSpPr/>
          <p:nvPr/>
        </p:nvSpPr>
        <p:spPr>
          <a:xfrm>
            <a:off x="443928" y="3201904"/>
            <a:ext cx="3009593" cy="1582177"/>
          </a:xfrm>
          <a:prstGeom prst="rect">
            <a:avLst/>
          </a:prstGeom>
          <a:noFill/>
          <a:ln>
            <a:noFill/>
          </a:ln>
          <a:effectLst/>
        </p:spPr>
        <p:txBody>
          <a:bodyPr wrap="square" lIns="0" tIns="38686" rIns="0" bIns="38686">
            <a:noAutofit/>
          </a:bodyPr>
          <a:lstStyle/>
          <a:p>
            <a:pPr>
              <a:spcBef>
                <a:spcPts val="200"/>
              </a:spcBef>
            </a:pPr>
            <a:endParaRPr lang="en-US" sz="1000">
              <a:solidFill>
                <a:schemeClr val="tx2"/>
              </a:solidFill>
            </a:endParaRPr>
          </a:p>
        </p:txBody>
      </p:sp>
      <p:sp>
        <p:nvSpPr>
          <p:cNvPr id="94" name="Rectangle 93">
            <a:extLst>
              <a:ext uri="{FF2B5EF4-FFF2-40B4-BE49-F238E27FC236}">
                <a16:creationId xmlns:a16="http://schemas.microsoft.com/office/drawing/2014/main" id="{E7D5B487-AA6E-4D95-B047-652DE3F021D1}"/>
              </a:ext>
            </a:extLst>
          </p:cNvPr>
          <p:cNvSpPr/>
          <p:nvPr/>
        </p:nvSpPr>
        <p:spPr>
          <a:xfrm>
            <a:off x="335613" y="2941793"/>
            <a:ext cx="957891" cy="184666"/>
          </a:xfrm>
          <a:prstGeom prst="rect">
            <a:avLst/>
          </a:prstGeom>
        </p:spPr>
        <p:txBody>
          <a:bodyPr wrap="none" lIns="0" tIns="0" rIns="0" bIns="0" anchor="t" anchorCtr="0">
            <a:spAutoFit/>
          </a:bodyPr>
          <a:lstStyle/>
          <a:p>
            <a:pPr>
              <a:spcAft>
                <a:spcPts val="677"/>
              </a:spcAft>
            </a:pPr>
            <a:r>
              <a:rPr lang="en-US" sz="1200">
                <a:solidFill>
                  <a:schemeClr val="accent3"/>
                </a:solidFill>
                <a:latin typeface="Segoe UI Semibold" panose="020B0702040204020203" pitchFamily="34" charset="0"/>
                <a:cs typeface="Segoe UI Semibold" panose="020B0702040204020203" pitchFamily="34" charset="0"/>
              </a:rPr>
              <a:t>Product value</a:t>
            </a:r>
          </a:p>
        </p:txBody>
      </p:sp>
      <p:sp>
        <p:nvSpPr>
          <p:cNvPr id="95" name="Rectangle 94">
            <a:extLst>
              <a:ext uri="{FF2B5EF4-FFF2-40B4-BE49-F238E27FC236}">
                <a16:creationId xmlns:a16="http://schemas.microsoft.com/office/drawing/2014/main" id="{07C4DFE3-F651-416D-BA6B-39A51AC20B73}"/>
              </a:ext>
            </a:extLst>
          </p:cNvPr>
          <p:cNvSpPr/>
          <p:nvPr/>
        </p:nvSpPr>
        <p:spPr>
          <a:xfrm>
            <a:off x="335613" y="4616539"/>
            <a:ext cx="5310124" cy="3290644"/>
          </a:xfrm>
          <a:prstGeom prst="rect">
            <a:avLst/>
          </a:prstGeom>
          <a:noFill/>
        </p:spPr>
        <p:txBody>
          <a:bodyPr wrap="square" lIns="0" tIns="0" rIns="0" bIns="0" anchor="t" anchorCtr="0">
            <a:spAutoFit/>
          </a:bodyPr>
          <a:lstStyle/>
          <a:p>
            <a:pPr lvl="0" defTabSz="932742">
              <a:defRPr/>
            </a:pPr>
            <a:r>
              <a:rPr lang="en-US" sz="1000" b="1" dirty="0"/>
              <a:t>Create your best work like a pro with intelligent editing tools</a:t>
            </a:r>
          </a:p>
          <a:p>
            <a:pPr marL="120650" marR="64135" indent="-120650">
              <a:buFont typeface="Arial" panose="020B0604020202020204" pitchFamily="34" charset="0"/>
              <a:buChar char="•"/>
            </a:pPr>
            <a:r>
              <a:rPr lang="en-US" sz="1000" dirty="0"/>
              <a:t>Find out more about a topic you’re writing about—with a properly formatted citation—in one click with Researcher. </a:t>
            </a:r>
            <a:endParaRPr lang="en-US" sz="900" dirty="0">
              <a:solidFill>
                <a:srgbClr val="00B050"/>
              </a:solidFill>
              <a:cs typeface="Times New Roman" panose="02020603050405020304" pitchFamily="18" charset="0"/>
            </a:endParaRPr>
          </a:p>
          <a:p>
            <a:pPr marL="120650" marR="64135" indent="-120650">
              <a:buFont typeface="Arial" panose="020B0604020202020204" pitchFamily="34" charset="0"/>
              <a:buChar char="•"/>
            </a:pPr>
            <a:r>
              <a:rPr lang="en-US" sz="1000" dirty="0">
                <a:solidFill>
                  <a:srgbClr val="000000"/>
                </a:solidFill>
                <a:ea typeface="Segoe UI" panose="020B0502040204020203" pitchFamily="34" charset="0"/>
              </a:rPr>
              <a:t>Make the finishing touches with Editor, an advanced proofing tool that checks for spelling and grammar and makes style suggestions to help you improve your writing. </a:t>
            </a:r>
            <a:endParaRPr lang="en-US" sz="1000" dirty="0">
              <a:solidFill>
                <a:srgbClr val="000000"/>
              </a:solidFill>
              <a:ea typeface="Segoe UI" panose="020B0502040204020203" pitchFamily="34" charset="0"/>
              <a:cs typeface="Segoe UI"/>
            </a:endParaRPr>
          </a:p>
          <a:p>
            <a:pPr marL="120650" marR="64135" indent="-120650">
              <a:buFont typeface="Arial" panose="020B0604020202020204" pitchFamily="34" charset="0"/>
              <a:buChar char="•"/>
            </a:pPr>
            <a:r>
              <a:rPr lang="en-US" sz="1000" dirty="0">
                <a:solidFill>
                  <a:srgbClr val="000000"/>
                </a:solidFill>
                <a:ea typeface="Segoe UI" panose="020B0502040204020203" pitchFamily="34" charset="0"/>
              </a:rPr>
              <a:t>Your Office apps learn from your personal style and help make you more productive with built-in AI will help save you time and get the results you want. </a:t>
            </a:r>
            <a:endParaRPr lang="en-US" sz="1000" dirty="0">
              <a:solidFill>
                <a:srgbClr val="000000"/>
              </a:solidFill>
              <a:ea typeface="Segoe UI" panose="020B0502040204020203" pitchFamily="34" charset="0"/>
              <a:cs typeface="Segoe UI"/>
            </a:endParaRPr>
          </a:p>
          <a:p>
            <a:pPr marL="120650" marR="64135" lvl="0" indent="-120650">
              <a:lnSpc>
                <a:spcPct val="100000"/>
              </a:lnSpc>
              <a:spcBef>
                <a:spcPts val="0"/>
              </a:spcBef>
              <a:spcAft>
                <a:spcPts val="300"/>
              </a:spcAft>
              <a:buFont typeface="Arial" panose="020B0604020202020204" pitchFamily="34" charset="0"/>
              <a:buChar char="•"/>
            </a:pPr>
            <a:r>
              <a:rPr lang="en-US" sz="1000" dirty="0">
                <a:solidFill>
                  <a:srgbClr val="000000"/>
                </a:solidFill>
                <a:ea typeface="Segoe UI" panose="020B0502040204020203" pitchFamily="34" charset="0"/>
              </a:rPr>
              <a:t>Whether you’re writing a document, creating a presentation, or evaluating your budget, intelligent services like Editor, Designer, and Smart </a:t>
            </a:r>
            <a:r>
              <a:rPr lang="en-US" sz="1000" dirty="0">
                <a:solidFill>
                  <a:srgbClr val="000000"/>
                </a:solidFill>
                <a:ea typeface="Segoe UI" panose="020B0502040204020203" pitchFamily="34" charset="0"/>
                <a:cs typeface="Times New Roman" panose="02020603050405020304" pitchFamily="18" charset="0"/>
              </a:rPr>
              <a:t>Lookup will help you be a pro.</a:t>
            </a:r>
            <a:endParaRPr lang="en-US" sz="1000" dirty="0">
              <a:solidFill>
                <a:srgbClr val="000000"/>
              </a:solidFill>
              <a:ea typeface="Segoe UI" panose="020B0502040204020203" pitchFamily="34" charset="0"/>
              <a:cs typeface="Segoe UI"/>
            </a:endParaRPr>
          </a:p>
          <a:p>
            <a:r>
              <a:rPr lang="en-US" sz="1000" b="1" dirty="0">
                <a:solidFill>
                  <a:srgbClr val="000000"/>
                </a:solidFill>
                <a:latin typeface="Segoe UI" panose="020B0502040204020203" pitchFamily="34" charset="0"/>
                <a:ea typeface="Segoe UI" panose="020B0502040204020203" pitchFamily="34" charset="0"/>
              </a:rPr>
              <a:t>Work efficiently with integration to other apps and solutions you use daily</a:t>
            </a:r>
            <a:endParaRPr lang="en-US" sz="1000" dirty="0"/>
          </a:p>
          <a:p>
            <a:pPr marL="115570" indent="-115570">
              <a:buFont typeface="Arial" panose="020B0604020202020204" pitchFamily="34" charset="0"/>
              <a:buChar char="•"/>
            </a:pPr>
            <a:r>
              <a:rPr lang="en-US" sz="1000" dirty="0">
                <a:solidFill>
                  <a:schemeClr val="tx2"/>
                </a:solidFill>
              </a:rPr>
              <a:t>With email, conferencing, online storage, a hub for teamwork, and the Office apps all working together you can increase productivity and grow your business with confidence.</a:t>
            </a:r>
            <a:endParaRPr lang="en-US" sz="1000" dirty="0">
              <a:solidFill>
                <a:schemeClr val="tx2"/>
              </a:solidFill>
              <a:cs typeface="Segoe UI"/>
            </a:endParaRPr>
          </a:p>
          <a:p>
            <a:pPr marL="115570" indent="-115570">
              <a:buFont typeface="Arial" panose="020B0604020202020204" pitchFamily="34" charset="0"/>
              <a:buChar char="•"/>
            </a:pPr>
            <a:r>
              <a:rPr lang="en-US" sz="1000" dirty="0">
                <a:solidFill>
                  <a:schemeClr val="tx2"/>
                </a:solidFill>
              </a:rPr>
              <a:t>Build stronger connections and learn about the people you interact with using LinkedIn integration with Office 365.</a:t>
            </a:r>
            <a:endParaRPr lang="en-US" sz="1000" i="1" dirty="0">
              <a:solidFill>
                <a:schemeClr val="tx2"/>
              </a:solidFill>
              <a:cs typeface="Segoe UI"/>
            </a:endParaRPr>
          </a:p>
          <a:p>
            <a:pPr marL="115570" indent="-115570">
              <a:spcAft>
                <a:spcPts val="400"/>
              </a:spcAft>
              <a:buFont typeface="Arial" panose="020B0604020202020204" pitchFamily="34" charset="0"/>
              <a:buChar char="•"/>
            </a:pPr>
            <a:r>
              <a:rPr lang="en-US" sz="1000" dirty="0">
                <a:solidFill>
                  <a:schemeClr val="tx2"/>
                </a:solidFill>
              </a:rPr>
              <a:t>Get add-ins to help you get more done with over 2,400 in the Office Store </a:t>
            </a:r>
            <a:br>
              <a:rPr lang="en-US" sz="1000" dirty="0">
                <a:solidFill>
                  <a:schemeClr val="tx2"/>
                </a:solidFill>
                <a:cs typeface="Segoe UI"/>
              </a:rPr>
            </a:br>
            <a:r>
              <a:rPr lang="en-US" sz="1000" dirty="0">
                <a:solidFill>
                  <a:schemeClr val="tx2"/>
                </a:solidFill>
              </a:rPr>
              <a:t>and over 700,000 in the Windows Store. </a:t>
            </a:r>
            <a:endParaRPr lang="en-US" sz="1000" i="1" dirty="0">
              <a:solidFill>
                <a:schemeClr val="tx2"/>
              </a:solidFill>
              <a:cs typeface="Segoe UI"/>
            </a:endParaRPr>
          </a:p>
          <a:p>
            <a:r>
              <a:rPr lang="en-US" sz="1000" b="1" dirty="0">
                <a:solidFill>
                  <a:srgbClr val="000000"/>
                </a:solidFill>
                <a:latin typeface="Segoe UI" panose="020B0502040204020203" pitchFamily="34" charset="0"/>
                <a:ea typeface="Segoe UI" panose="020B0502040204020203" pitchFamily="34" charset="0"/>
              </a:rPr>
              <a:t>Stay on top of all your work with access to all your files</a:t>
            </a:r>
            <a:endParaRPr lang="en-US" sz="1000" dirty="0"/>
          </a:p>
          <a:p>
            <a:pPr marL="115570" indent="-115570">
              <a:buFont typeface="Arial" panose="020B0604020202020204" pitchFamily="34" charset="0"/>
              <a:buChar char="•"/>
            </a:pPr>
            <a:r>
              <a:rPr lang="en-US" sz="1000" dirty="0">
                <a:solidFill>
                  <a:schemeClr val="tx2"/>
                </a:solidFill>
              </a:rPr>
              <a:t>Do more with secure access, sharing, and file storage at work, home, or on the go.</a:t>
            </a:r>
            <a:endParaRPr lang="en-US" sz="1000" dirty="0">
              <a:solidFill>
                <a:schemeClr val="tx2"/>
              </a:solidFill>
              <a:cs typeface="Segoe UI"/>
            </a:endParaRPr>
          </a:p>
          <a:p>
            <a:pPr marL="115570" indent="-115570">
              <a:buFont typeface="Arial" panose="020B0604020202020204" pitchFamily="34" charset="0"/>
              <a:buChar char="•"/>
            </a:pPr>
            <a:r>
              <a:rPr lang="en-US" sz="1000" dirty="0">
                <a:solidFill>
                  <a:schemeClr val="tx2"/>
                </a:solidFill>
              </a:rPr>
              <a:t>Access and edit documents offline; when you're back online updated files sync automatically.</a:t>
            </a:r>
            <a:endParaRPr lang="en-US" sz="1000" dirty="0">
              <a:solidFill>
                <a:schemeClr val="tx2"/>
              </a:solidFill>
              <a:cs typeface="Segoe UI"/>
            </a:endParaRPr>
          </a:p>
          <a:p>
            <a:pPr marL="115570" indent="-115570">
              <a:buFont typeface="Arial" panose="020B0604020202020204" pitchFamily="34" charset="0"/>
              <a:buChar char="•"/>
            </a:pPr>
            <a:r>
              <a:rPr lang="en-US" sz="1000" dirty="0">
                <a:solidFill>
                  <a:schemeClr val="tx2"/>
                </a:solidFill>
              </a:rPr>
              <a:t>View or revert to a previous version of your document thanks to automatic saving.</a:t>
            </a:r>
            <a:endParaRPr lang="en-US" sz="1000" dirty="0">
              <a:solidFill>
                <a:schemeClr val="tx2"/>
              </a:solidFill>
              <a:cs typeface="Segoe UI"/>
            </a:endParaRPr>
          </a:p>
        </p:txBody>
      </p:sp>
      <p:sp>
        <p:nvSpPr>
          <p:cNvPr id="96" name="Rectangle 95">
            <a:extLst>
              <a:ext uri="{FF2B5EF4-FFF2-40B4-BE49-F238E27FC236}">
                <a16:creationId xmlns:a16="http://schemas.microsoft.com/office/drawing/2014/main" id="{4D98FACF-92E0-465F-B632-670F486F1BB8}"/>
              </a:ext>
            </a:extLst>
          </p:cNvPr>
          <p:cNvSpPr/>
          <p:nvPr/>
        </p:nvSpPr>
        <p:spPr>
          <a:xfrm>
            <a:off x="4159123" y="3201904"/>
            <a:ext cx="3248571" cy="1785323"/>
          </a:xfrm>
          <a:prstGeom prst="rect">
            <a:avLst/>
          </a:prstGeom>
          <a:noFill/>
          <a:ln>
            <a:noFill/>
          </a:ln>
          <a:effectLst/>
        </p:spPr>
        <p:txBody>
          <a:bodyPr wrap="square" lIns="0" tIns="0" rIns="0" bIns="0">
            <a:noAutofit/>
          </a:bodyPr>
          <a:lstStyle/>
          <a:p>
            <a:pPr>
              <a:spcBef>
                <a:spcPts val="200"/>
              </a:spcBef>
              <a:buClr>
                <a:schemeClr val="tx1"/>
              </a:buClr>
            </a:pPr>
            <a:endParaRPr lang="en-US" sz="1000">
              <a:solidFill>
                <a:schemeClr val="tx2"/>
              </a:solidFill>
            </a:endParaRPr>
          </a:p>
        </p:txBody>
      </p:sp>
      <p:sp>
        <p:nvSpPr>
          <p:cNvPr id="97" name="Freeform 40">
            <a:extLst>
              <a:ext uri="{FF2B5EF4-FFF2-40B4-BE49-F238E27FC236}">
                <a16:creationId xmlns:a16="http://schemas.microsoft.com/office/drawing/2014/main" id="{2CE3F263-23C7-46B8-96A5-9BA89238FFDA}"/>
              </a:ext>
            </a:extLst>
          </p:cNvPr>
          <p:cNvSpPr>
            <a:spLocks/>
          </p:cNvSpPr>
          <p:nvPr/>
        </p:nvSpPr>
        <p:spPr bwMode="auto">
          <a:xfrm>
            <a:off x="7119257" y="2959480"/>
            <a:ext cx="352840" cy="430785"/>
          </a:xfrm>
          <a:custGeom>
            <a:avLst/>
            <a:gdLst>
              <a:gd name="connsiteX0" fmla="*/ 1348505 w 1483478"/>
              <a:gd name="connsiteY0" fmla="*/ 1319658 h 1811181"/>
              <a:gd name="connsiteX1" fmla="*/ 1339827 w 1483478"/>
              <a:gd name="connsiteY1" fmla="*/ 1322628 h 1811181"/>
              <a:gd name="connsiteX2" fmla="*/ 1013443 w 1483478"/>
              <a:gd name="connsiteY2" fmla="*/ 1610269 h 1811181"/>
              <a:gd name="connsiteX3" fmla="*/ 877346 w 1483478"/>
              <a:gd name="connsiteY3" fmla="*/ 1458952 h 1811181"/>
              <a:gd name="connsiteX4" fmla="*/ 860342 w 1483478"/>
              <a:gd name="connsiteY4" fmla="*/ 1458051 h 1811181"/>
              <a:gd name="connsiteX5" fmla="*/ 824529 w 1483478"/>
              <a:gd name="connsiteY5" fmla="*/ 1490261 h 1811181"/>
              <a:gd name="connsiteX6" fmla="*/ 823629 w 1483478"/>
              <a:gd name="connsiteY6" fmla="*/ 1507267 h 1811181"/>
              <a:gd name="connsiteX7" fmla="*/ 966628 w 1483478"/>
              <a:gd name="connsiteY7" fmla="*/ 1666256 h 1811181"/>
              <a:gd name="connsiteX8" fmla="*/ 966955 w 1483478"/>
              <a:gd name="connsiteY8" fmla="*/ 1667212 h 1811181"/>
              <a:gd name="connsiteX9" fmla="*/ 998651 w 1483478"/>
              <a:gd name="connsiteY9" fmla="*/ 1703177 h 1811181"/>
              <a:gd name="connsiteX10" fmla="*/ 1006886 w 1483478"/>
              <a:gd name="connsiteY10" fmla="*/ 1707214 h 1811181"/>
              <a:gd name="connsiteX11" fmla="*/ 1007676 w 1483478"/>
              <a:gd name="connsiteY11" fmla="*/ 1706944 h 1811181"/>
              <a:gd name="connsiteX12" fmla="*/ 1008185 w 1483478"/>
              <a:gd name="connsiteY12" fmla="*/ 1707186 h 1811181"/>
              <a:gd name="connsiteX13" fmla="*/ 1016874 w 1483478"/>
              <a:gd name="connsiteY13" fmla="*/ 1704115 h 1811181"/>
              <a:gd name="connsiteX14" fmla="*/ 1052685 w 1483478"/>
              <a:gd name="connsiteY14" fmla="*/ 1671906 h 1811181"/>
              <a:gd name="connsiteX15" fmla="*/ 1052996 w 1483478"/>
              <a:gd name="connsiteY15" fmla="*/ 1671258 h 1811181"/>
              <a:gd name="connsiteX16" fmla="*/ 1387370 w 1483478"/>
              <a:gd name="connsiteY16" fmla="*/ 1376575 h 1811181"/>
              <a:gd name="connsiteX17" fmla="*/ 1388437 w 1483478"/>
              <a:gd name="connsiteY17" fmla="*/ 1359660 h 1811181"/>
              <a:gd name="connsiteX18" fmla="*/ 1356742 w 1483478"/>
              <a:gd name="connsiteY18" fmla="*/ 1323696 h 1811181"/>
              <a:gd name="connsiteX19" fmla="*/ 1348505 w 1483478"/>
              <a:gd name="connsiteY19" fmla="*/ 1319658 h 1811181"/>
              <a:gd name="connsiteX20" fmla="*/ 1105826 w 1483478"/>
              <a:gd name="connsiteY20" fmla="*/ 1055876 h 1811181"/>
              <a:gd name="connsiteX21" fmla="*/ 1483478 w 1483478"/>
              <a:gd name="connsiteY21" fmla="*/ 1433529 h 1811181"/>
              <a:gd name="connsiteX22" fmla="*/ 1105826 w 1483478"/>
              <a:gd name="connsiteY22" fmla="*/ 1811181 h 1811181"/>
              <a:gd name="connsiteX23" fmla="*/ 728173 w 1483478"/>
              <a:gd name="connsiteY23" fmla="*/ 1433529 h 1811181"/>
              <a:gd name="connsiteX24" fmla="*/ 1105826 w 1483478"/>
              <a:gd name="connsiteY24" fmla="*/ 1055876 h 1811181"/>
              <a:gd name="connsiteX25" fmla="*/ 187015 w 1483478"/>
              <a:gd name="connsiteY25" fmla="*/ 737217 h 1811181"/>
              <a:gd name="connsiteX26" fmla="*/ 365900 w 1483478"/>
              <a:gd name="connsiteY26" fmla="*/ 737217 h 1811181"/>
              <a:gd name="connsiteX27" fmla="*/ 552913 w 1483478"/>
              <a:gd name="connsiteY27" fmla="*/ 980638 h 1811181"/>
              <a:gd name="connsiteX28" fmla="*/ 739928 w 1483478"/>
              <a:gd name="connsiteY28" fmla="*/ 737217 h 1811181"/>
              <a:gd name="connsiteX29" fmla="*/ 918811 w 1483478"/>
              <a:gd name="connsiteY29" fmla="*/ 737217 h 1811181"/>
              <a:gd name="connsiteX30" fmla="*/ 1105826 w 1483478"/>
              <a:gd name="connsiteY30" fmla="*/ 923840 h 1811181"/>
              <a:gd name="connsiteX31" fmla="*/ 1105826 w 1483478"/>
              <a:gd name="connsiteY31" fmla="*/ 990616 h 1811181"/>
              <a:gd name="connsiteX32" fmla="*/ 662912 w 1483478"/>
              <a:gd name="connsiteY32" fmla="*/ 1433529 h 1811181"/>
              <a:gd name="connsiteX33" fmla="*/ 858189 w 1483478"/>
              <a:gd name="connsiteY33" fmla="*/ 1800800 h 1811181"/>
              <a:gd name="connsiteX34" fmla="*/ 877315 w 1483478"/>
              <a:gd name="connsiteY34" fmla="*/ 1811181 h 1811181"/>
              <a:gd name="connsiteX35" fmla="*/ 187015 w 1483478"/>
              <a:gd name="connsiteY35" fmla="*/ 1811181 h 1811181"/>
              <a:gd name="connsiteX36" fmla="*/ 187015 w 1483478"/>
              <a:gd name="connsiteY36" fmla="*/ 1808270 h 1811181"/>
              <a:gd name="connsiteX37" fmla="*/ 0 w 1483478"/>
              <a:gd name="connsiteY37" fmla="*/ 1621648 h 1811181"/>
              <a:gd name="connsiteX38" fmla="*/ 0 w 1483478"/>
              <a:gd name="connsiteY38" fmla="*/ 923840 h 1811181"/>
              <a:gd name="connsiteX39" fmla="*/ 187015 w 1483478"/>
              <a:gd name="connsiteY39" fmla="*/ 737217 h 1811181"/>
              <a:gd name="connsiteX40" fmla="*/ 546771 w 1483478"/>
              <a:gd name="connsiteY40" fmla="*/ 0 h 1811181"/>
              <a:gd name="connsiteX41" fmla="*/ 860087 w 1483478"/>
              <a:gd name="connsiteY41" fmla="*/ 307174 h 1811181"/>
              <a:gd name="connsiteX42" fmla="*/ 546771 w 1483478"/>
              <a:gd name="connsiteY42" fmla="*/ 614349 h 1811181"/>
              <a:gd name="connsiteX43" fmla="*/ 233456 w 1483478"/>
              <a:gd name="connsiteY43" fmla="*/ 307174 h 1811181"/>
              <a:gd name="connsiteX44" fmla="*/ 546771 w 1483478"/>
              <a:gd name="connsiteY44" fmla="*/ 0 h 1811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483478" h="1811181">
                <a:moveTo>
                  <a:pt x="1348505" y="1319658"/>
                </a:moveTo>
                <a:cubicBezTo>
                  <a:pt x="1345443" y="1319465"/>
                  <a:pt x="1342310" y="1320439"/>
                  <a:pt x="1339827" y="1322628"/>
                </a:cubicBezTo>
                <a:lnTo>
                  <a:pt x="1013443" y="1610269"/>
                </a:lnTo>
                <a:lnTo>
                  <a:pt x="877346" y="1458952"/>
                </a:lnTo>
                <a:cubicBezTo>
                  <a:pt x="872899" y="1454007"/>
                  <a:pt x="865286" y="1453604"/>
                  <a:pt x="860342" y="1458051"/>
                </a:cubicBezTo>
                <a:lnTo>
                  <a:pt x="824529" y="1490261"/>
                </a:lnTo>
                <a:cubicBezTo>
                  <a:pt x="819585" y="1494708"/>
                  <a:pt x="819182" y="1502321"/>
                  <a:pt x="823629" y="1507267"/>
                </a:cubicBezTo>
                <a:lnTo>
                  <a:pt x="966628" y="1666256"/>
                </a:lnTo>
                <a:lnTo>
                  <a:pt x="966955" y="1667212"/>
                </a:lnTo>
                <a:lnTo>
                  <a:pt x="998651" y="1703177"/>
                </a:lnTo>
                <a:cubicBezTo>
                  <a:pt x="1000838" y="1705660"/>
                  <a:pt x="1003827" y="1707021"/>
                  <a:pt x="1006886" y="1707214"/>
                </a:cubicBezTo>
                <a:lnTo>
                  <a:pt x="1007676" y="1706944"/>
                </a:lnTo>
                <a:lnTo>
                  <a:pt x="1008185" y="1707186"/>
                </a:lnTo>
                <a:cubicBezTo>
                  <a:pt x="1011262" y="1707350"/>
                  <a:pt x="1014403" y="1706339"/>
                  <a:pt x="1016874" y="1704115"/>
                </a:cubicBezTo>
                <a:lnTo>
                  <a:pt x="1052685" y="1671906"/>
                </a:lnTo>
                <a:lnTo>
                  <a:pt x="1052996" y="1671258"/>
                </a:lnTo>
                <a:lnTo>
                  <a:pt x="1387370" y="1376575"/>
                </a:lnTo>
                <a:cubicBezTo>
                  <a:pt x="1392336" y="1372199"/>
                  <a:pt x="1392814" y="1364626"/>
                  <a:pt x="1388437" y="1359660"/>
                </a:cubicBezTo>
                <a:lnTo>
                  <a:pt x="1356742" y="1323696"/>
                </a:lnTo>
                <a:cubicBezTo>
                  <a:pt x="1354553" y="1321213"/>
                  <a:pt x="1351566" y="1319851"/>
                  <a:pt x="1348505" y="1319658"/>
                </a:cubicBezTo>
                <a:close/>
                <a:moveTo>
                  <a:pt x="1105826" y="1055876"/>
                </a:moveTo>
                <a:cubicBezTo>
                  <a:pt x="1314397" y="1055876"/>
                  <a:pt x="1483478" y="1224958"/>
                  <a:pt x="1483478" y="1433529"/>
                </a:cubicBezTo>
                <a:cubicBezTo>
                  <a:pt x="1483478" y="1642100"/>
                  <a:pt x="1314397" y="1811181"/>
                  <a:pt x="1105826" y="1811181"/>
                </a:cubicBezTo>
                <a:cubicBezTo>
                  <a:pt x="897255" y="1811181"/>
                  <a:pt x="728173" y="1642100"/>
                  <a:pt x="728173" y="1433529"/>
                </a:cubicBezTo>
                <a:cubicBezTo>
                  <a:pt x="728173" y="1224958"/>
                  <a:pt x="897255" y="1055876"/>
                  <a:pt x="1105826" y="1055876"/>
                </a:cubicBezTo>
                <a:close/>
                <a:moveTo>
                  <a:pt x="187015" y="737217"/>
                </a:moveTo>
                <a:lnTo>
                  <a:pt x="365900" y="737217"/>
                </a:lnTo>
                <a:lnTo>
                  <a:pt x="552913" y="980638"/>
                </a:lnTo>
                <a:lnTo>
                  <a:pt x="739928" y="737217"/>
                </a:lnTo>
                <a:lnTo>
                  <a:pt x="918811" y="737217"/>
                </a:lnTo>
                <a:cubicBezTo>
                  <a:pt x="1016385" y="737217"/>
                  <a:pt x="1105826" y="826471"/>
                  <a:pt x="1105826" y="923840"/>
                </a:cubicBezTo>
                <a:lnTo>
                  <a:pt x="1105826" y="990616"/>
                </a:lnTo>
                <a:cubicBezTo>
                  <a:pt x="861211" y="990616"/>
                  <a:pt x="662912" y="1188915"/>
                  <a:pt x="662912" y="1433529"/>
                </a:cubicBezTo>
                <a:cubicBezTo>
                  <a:pt x="662912" y="1586413"/>
                  <a:pt x="740373" y="1721205"/>
                  <a:pt x="858189" y="1800800"/>
                </a:cubicBezTo>
                <a:lnTo>
                  <a:pt x="877315" y="1811181"/>
                </a:lnTo>
                <a:lnTo>
                  <a:pt x="187015" y="1811181"/>
                </a:lnTo>
                <a:lnTo>
                  <a:pt x="187015" y="1808270"/>
                </a:lnTo>
                <a:cubicBezTo>
                  <a:pt x="81312" y="1808270"/>
                  <a:pt x="0" y="1727130"/>
                  <a:pt x="0" y="1621648"/>
                </a:cubicBezTo>
                <a:lnTo>
                  <a:pt x="0" y="923840"/>
                </a:lnTo>
                <a:cubicBezTo>
                  <a:pt x="0" y="826471"/>
                  <a:pt x="81312" y="737217"/>
                  <a:pt x="187015" y="737217"/>
                </a:cubicBezTo>
                <a:close/>
                <a:moveTo>
                  <a:pt x="546771" y="0"/>
                </a:moveTo>
                <a:cubicBezTo>
                  <a:pt x="719919" y="0"/>
                  <a:pt x="860087" y="137421"/>
                  <a:pt x="860087" y="307174"/>
                </a:cubicBezTo>
                <a:cubicBezTo>
                  <a:pt x="860087" y="476929"/>
                  <a:pt x="703430" y="614349"/>
                  <a:pt x="546771" y="614349"/>
                </a:cubicBezTo>
                <a:cubicBezTo>
                  <a:pt x="381869" y="614349"/>
                  <a:pt x="233456" y="485012"/>
                  <a:pt x="233456" y="307174"/>
                </a:cubicBezTo>
                <a:cubicBezTo>
                  <a:pt x="233456" y="137421"/>
                  <a:pt x="373624" y="0"/>
                  <a:pt x="546771" y="0"/>
                </a:cubicBezTo>
                <a:close/>
              </a:path>
            </a:pathLst>
          </a:custGeom>
          <a:solidFill>
            <a:schemeClr val="tx1">
              <a:lumMod val="90000"/>
              <a:lumOff val="10000"/>
              <a:alpha val="10000"/>
            </a:schemeClr>
          </a:solidFill>
          <a:ln w="0">
            <a:noFill/>
            <a:prstDash val="solid"/>
            <a:round/>
            <a:headEnd/>
            <a:tailEnd/>
          </a:ln>
        </p:spPr>
        <p:txBody>
          <a:bodyPr vert="horz" wrap="square" lIns="77372" tIns="38686" rIns="77372" bIns="38686" numCol="1" anchor="t" anchorCtr="0" compatLnSpc="1">
            <a:prstTxWarp prst="textNoShape">
              <a:avLst/>
            </a:prstTxWarp>
            <a:noAutofit/>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endParaRPr lang="en-US" sz="1400"/>
          </a:p>
        </p:txBody>
      </p:sp>
      <p:sp>
        <p:nvSpPr>
          <p:cNvPr id="99" name="Freeform: Shape 98">
            <a:extLst>
              <a:ext uri="{FF2B5EF4-FFF2-40B4-BE49-F238E27FC236}">
                <a16:creationId xmlns:a16="http://schemas.microsoft.com/office/drawing/2014/main" id="{C46706CD-5C77-47D5-B24C-222058214AA4}"/>
              </a:ext>
            </a:extLst>
          </p:cNvPr>
          <p:cNvSpPr/>
          <p:nvPr/>
        </p:nvSpPr>
        <p:spPr>
          <a:xfrm>
            <a:off x="3963058" y="2995287"/>
            <a:ext cx="357946" cy="351757"/>
          </a:xfrm>
          <a:custGeom>
            <a:avLst/>
            <a:gdLst>
              <a:gd name="connsiteX0" fmla="*/ 1065737 w 1164997"/>
              <a:gd name="connsiteY0" fmla="*/ 577853 h 1144851"/>
              <a:gd name="connsiteX1" fmla="*/ 1052351 w 1164997"/>
              <a:gd name="connsiteY1" fmla="*/ 582685 h 1144851"/>
              <a:gd name="connsiteX2" fmla="*/ 869299 w 1164997"/>
              <a:gd name="connsiteY2" fmla="*/ 749518 h 1144851"/>
              <a:gd name="connsiteX3" fmla="*/ 794456 w 1164997"/>
              <a:gd name="connsiteY3" fmla="*/ 665987 h 1144851"/>
              <a:gd name="connsiteX4" fmla="*/ 761765 w 1164997"/>
              <a:gd name="connsiteY4" fmla="*/ 664193 h 1144851"/>
              <a:gd name="connsiteX5" fmla="*/ 736398 w 1164997"/>
              <a:gd name="connsiteY5" fmla="*/ 686922 h 1144851"/>
              <a:gd name="connsiteX6" fmla="*/ 734605 w 1164997"/>
              <a:gd name="connsiteY6" fmla="*/ 719613 h 1144851"/>
              <a:gd name="connsiteX7" fmla="*/ 822192 w 1164997"/>
              <a:gd name="connsiteY7" fmla="*/ 817369 h 1144851"/>
              <a:gd name="connsiteX8" fmla="*/ 822258 w 1164997"/>
              <a:gd name="connsiteY8" fmla="*/ 817549 h 1144851"/>
              <a:gd name="connsiteX9" fmla="*/ 827969 w 1164997"/>
              <a:gd name="connsiteY9" fmla="*/ 823815 h 1144851"/>
              <a:gd name="connsiteX10" fmla="*/ 847809 w 1164997"/>
              <a:gd name="connsiteY10" fmla="*/ 845959 h 1144851"/>
              <a:gd name="connsiteX11" fmla="*/ 848876 w 1164997"/>
              <a:gd name="connsiteY11" fmla="*/ 846755 h 1144851"/>
              <a:gd name="connsiteX12" fmla="*/ 851339 w 1164997"/>
              <a:gd name="connsiteY12" fmla="*/ 849458 h 1144851"/>
              <a:gd name="connsiteX13" fmla="*/ 854468 w 1164997"/>
              <a:gd name="connsiteY13" fmla="*/ 850927 h 1144851"/>
              <a:gd name="connsiteX14" fmla="*/ 855177 w 1164997"/>
              <a:gd name="connsiteY14" fmla="*/ 851456 h 1144851"/>
              <a:gd name="connsiteX15" fmla="*/ 856079 w 1164997"/>
              <a:gd name="connsiteY15" fmla="*/ 851683 h 1144851"/>
              <a:gd name="connsiteX16" fmla="*/ 864221 w 1164997"/>
              <a:gd name="connsiteY16" fmla="*/ 855507 h 1144851"/>
              <a:gd name="connsiteX17" fmla="*/ 877607 w 1164997"/>
              <a:gd name="connsiteY17" fmla="*/ 850675 h 1144851"/>
              <a:gd name="connsiteX18" fmla="*/ 899131 w 1164997"/>
              <a:gd name="connsiteY18" fmla="*/ 831059 h 1144851"/>
              <a:gd name="connsiteX19" fmla="*/ 905867 w 1164997"/>
              <a:gd name="connsiteY19" fmla="*/ 825023 h 1144851"/>
              <a:gd name="connsiteX20" fmla="*/ 905955 w 1164997"/>
              <a:gd name="connsiteY20" fmla="*/ 824839 h 1144851"/>
              <a:gd name="connsiteX21" fmla="*/ 1106483 w 1164997"/>
              <a:gd name="connsiteY21" fmla="*/ 642079 h 1144851"/>
              <a:gd name="connsiteX22" fmla="*/ 1107701 w 1164997"/>
              <a:gd name="connsiteY22" fmla="*/ 615811 h 1144851"/>
              <a:gd name="connsiteX23" fmla="*/ 1078619 w 1164997"/>
              <a:gd name="connsiteY23" fmla="*/ 583902 h 1144851"/>
              <a:gd name="connsiteX24" fmla="*/ 1065737 w 1164997"/>
              <a:gd name="connsiteY24" fmla="*/ 577853 h 1144851"/>
              <a:gd name="connsiteX25" fmla="*/ 1164997 w 1164997"/>
              <a:gd name="connsiteY25" fmla="*/ 253706 h 1144851"/>
              <a:gd name="connsiteX26" fmla="*/ 1164997 w 1164997"/>
              <a:gd name="connsiteY26" fmla="*/ 917423 h 1144851"/>
              <a:gd name="connsiteX27" fmla="*/ 608031 w 1164997"/>
              <a:gd name="connsiteY27" fmla="*/ 1144851 h 1144851"/>
              <a:gd name="connsiteX28" fmla="*/ 608031 w 1164997"/>
              <a:gd name="connsiteY28" fmla="*/ 471851 h 1144851"/>
              <a:gd name="connsiteX29" fmla="*/ 0 w 1164997"/>
              <a:gd name="connsiteY29" fmla="*/ 253706 h 1144851"/>
              <a:gd name="connsiteX30" fmla="*/ 556966 w 1164997"/>
              <a:gd name="connsiteY30" fmla="*/ 471851 h 1144851"/>
              <a:gd name="connsiteX31" fmla="*/ 556966 w 1164997"/>
              <a:gd name="connsiteY31" fmla="*/ 1144851 h 1144851"/>
              <a:gd name="connsiteX32" fmla="*/ 0 w 1164997"/>
              <a:gd name="connsiteY32" fmla="*/ 917423 h 1144851"/>
              <a:gd name="connsiteX33" fmla="*/ 287776 w 1164997"/>
              <a:gd name="connsiteY33" fmla="*/ 105182 h 1144851"/>
              <a:gd name="connsiteX34" fmla="*/ 858665 w 1164997"/>
              <a:gd name="connsiteY34" fmla="*/ 318686 h 1144851"/>
              <a:gd name="connsiteX35" fmla="*/ 570900 w 1164997"/>
              <a:gd name="connsiteY35" fmla="*/ 430079 h 1144851"/>
              <a:gd name="connsiteX36" fmla="*/ 13934 w 1164997"/>
              <a:gd name="connsiteY36" fmla="*/ 198009 h 1144851"/>
              <a:gd name="connsiteX37" fmla="*/ 588934 w 1164997"/>
              <a:gd name="connsiteY37" fmla="*/ 0 h 1144851"/>
              <a:gd name="connsiteX38" fmla="*/ 1164997 w 1164997"/>
              <a:gd name="connsiteY38" fmla="*/ 201433 h 1144851"/>
              <a:gd name="connsiteX39" fmla="*/ 915168 w 1164997"/>
              <a:gd name="connsiteY39" fmla="*/ 300756 h 1144851"/>
              <a:gd name="connsiteX40" fmla="*/ 342683 w 1164997"/>
              <a:gd name="connsiteY40" fmla="*/ 85930 h 1144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164997" h="1144851">
                <a:moveTo>
                  <a:pt x="1065737" y="577853"/>
                </a:moveTo>
                <a:cubicBezTo>
                  <a:pt x="1060983" y="577633"/>
                  <a:pt x="1056146" y="579226"/>
                  <a:pt x="1052351" y="582685"/>
                </a:cubicBezTo>
                <a:lnTo>
                  <a:pt x="869299" y="749518"/>
                </a:lnTo>
                <a:lnTo>
                  <a:pt x="794456" y="665987"/>
                </a:lnTo>
                <a:cubicBezTo>
                  <a:pt x="785924" y="656464"/>
                  <a:pt x="771288" y="655661"/>
                  <a:pt x="761765" y="664193"/>
                </a:cubicBezTo>
                <a:lnTo>
                  <a:pt x="736398" y="686922"/>
                </a:lnTo>
                <a:cubicBezTo>
                  <a:pt x="726875" y="695454"/>
                  <a:pt x="726072" y="710090"/>
                  <a:pt x="734605" y="719613"/>
                </a:cubicBezTo>
                <a:lnTo>
                  <a:pt x="822192" y="817369"/>
                </a:lnTo>
                <a:lnTo>
                  <a:pt x="822258" y="817549"/>
                </a:lnTo>
                <a:lnTo>
                  <a:pt x="827969" y="823815"/>
                </a:lnTo>
                <a:lnTo>
                  <a:pt x="847809" y="845959"/>
                </a:lnTo>
                <a:lnTo>
                  <a:pt x="848876" y="846755"/>
                </a:lnTo>
                <a:lnTo>
                  <a:pt x="851339" y="849458"/>
                </a:lnTo>
                <a:lnTo>
                  <a:pt x="854468" y="850927"/>
                </a:lnTo>
                <a:lnTo>
                  <a:pt x="855177" y="851456"/>
                </a:lnTo>
                <a:lnTo>
                  <a:pt x="856079" y="851683"/>
                </a:lnTo>
                <a:lnTo>
                  <a:pt x="864221" y="855507"/>
                </a:lnTo>
                <a:cubicBezTo>
                  <a:pt x="868975" y="855727"/>
                  <a:pt x="873812" y="854134"/>
                  <a:pt x="877607" y="850675"/>
                </a:cubicBezTo>
                <a:lnTo>
                  <a:pt x="899131" y="831059"/>
                </a:lnTo>
                <a:lnTo>
                  <a:pt x="905867" y="825023"/>
                </a:lnTo>
                <a:lnTo>
                  <a:pt x="905955" y="824839"/>
                </a:lnTo>
                <a:lnTo>
                  <a:pt x="1106483" y="642079"/>
                </a:lnTo>
                <a:cubicBezTo>
                  <a:pt x="1114073" y="635161"/>
                  <a:pt x="1114618" y="623401"/>
                  <a:pt x="1107701" y="615811"/>
                </a:cubicBezTo>
                <a:lnTo>
                  <a:pt x="1078619" y="583902"/>
                </a:lnTo>
                <a:cubicBezTo>
                  <a:pt x="1075160" y="580107"/>
                  <a:pt x="1070491" y="578073"/>
                  <a:pt x="1065737" y="577853"/>
                </a:cubicBezTo>
                <a:close/>
                <a:moveTo>
                  <a:pt x="1164997" y="253706"/>
                </a:moveTo>
                <a:lnTo>
                  <a:pt x="1164997" y="917423"/>
                </a:lnTo>
                <a:lnTo>
                  <a:pt x="608031" y="1144851"/>
                </a:lnTo>
                <a:lnTo>
                  <a:pt x="608031" y="471851"/>
                </a:lnTo>
                <a:close/>
                <a:moveTo>
                  <a:pt x="0" y="253706"/>
                </a:moveTo>
                <a:lnTo>
                  <a:pt x="556966" y="471851"/>
                </a:lnTo>
                <a:lnTo>
                  <a:pt x="556966" y="1144851"/>
                </a:lnTo>
                <a:lnTo>
                  <a:pt x="0" y="917423"/>
                </a:lnTo>
                <a:close/>
                <a:moveTo>
                  <a:pt x="287776" y="105182"/>
                </a:moveTo>
                <a:lnTo>
                  <a:pt x="858665" y="318686"/>
                </a:lnTo>
                <a:lnTo>
                  <a:pt x="570900" y="430079"/>
                </a:lnTo>
                <a:lnTo>
                  <a:pt x="13934" y="198009"/>
                </a:lnTo>
                <a:close/>
                <a:moveTo>
                  <a:pt x="588934" y="0"/>
                </a:moveTo>
                <a:lnTo>
                  <a:pt x="1164997" y="201433"/>
                </a:lnTo>
                <a:lnTo>
                  <a:pt x="915168" y="300756"/>
                </a:lnTo>
                <a:lnTo>
                  <a:pt x="342683" y="85930"/>
                </a:lnTo>
                <a:close/>
              </a:path>
            </a:pathLst>
          </a:custGeom>
          <a:solidFill>
            <a:schemeClr val="tx1">
              <a:lumMod val="90000"/>
              <a:lumOff val="10000"/>
              <a:alpha val="10000"/>
            </a:schemeClr>
          </a:solidFill>
          <a:ln w="0">
            <a:noFill/>
            <a:prstDash val="solid"/>
            <a:round/>
            <a:headEnd/>
            <a:tailEnd/>
          </a:ln>
        </p:spPr>
        <p:txBody>
          <a:bodyPr vert="horz" wrap="square" lIns="77372" tIns="38686" rIns="77372" bIns="38686" numCol="1" anchor="t" anchorCtr="0" compatLnSpc="1">
            <a:prstTxWarp prst="textNoShape">
              <a:avLst/>
            </a:prstTxWarp>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endParaRPr lang="en-US" sz="1400">
              <a:solidFill>
                <a:schemeClr val="tx1"/>
              </a:solidFill>
            </a:endParaRPr>
          </a:p>
        </p:txBody>
      </p:sp>
      <p:sp>
        <p:nvSpPr>
          <p:cNvPr id="100" name="Freeform: Shape 99">
            <a:extLst>
              <a:ext uri="{FF2B5EF4-FFF2-40B4-BE49-F238E27FC236}">
                <a16:creationId xmlns:a16="http://schemas.microsoft.com/office/drawing/2014/main" id="{79AFD8E6-5249-4B96-BFA1-3E8F5463E06F}"/>
              </a:ext>
            </a:extLst>
          </p:cNvPr>
          <p:cNvSpPr/>
          <p:nvPr/>
        </p:nvSpPr>
        <p:spPr>
          <a:xfrm>
            <a:off x="6545603" y="7110700"/>
            <a:ext cx="660116" cy="564756"/>
          </a:xfrm>
          <a:custGeom>
            <a:avLst/>
            <a:gdLst>
              <a:gd name="connsiteX0" fmla="*/ 0 w 1359476"/>
              <a:gd name="connsiteY0" fmla="*/ 552932 h 702757"/>
              <a:gd name="connsiteX1" fmla="*/ 315061 w 1359476"/>
              <a:gd name="connsiteY1" fmla="*/ 552932 h 702757"/>
              <a:gd name="connsiteX2" fmla="*/ 315061 w 1359476"/>
              <a:gd name="connsiteY2" fmla="*/ 702757 h 702757"/>
              <a:gd name="connsiteX3" fmla="*/ 0 w 1359476"/>
              <a:gd name="connsiteY3" fmla="*/ 702757 h 702757"/>
              <a:gd name="connsiteX4" fmla="*/ 348138 w 1359476"/>
              <a:gd name="connsiteY4" fmla="*/ 403107 h 702757"/>
              <a:gd name="connsiteX5" fmla="*/ 663199 w 1359476"/>
              <a:gd name="connsiteY5" fmla="*/ 403107 h 702757"/>
              <a:gd name="connsiteX6" fmla="*/ 663199 w 1359476"/>
              <a:gd name="connsiteY6" fmla="*/ 702757 h 702757"/>
              <a:gd name="connsiteX7" fmla="*/ 348138 w 1359476"/>
              <a:gd name="connsiteY7" fmla="*/ 702757 h 702757"/>
              <a:gd name="connsiteX8" fmla="*/ 696277 w 1359476"/>
              <a:gd name="connsiteY8" fmla="*/ 197974 h 702757"/>
              <a:gd name="connsiteX9" fmla="*/ 1011338 w 1359476"/>
              <a:gd name="connsiteY9" fmla="*/ 197974 h 702757"/>
              <a:gd name="connsiteX10" fmla="*/ 1011338 w 1359476"/>
              <a:gd name="connsiteY10" fmla="*/ 702757 h 702757"/>
              <a:gd name="connsiteX11" fmla="*/ 696277 w 1359476"/>
              <a:gd name="connsiteY11" fmla="*/ 702757 h 702757"/>
              <a:gd name="connsiteX12" fmla="*/ 1207475 w 1359476"/>
              <a:gd name="connsiteY12" fmla="*/ 110305 h 702757"/>
              <a:gd name="connsiteX13" fmla="*/ 1096487 w 1359476"/>
              <a:gd name="connsiteY13" fmla="*/ 190472 h 702757"/>
              <a:gd name="connsiteX14" fmla="*/ 1151981 w 1359476"/>
              <a:gd name="connsiteY14" fmla="*/ 190472 h 702757"/>
              <a:gd name="connsiteX15" fmla="*/ 1151981 w 1359476"/>
              <a:gd name="connsiteY15" fmla="*/ 695908 h 702757"/>
              <a:gd name="connsiteX16" fmla="*/ 1262969 w 1359476"/>
              <a:gd name="connsiteY16" fmla="*/ 695908 h 702757"/>
              <a:gd name="connsiteX17" fmla="*/ 1262969 w 1359476"/>
              <a:gd name="connsiteY17" fmla="*/ 190472 h 702757"/>
              <a:gd name="connsiteX18" fmla="*/ 1318462 w 1359476"/>
              <a:gd name="connsiteY18" fmla="*/ 190472 h 702757"/>
              <a:gd name="connsiteX19" fmla="*/ 1044415 w 1359476"/>
              <a:gd name="connsiteY19" fmla="*/ 0 h 702757"/>
              <a:gd name="connsiteX20" fmla="*/ 1359476 w 1359476"/>
              <a:gd name="connsiteY20" fmla="*/ 0 h 702757"/>
              <a:gd name="connsiteX21" fmla="*/ 1359476 w 1359476"/>
              <a:gd name="connsiteY21" fmla="*/ 702757 h 702757"/>
              <a:gd name="connsiteX22" fmla="*/ 1044415 w 1359476"/>
              <a:gd name="connsiteY22" fmla="*/ 702757 h 702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359476" h="702757">
                <a:moveTo>
                  <a:pt x="0" y="552932"/>
                </a:moveTo>
                <a:lnTo>
                  <a:pt x="315061" y="552932"/>
                </a:lnTo>
                <a:lnTo>
                  <a:pt x="315061" y="702757"/>
                </a:lnTo>
                <a:lnTo>
                  <a:pt x="0" y="702757"/>
                </a:lnTo>
                <a:close/>
                <a:moveTo>
                  <a:pt x="348138" y="403107"/>
                </a:moveTo>
                <a:lnTo>
                  <a:pt x="663199" y="403107"/>
                </a:lnTo>
                <a:lnTo>
                  <a:pt x="663199" y="702757"/>
                </a:lnTo>
                <a:lnTo>
                  <a:pt x="348138" y="702757"/>
                </a:lnTo>
                <a:close/>
                <a:moveTo>
                  <a:pt x="696277" y="197974"/>
                </a:moveTo>
                <a:lnTo>
                  <a:pt x="1011338" y="197974"/>
                </a:lnTo>
                <a:lnTo>
                  <a:pt x="1011338" y="702757"/>
                </a:lnTo>
                <a:lnTo>
                  <a:pt x="696277" y="702757"/>
                </a:lnTo>
                <a:close/>
                <a:moveTo>
                  <a:pt x="1207475" y="110305"/>
                </a:moveTo>
                <a:lnTo>
                  <a:pt x="1096487" y="190472"/>
                </a:lnTo>
                <a:lnTo>
                  <a:pt x="1151981" y="190472"/>
                </a:lnTo>
                <a:lnTo>
                  <a:pt x="1151981" y="695908"/>
                </a:lnTo>
                <a:lnTo>
                  <a:pt x="1262969" y="695908"/>
                </a:lnTo>
                <a:lnTo>
                  <a:pt x="1262969" y="190472"/>
                </a:lnTo>
                <a:lnTo>
                  <a:pt x="1318462" y="190472"/>
                </a:lnTo>
                <a:close/>
                <a:moveTo>
                  <a:pt x="1044415" y="0"/>
                </a:moveTo>
                <a:lnTo>
                  <a:pt x="1359476" y="0"/>
                </a:lnTo>
                <a:lnTo>
                  <a:pt x="1359476" y="702757"/>
                </a:lnTo>
                <a:lnTo>
                  <a:pt x="1044415" y="702757"/>
                </a:lnTo>
                <a:close/>
              </a:path>
            </a:pathLst>
          </a:cu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algn="ctr"/>
            <a:endParaRPr lang="en-US" sz="1400"/>
          </a:p>
        </p:txBody>
      </p:sp>
      <p:sp>
        <p:nvSpPr>
          <p:cNvPr id="101" name="Rectangle 100">
            <a:extLst>
              <a:ext uri="{FF2B5EF4-FFF2-40B4-BE49-F238E27FC236}">
                <a16:creationId xmlns:a16="http://schemas.microsoft.com/office/drawing/2014/main" id="{36BFFB28-1E9D-450B-BC22-3CF1AB2A63CA}"/>
              </a:ext>
            </a:extLst>
          </p:cNvPr>
          <p:cNvSpPr/>
          <p:nvPr/>
        </p:nvSpPr>
        <p:spPr>
          <a:xfrm>
            <a:off x="2762214" y="1547133"/>
            <a:ext cx="3867186" cy="1023791"/>
          </a:xfrm>
          <a:prstGeom prst="rect">
            <a:avLst/>
          </a:prstGeom>
        </p:spPr>
        <p:txBody>
          <a:bodyPr wrap="square" lIns="0" tIns="0" rIns="0" bIns="0" anchor="t">
            <a:noAutofit/>
          </a:bodyPr>
          <a:lstStyle/>
          <a:p>
            <a:pPr>
              <a:lnSpc>
                <a:spcPts val="1200"/>
              </a:lnSpc>
            </a:pPr>
            <a:r>
              <a:rPr lang="en-US" sz="1200">
                <a:solidFill>
                  <a:schemeClr val="accent3"/>
                </a:solidFill>
                <a:latin typeface="Segoe UI Semibold" panose="020B0702040204020203" pitchFamily="34" charset="0"/>
                <a:cs typeface="Segoe UI Semibold" panose="020B0702040204020203" pitchFamily="34" charset="0"/>
              </a:rPr>
              <a:t>Key customer concerns</a:t>
            </a:r>
          </a:p>
          <a:p>
            <a:pPr marL="114300" indent="-114300">
              <a:lnSpc>
                <a:spcPts val="1200"/>
              </a:lnSpc>
              <a:buFont typeface="Arial" panose="020B0604020202020204" pitchFamily="34" charset="0"/>
              <a:buChar char="•"/>
            </a:pPr>
            <a:r>
              <a:rPr lang="en-US" sz="1000">
                <a:solidFill>
                  <a:schemeClr val="tx2"/>
                </a:solidFill>
              </a:rPr>
              <a:t>How can we identify areas for improved employee performance?</a:t>
            </a:r>
            <a:endParaRPr lang="en-US" sz="1000">
              <a:solidFill>
                <a:schemeClr val="tx2"/>
              </a:solidFill>
              <a:cs typeface="Segoe UI"/>
            </a:endParaRPr>
          </a:p>
          <a:p>
            <a:pPr marL="114300" indent="-114300">
              <a:lnSpc>
                <a:spcPts val="1200"/>
              </a:lnSpc>
              <a:buFont typeface="Arial" panose="020B0604020202020204" pitchFamily="34" charset="0"/>
              <a:buChar char="•"/>
            </a:pPr>
            <a:r>
              <a:rPr lang="en-US" sz="1000">
                <a:solidFill>
                  <a:schemeClr val="tx2"/>
                </a:solidFill>
              </a:rPr>
              <a:t>Do our employees have the right workplace support to deliver what is asked of them?</a:t>
            </a:r>
            <a:endParaRPr lang="en-US" sz="1000">
              <a:solidFill>
                <a:schemeClr val="tx2"/>
              </a:solidFill>
              <a:cs typeface="Segoe UI"/>
            </a:endParaRPr>
          </a:p>
          <a:p>
            <a:pPr marL="114300" indent="-114300">
              <a:lnSpc>
                <a:spcPts val="1200"/>
              </a:lnSpc>
              <a:buFont typeface="Arial" panose="020B0604020202020204" pitchFamily="34" charset="0"/>
              <a:buChar char="•"/>
            </a:pPr>
            <a:r>
              <a:rPr lang="en-US" sz="1000">
                <a:solidFill>
                  <a:schemeClr val="tx2"/>
                </a:solidFill>
              </a:rPr>
              <a:t>Can we find ways to get employees to collaborate and think more creatively?</a:t>
            </a:r>
            <a:endParaRPr lang="en-US" sz="1000">
              <a:solidFill>
                <a:schemeClr val="tx2"/>
              </a:solidFill>
              <a:cs typeface="Segoe UI"/>
            </a:endParaRPr>
          </a:p>
          <a:p>
            <a:pPr marL="114300" indent="-114300">
              <a:lnSpc>
                <a:spcPts val="1200"/>
              </a:lnSpc>
              <a:buFont typeface="Arial" panose="020B0604020202020204" pitchFamily="34" charset="0"/>
              <a:buChar char="•"/>
            </a:pPr>
            <a:r>
              <a:rPr lang="en-US" sz="1000">
                <a:solidFill>
                  <a:schemeClr val="tx2"/>
                </a:solidFill>
              </a:rPr>
              <a:t>What are some ways we can support remote workers without sacrificing productivity?</a:t>
            </a:r>
            <a:endParaRPr lang="en-US" sz="1000">
              <a:solidFill>
                <a:schemeClr val="tx2"/>
              </a:solidFill>
              <a:cs typeface="Segoe UI"/>
            </a:endParaRPr>
          </a:p>
        </p:txBody>
      </p:sp>
      <p:sp>
        <p:nvSpPr>
          <p:cNvPr id="131" name="Freeform: Shape 130">
            <a:extLst>
              <a:ext uri="{FF2B5EF4-FFF2-40B4-BE49-F238E27FC236}">
                <a16:creationId xmlns:a16="http://schemas.microsoft.com/office/drawing/2014/main" id="{24E1F3A6-F88A-408A-9AA3-64B543577491}"/>
              </a:ext>
            </a:extLst>
          </p:cNvPr>
          <p:cNvSpPr/>
          <p:nvPr/>
        </p:nvSpPr>
        <p:spPr>
          <a:xfrm>
            <a:off x="228600" y="1483218"/>
            <a:ext cx="812799" cy="1323976"/>
          </a:xfrm>
          <a:custGeom>
            <a:avLst/>
            <a:gdLst>
              <a:gd name="connsiteX0" fmla="*/ 0 w 812799"/>
              <a:gd name="connsiteY0" fmla="*/ 0 h 1187087"/>
              <a:gd name="connsiteX1" fmla="*/ 738079 w 812799"/>
              <a:gd name="connsiteY1" fmla="*/ 0 h 1187087"/>
              <a:gd name="connsiteX2" fmla="*/ 763803 w 812799"/>
              <a:gd name="connsiteY2" fmla="*/ 0 h 1187087"/>
              <a:gd name="connsiteX3" fmla="*/ 787076 w 812799"/>
              <a:gd name="connsiteY3" fmla="*/ 0 h 1187087"/>
              <a:gd name="connsiteX4" fmla="*/ 812799 w 812799"/>
              <a:gd name="connsiteY4" fmla="*/ 0 h 1187087"/>
              <a:gd name="connsiteX5" fmla="*/ 554365 w 812799"/>
              <a:gd name="connsiteY5" fmla="*/ 1187087 h 1187087"/>
              <a:gd name="connsiteX6" fmla="*/ 0 w 812799"/>
              <a:gd name="connsiteY6" fmla="*/ 1187087 h 1187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2799" h="1187087">
                <a:moveTo>
                  <a:pt x="0" y="0"/>
                </a:moveTo>
                <a:lnTo>
                  <a:pt x="738079" y="0"/>
                </a:lnTo>
                <a:lnTo>
                  <a:pt x="763803" y="0"/>
                </a:lnTo>
                <a:lnTo>
                  <a:pt x="787076" y="0"/>
                </a:lnTo>
                <a:lnTo>
                  <a:pt x="812799" y="0"/>
                </a:lnTo>
                <a:lnTo>
                  <a:pt x="554365" y="1187087"/>
                </a:lnTo>
                <a:lnTo>
                  <a:pt x="0" y="1187087"/>
                </a:lnTo>
                <a:close/>
              </a:path>
            </a:pathLst>
          </a:cu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4" name="Rectangle 103">
            <a:extLst>
              <a:ext uri="{FF2B5EF4-FFF2-40B4-BE49-F238E27FC236}">
                <a16:creationId xmlns:a16="http://schemas.microsoft.com/office/drawing/2014/main" id="{B6CE6EFE-4401-49DA-BD7E-4DDB0E17F816}"/>
              </a:ext>
            </a:extLst>
          </p:cNvPr>
          <p:cNvSpPr/>
          <p:nvPr/>
        </p:nvSpPr>
        <p:spPr>
          <a:xfrm>
            <a:off x="323403" y="1550673"/>
            <a:ext cx="680210" cy="184666"/>
          </a:xfrm>
          <a:prstGeom prst="rect">
            <a:avLst/>
          </a:prstGeom>
        </p:spPr>
        <p:txBody>
          <a:bodyPr wrap="square" lIns="0" tIns="0" rIns="0" bIns="0">
            <a:spAutoFit/>
          </a:bodyPr>
          <a:lstStyle/>
          <a:p>
            <a:pPr lvl="0">
              <a:spcBef>
                <a:spcPts val="100"/>
              </a:spcBef>
            </a:pPr>
            <a:r>
              <a:rPr lang="en-US" sz="1200">
                <a:solidFill>
                  <a:schemeClr val="bg2"/>
                </a:solidFill>
                <a:latin typeface="Segoe UI Semibold" panose="020B0702040204020203" pitchFamily="34" charset="0"/>
                <a:cs typeface="Segoe UI Semibold" panose="020B0702040204020203" pitchFamily="34" charset="0"/>
              </a:rPr>
              <a:t>Buyers</a:t>
            </a:r>
          </a:p>
        </p:txBody>
      </p:sp>
      <p:sp>
        <p:nvSpPr>
          <p:cNvPr id="109" name="Rectangle 108">
            <a:extLst>
              <a:ext uri="{FF2B5EF4-FFF2-40B4-BE49-F238E27FC236}">
                <a16:creationId xmlns:a16="http://schemas.microsoft.com/office/drawing/2014/main" id="{67BAAF0E-673B-4649-9F05-0CD3E258D1ED}"/>
              </a:ext>
            </a:extLst>
          </p:cNvPr>
          <p:cNvSpPr/>
          <p:nvPr/>
        </p:nvSpPr>
        <p:spPr>
          <a:xfrm>
            <a:off x="335613" y="3164061"/>
            <a:ext cx="3678888" cy="1538883"/>
          </a:xfrm>
          <a:prstGeom prst="rect">
            <a:avLst/>
          </a:prstGeom>
          <a:noFill/>
          <a:ln>
            <a:noFill/>
          </a:ln>
          <a:effectLst/>
        </p:spPr>
        <p:txBody>
          <a:bodyPr wrap="square" lIns="0" tIns="0" rIns="0" bIns="0" anchor="t" anchorCtr="0">
            <a:spAutoFit/>
          </a:bodyPr>
          <a:lstStyle/>
          <a:p>
            <a:pPr lvl="0" defTabSz="932742">
              <a:defRPr/>
            </a:pPr>
            <a:r>
              <a:rPr lang="en-US" sz="1000" b="1"/>
              <a:t>Work the way you want with services that all work together</a:t>
            </a:r>
          </a:p>
          <a:p>
            <a:pPr marL="115570" indent="-115570">
              <a:buFont typeface="Arial" panose="020B0604020202020204" pitchFamily="34" charset="0"/>
              <a:buChar char="•"/>
            </a:pPr>
            <a:r>
              <a:rPr lang="en-US" sz="1000">
                <a:solidFill>
                  <a:srgbClr val="000000"/>
                </a:solidFill>
              </a:rPr>
              <a:t>Bring your ideas to life like a pro: get the worldwide standard for desktop apps like Word, Excel, PowerPoint and more. </a:t>
            </a:r>
          </a:p>
          <a:p>
            <a:pPr marL="115570" indent="-115570">
              <a:buFont typeface="Arial" panose="020B0604020202020204" pitchFamily="34" charset="0"/>
              <a:buChar char="•"/>
            </a:pPr>
            <a:r>
              <a:rPr lang="en-US" sz="1000">
                <a:solidFill>
                  <a:srgbClr val="000000"/>
                </a:solidFill>
              </a:rPr>
              <a:t>You can see, view and edit across any of your devices with desktop and mobile applications for Windows PCs, iOS, Android, and Mac.</a:t>
            </a:r>
          </a:p>
          <a:p>
            <a:pPr marL="115570" indent="-115570">
              <a:buFont typeface="Arial" panose="020B0604020202020204" pitchFamily="34" charset="0"/>
              <a:buChar char="•"/>
            </a:pPr>
            <a:r>
              <a:rPr lang="en-US" sz="1000">
                <a:solidFill>
                  <a:srgbClr val="000000"/>
                </a:solidFill>
                <a:latin typeface="Segoe UI" panose="020B0502040204020203" pitchFamily="34" charset="0"/>
                <a:ea typeface="Segoe UI" panose="020B0502040204020203" pitchFamily="34" charset="0"/>
              </a:rPr>
              <a:t>Office 365 is automatically updated with new features and capabilities to ensure you’re always working with the latest, best-in-class productivity tools. </a:t>
            </a:r>
            <a:endParaRPr lang="en-US" sz="1000">
              <a:solidFill>
                <a:srgbClr val="000000"/>
              </a:solidFill>
            </a:endParaRPr>
          </a:p>
          <a:p>
            <a:pPr marL="115570" indent="-115570">
              <a:buFont typeface="Arial" panose="020B0604020202020204" pitchFamily="34" charset="0"/>
              <a:buChar char="•"/>
            </a:pPr>
            <a:endParaRPr lang="en-US" sz="1000">
              <a:solidFill>
                <a:schemeClr val="tx2"/>
              </a:solidFill>
              <a:cs typeface="Segoe UI"/>
            </a:endParaRPr>
          </a:p>
        </p:txBody>
      </p:sp>
      <p:sp>
        <p:nvSpPr>
          <p:cNvPr id="124" name="Rectangle 123">
            <a:extLst>
              <a:ext uri="{FF2B5EF4-FFF2-40B4-BE49-F238E27FC236}">
                <a16:creationId xmlns:a16="http://schemas.microsoft.com/office/drawing/2014/main" id="{5D424D5B-A898-4676-B7B2-9672D941905B}"/>
              </a:ext>
            </a:extLst>
          </p:cNvPr>
          <p:cNvSpPr/>
          <p:nvPr/>
        </p:nvSpPr>
        <p:spPr>
          <a:xfrm>
            <a:off x="4750723" y="2941793"/>
            <a:ext cx="1083374" cy="184666"/>
          </a:xfrm>
          <a:prstGeom prst="rect">
            <a:avLst/>
          </a:prstGeom>
        </p:spPr>
        <p:txBody>
          <a:bodyPr wrap="none" lIns="0" tIns="0" rIns="0" bIns="0" anchor="t" anchorCtr="0">
            <a:spAutoFit/>
          </a:bodyPr>
          <a:lstStyle/>
          <a:p>
            <a:pPr>
              <a:spcAft>
                <a:spcPts val="677"/>
              </a:spcAft>
            </a:pPr>
            <a:r>
              <a:rPr lang="en-US" sz="1200">
                <a:solidFill>
                  <a:schemeClr val="accent3"/>
                </a:solidFill>
                <a:latin typeface="Segoe UI Semibold" panose="020B0702040204020203" pitchFamily="34" charset="0"/>
                <a:cs typeface="Segoe UI Semibold" panose="020B0702040204020203" pitchFamily="34" charset="0"/>
              </a:rPr>
              <a:t>Customer value</a:t>
            </a:r>
          </a:p>
        </p:txBody>
      </p:sp>
      <p:sp>
        <p:nvSpPr>
          <p:cNvPr id="125" name="Rectangle 124">
            <a:extLst>
              <a:ext uri="{FF2B5EF4-FFF2-40B4-BE49-F238E27FC236}">
                <a16:creationId xmlns:a16="http://schemas.microsoft.com/office/drawing/2014/main" id="{DA8CC9F2-D7C6-4BA8-BB02-07446507D806}"/>
              </a:ext>
            </a:extLst>
          </p:cNvPr>
          <p:cNvSpPr/>
          <p:nvPr/>
        </p:nvSpPr>
        <p:spPr>
          <a:xfrm>
            <a:off x="4714086" y="3164061"/>
            <a:ext cx="2596968" cy="1308050"/>
          </a:xfrm>
          <a:prstGeom prst="rect">
            <a:avLst/>
          </a:prstGeom>
          <a:noFill/>
          <a:ln>
            <a:noFill/>
          </a:ln>
          <a:effectLst/>
        </p:spPr>
        <p:txBody>
          <a:bodyPr wrap="square" lIns="0" tIns="0" rIns="0" bIns="0" anchor="t" anchorCtr="0">
            <a:spAutoFit/>
          </a:bodyPr>
          <a:lstStyle/>
          <a:p>
            <a:pPr marL="111125" indent="-111125">
              <a:spcBef>
                <a:spcPts val="100"/>
              </a:spcBef>
              <a:spcAft>
                <a:spcPts val="100"/>
              </a:spcAft>
              <a:buFont typeface="Arial" panose="020B0604020202020204" pitchFamily="34" charset="0"/>
              <a:buChar char="•"/>
            </a:pPr>
            <a:r>
              <a:rPr lang="en-US" sz="1000">
                <a:solidFill>
                  <a:schemeClr val="tx2"/>
                </a:solidFill>
              </a:rPr>
              <a:t>Work the way you want with services designed to work better together.</a:t>
            </a:r>
          </a:p>
          <a:p>
            <a:pPr marL="111125" indent="-111125">
              <a:spcBef>
                <a:spcPts val="100"/>
              </a:spcBef>
              <a:spcAft>
                <a:spcPts val="100"/>
              </a:spcAft>
              <a:buFont typeface="Arial" panose="020B0604020202020204" pitchFamily="34" charset="0"/>
              <a:buChar char="•"/>
            </a:pPr>
            <a:r>
              <a:rPr lang="en-US" sz="1000">
                <a:solidFill>
                  <a:schemeClr val="tx2"/>
                </a:solidFill>
              </a:rPr>
              <a:t>Create your best work with intelligent editing and design assistants.</a:t>
            </a:r>
            <a:endParaRPr lang="en-US" sz="1000">
              <a:solidFill>
                <a:schemeClr val="tx2"/>
              </a:solidFill>
              <a:cs typeface="Segoe UI"/>
            </a:endParaRPr>
          </a:p>
          <a:p>
            <a:pPr marL="111125" indent="-111125">
              <a:spcBef>
                <a:spcPts val="100"/>
              </a:spcBef>
              <a:spcAft>
                <a:spcPts val="100"/>
              </a:spcAft>
              <a:buFont typeface="Arial" panose="020B0604020202020204" pitchFamily="34" charset="0"/>
              <a:buChar char="•"/>
            </a:pPr>
            <a:r>
              <a:rPr lang="en-US" sz="1000">
                <a:solidFill>
                  <a:schemeClr val="tx2"/>
                </a:solidFill>
              </a:rPr>
              <a:t>Relieve cost of third party solutions,  implementation and support.</a:t>
            </a:r>
            <a:endParaRPr lang="en-US" sz="1000">
              <a:solidFill>
                <a:schemeClr val="tx2"/>
              </a:solidFill>
              <a:cs typeface="Segoe UI"/>
            </a:endParaRPr>
          </a:p>
          <a:p>
            <a:pPr marL="111125" indent="-111125">
              <a:spcBef>
                <a:spcPts val="100"/>
              </a:spcBef>
              <a:spcAft>
                <a:spcPts val="100"/>
              </a:spcAft>
              <a:buFont typeface="Arial" panose="020B0604020202020204" pitchFamily="34" charset="0"/>
              <a:buChar char="•"/>
            </a:pPr>
            <a:r>
              <a:rPr lang="en-US" sz="1000">
                <a:solidFill>
                  <a:schemeClr val="tx2"/>
                </a:solidFill>
              </a:rPr>
              <a:t>Employees can access their work and work shared with them from anywhere.</a:t>
            </a:r>
            <a:endParaRPr lang="en-US" sz="1000">
              <a:solidFill>
                <a:schemeClr val="tx2"/>
              </a:solidFill>
              <a:cs typeface="Segoe UI"/>
            </a:endParaRPr>
          </a:p>
        </p:txBody>
      </p:sp>
      <p:sp>
        <p:nvSpPr>
          <p:cNvPr id="126" name="Rectangle 125">
            <a:extLst>
              <a:ext uri="{FF2B5EF4-FFF2-40B4-BE49-F238E27FC236}">
                <a16:creationId xmlns:a16="http://schemas.microsoft.com/office/drawing/2014/main" id="{FB5A413B-DE0C-497A-82F2-9587DE62ADAB}"/>
              </a:ext>
            </a:extLst>
          </p:cNvPr>
          <p:cNvSpPr/>
          <p:nvPr/>
        </p:nvSpPr>
        <p:spPr>
          <a:xfrm>
            <a:off x="228599" y="9016874"/>
            <a:ext cx="7319038" cy="697685"/>
          </a:xfrm>
          <a:prstGeom prst="rect">
            <a:avLst/>
          </a:prstGeom>
          <a:solidFill>
            <a:schemeClr val="bg2"/>
          </a:solidFill>
        </p:spPr>
        <p:txBody>
          <a:bodyPr wrap="square" lIns="91440" tIns="137160" rIns="91440" bIns="45720" anchor="t" anchorCtr="0">
            <a:noAutofit/>
          </a:bodyPr>
          <a:lstStyle/>
          <a:p>
            <a:pPr marL="47625" indent="-47625">
              <a:buClr>
                <a:srgbClr val="000000"/>
              </a:buClr>
            </a:pPr>
            <a:r>
              <a:rPr lang="en-US" sz="800" i="1" dirty="0"/>
              <a:t>	</a:t>
            </a:r>
            <a:r>
              <a:rPr lang="en-US" sz="1000" dirty="0"/>
              <a:t>We may be a mom-and-pop company, but with social media, a great website, and the tools in Office 365, we can put our best face forward to attract new customers and partners. </a:t>
            </a:r>
          </a:p>
          <a:p>
            <a:pPr marL="47625" indent="-47625" algn="r">
              <a:buClr>
                <a:srgbClr val="000000"/>
              </a:buClr>
            </a:pPr>
            <a:r>
              <a:rPr lang="en-US" sz="1000" i="1" dirty="0"/>
              <a:t>—Teri England: Director and Vice President, </a:t>
            </a:r>
            <a:r>
              <a:rPr lang="en-US" sz="1000" i="1" dirty="0">
                <a:hlinkClick r:id="rId4"/>
              </a:rPr>
              <a:t>Smart Choice Insulation and Roofing</a:t>
            </a:r>
            <a:endParaRPr lang="en-US" sz="1000" i="1" dirty="0"/>
          </a:p>
        </p:txBody>
      </p:sp>
      <p:sp>
        <p:nvSpPr>
          <p:cNvPr id="128" name="Rectangle 127">
            <a:extLst>
              <a:ext uri="{FF2B5EF4-FFF2-40B4-BE49-F238E27FC236}">
                <a16:creationId xmlns:a16="http://schemas.microsoft.com/office/drawing/2014/main" id="{7B7CDB1F-EFBB-4BFB-A2CA-B6A2B7B14D63}"/>
              </a:ext>
            </a:extLst>
          </p:cNvPr>
          <p:cNvSpPr/>
          <p:nvPr/>
        </p:nvSpPr>
        <p:spPr>
          <a:xfrm>
            <a:off x="20530" y="9820583"/>
            <a:ext cx="7746168" cy="200055"/>
          </a:xfrm>
          <a:prstGeom prst="rect">
            <a:avLst/>
          </a:prstGeom>
        </p:spPr>
        <p:txBody>
          <a:bodyPr wrap="square"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700" dirty="0">
                <a:solidFill>
                  <a:schemeClr val="tx2"/>
                </a:solidFill>
              </a:rPr>
              <a:t>Microsoft Confidential Internal and Microsoft Partner Internal Use Only. Do not distribute.</a:t>
            </a:r>
            <a:endParaRPr lang="en-US" sz="700" dirty="0"/>
          </a:p>
        </p:txBody>
      </p:sp>
      <p:sp>
        <p:nvSpPr>
          <p:cNvPr id="51" name="Freeform 5">
            <a:extLst>
              <a:ext uri="{FF2B5EF4-FFF2-40B4-BE49-F238E27FC236}">
                <a16:creationId xmlns:a16="http://schemas.microsoft.com/office/drawing/2014/main" id="{272B9986-4FDA-4947-99EE-5A8B6EF0D30B}"/>
              </a:ext>
            </a:extLst>
          </p:cNvPr>
          <p:cNvSpPr>
            <a:spLocks noEditPoints="1"/>
          </p:cNvSpPr>
          <p:nvPr/>
        </p:nvSpPr>
        <p:spPr bwMode="auto">
          <a:xfrm>
            <a:off x="6986320" y="1580149"/>
            <a:ext cx="456780" cy="317986"/>
          </a:xfrm>
          <a:custGeom>
            <a:avLst/>
            <a:gdLst>
              <a:gd name="T0" fmla="*/ 1318 w 2292"/>
              <a:gd name="T1" fmla="*/ 804 h 1718"/>
              <a:gd name="T2" fmla="*/ 1486 w 2292"/>
              <a:gd name="T3" fmla="*/ 554 h 1718"/>
              <a:gd name="T4" fmla="*/ 1486 w 2292"/>
              <a:gd name="T5" fmla="*/ 254 h 1718"/>
              <a:gd name="T6" fmla="*/ 1318 w 2292"/>
              <a:gd name="T7" fmla="*/ 42 h 1718"/>
              <a:gd name="T8" fmla="*/ 1072 w 2292"/>
              <a:gd name="T9" fmla="*/ 6 h 1718"/>
              <a:gd name="T10" fmla="*/ 848 w 2292"/>
              <a:gd name="T11" fmla="*/ 156 h 1718"/>
              <a:gd name="T12" fmla="*/ 788 w 2292"/>
              <a:gd name="T13" fmla="*/ 436 h 1718"/>
              <a:gd name="T14" fmla="*/ 892 w 2292"/>
              <a:gd name="T15" fmla="*/ 728 h 1718"/>
              <a:gd name="T16" fmla="*/ 1126 w 2292"/>
              <a:gd name="T17" fmla="*/ 858 h 1718"/>
              <a:gd name="T18" fmla="*/ 488 w 2292"/>
              <a:gd name="T19" fmla="*/ 916 h 1718"/>
              <a:gd name="T20" fmla="*/ 620 w 2292"/>
              <a:gd name="T21" fmla="*/ 802 h 1718"/>
              <a:gd name="T22" fmla="*/ 640 w 2292"/>
              <a:gd name="T23" fmla="*/ 532 h 1718"/>
              <a:gd name="T24" fmla="*/ 542 w 2292"/>
              <a:gd name="T25" fmla="*/ 388 h 1718"/>
              <a:gd name="T26" fmla="*/ 412 w 2292"/>
              <a:gd name="T27" fmla="*/ 358 h 1718"/>
              <a:gd name="T28" fmla="*/ 272 w 2292"/>
              <a:gd name="T29" fmla="*/ 428 h 1718"/>
              <a:gd name="T30" fmla="*/ 216 w 2292"/>
              <a:gd name="T31" fmla="*/ 700 h 1718"/>
              <a:gd name="T32" fmla="*/ 286 w 2292"/>
              <a:gd name="T33" fmla="*/ 858 h 1718"/>
              <a:gd name="T34" fmla="*/ 418 w 2292"/>
              <a:gd name="T35" fmla="*/ 928 h 1718"/>
              <a:gd name="T36" fmla="*/ 1708 w 2292"/>
              <a:gd name="T37" fmla="*/ 1172 h 1718"/>
              <a:gd name="T38" fmla="*/ 1668 w 2292"/>
              <a:gd name="T39" fmla="*/ 1092 h 1718"/>
              <a:gd name="T40" fmla="*/ 1542 w 2292"/>
              <a:gd name="T41" fmla="*/ 978 h 1718"/>
              <a:gd name="T42" fmla="*/ 1418 w 2292"/>
              <a:gd name="T43" fmla="*/ 932 h 1718"/>
              <a:gd name="T44" fmla="*/ 1248 w 2292"/>
              <a:gd name="T45" fmla="*/ 1062 h 1718"/>
              <a:gd name="T46" fmla="*/ 1146 w 2292"/>
              <a:gd name="T47" fmla="*/ 1144 h 1718"/>
              <a:gd name="T48" fmla="*/ 1044 w 2292"/>
              <a:gd name="T49" fmla="*/ 1062 h 1718"/>
              <a:gd name="T50" fmla="*/ 888 w 2292"/>
              <a:gd name="T51" fmla="*/ 936 h 1718"/>
              <a:gd name="T52" fmla="*/ 776 w 2292"/>
              <a:gd name="T53" fmla="*/ 962 h 1718"/>
              <a:gd name="T54" fmla="*/ 622 w 2292"/>
              <a:gd name="T55" fmla="*/ 1092 h 1718"/>
              <a:gd name="T56" fmla="*/ 584 w 2292"/>
              <a:gd name="T57" fmla="*/ 1172 h 1718"/>
              <a:gd name="T58" fmla="*/ 572 w 2292"/>
              <a:gd name="T59" fmla="*/ 1260 h 1718"/>
              <a:gd name="T60" fmla="*/ 590 w 2292"/>
              <a:gd name="T61" fmla="*/ 1664 h 1718"/>
              <a:gd name="T62" fmla="*/ 680 w 2292"/>
              <a:gd name="T63" fmla="*/ 1716 h 1718"/>
              <a:gd name="T64" fmla="*/ 1666 w 2292"/>
              <a:gd name="T65" fmla="*/ 1700 h 1718"/>
              <a:gd name="T66" fmla="*/ 1716 w 2292"/>
              <a:gd name="T67" fmla="*/ 1610 h 1718"/>
              <a:gd name="T68" fmla="*/ 1862 w 2292"/>
              <a:gd name="T69" fmla="*/ 930 h 1718"/>
              <a:gd name="T70" fmla="*/ 1974 w 2292"/>
              <a:gd name="T71" fmla="*/ 886 h 1718"/>
              <a:gd name="T72" fmla="*/ 2074 w 2292"/>
              <a:gd name="T73" fmla="*/ 728 h 1718"/>
              <a:gd name="T74" fmla="*/ 2048 w 2292"/>
              <a:gd name="T75" fmla="*/ 464 h 1718"/>
              <a:gd name="T76" fmla="*/ 1920 w 2292"/>
              <a:gd name="T77" fmla="*/ 364 h 1718"/>
              <a:gd name="T78" fmla="*/ 1788 w 2292"/>
              <a:gd name="T79" fmla="*/ 370 h 1718"/>
              <a:gd name="T80" fmla="*/ 1668 w 2292"/>
              <a:gd name="T81" fmla="*/ 484 h 1718"/>
              <a:gd name="T82" fmla="*/ 1654 w 2292"/>
              <a:gd name="T83" fmla="*/ 754 h 1718"/>
              <a:gd name="T84" fmla="*/ 1770 w 2292"/>
              <a:gd name="T85" fmla="*/ 898 h 1718"/>
              <a:gd name="T86" fmla="*/ 162 w 2292"/>
              <a:gd name="T87" fmla="*/ 1084 h 1718"/>
              <a:gd name="T88" fmla="*/ 42 w 2292"/>
              <a:gd name="T89" fmla="*/ 1202 h 1718"/>
              <a:gd name="T90" fmla="*/ 0 w 2292"/>
              <a:gd name="T91" fmla="*/ 1502 h 1718"/>
              <a:gd name="T92" fmla="*/ 32 w 2292"/>
              <a:gd name="T93" fmla="*/ 1614 h 1718"/>
              <a:gd name="T94" fmla="*/ 430 w 2292"/>
              <a:gd name="T95" fmla="*/ 1646 h 1718"/>
              <a:gd name="T96" fmla="*/ 252 w 2292"/>
              <a:gd name="T97" fmla="*/ 1078 h 1718"/>
              <a:gd name="T98" fmla="*/ 162 w 2292"/>
              <a:gd name="T99" fmla="*/ 1084 h 1718"/>
              <a:gd name="T100" fmla="*/ 2292 w 2292"/>
              <a:gd name="T101" fmla="*/ 1360 h 1718"/>
              <a:gd name="T102" fmla="*/ 2238 w 2292"/>
              <a:gd name="T103" fmla="*/ 1184 h 1718"/>
              <a:gd name="T104" fmla="*/ 2118 w 2292"/>
              <a:gd name="T105" fmla="*/ 1078 h 1718"/>
              <a:gd name="T106" fmla="*/ 1988 w 2292"/>
              <a:gd name="T107" fmla="*/ 1102 h 1718"/>
              <a:gd name="T108" fmla="*/ 2186 w 2292"/>
              <a:gd name="T109" fmla="*/ 1644 h 1718"/>
              <a:gd name="T110" fmla="*/ 2274 w 2292"/>
              <a:gd name="T111" fmla="*/ 1594 h 1718"/>
              <a:gd name="T112" fmla="*/ 2292 w 2292"/>
              <a:gd name="T113" fmla="*/ 1360 h 1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292" h="1718">
                <a:moveTo>
                  <a:pt x="1146" y="860"/>
                </a:moveTo>
                <a:lnTo>
                  <a:pt x="1146" y="860"/>
                </a:lnTo>
                <a:lnTo>
                  <a:pt x="1164" y="858"/>
                </a:lnTo>
                <a:lnTo>
                  <a:pt x="1182" y="858"/>
                </a:lnTo>
                <a:lnTo>
                  <a:pt x="1218" y="850"/>
                </a:lnTo>
                <a:lnTo>
                  <a:pt x="1254" y="838"/>
                </a:lnTo>
                <a:lnTo>
                  <a:pt x="1286" y="824"/>
                </a:lnTo>
                <a:lnTo>
                  <a:pt x="1318" y="804"/>
                </a:lnTo>
                <a:lnTo>
                  <a:pt x="1346" y="782"/>
                </a:lnTo>
                <a:lnTo>
                  <a:pt x="1374" y="756"/>
                </a:lnTo>
                <a:lnTo>
                  <a:pt x="1400" y="728"/>
                </a:lnTo>
                <a:lnTo>
                  <a:pt x="1422" y="698"/>
                </a:lnTo>
                <a:lnTo>
                  <a:pt x="1442" y="664"/>
                </a:lnTo>
                <a:lnTo>
                  <a:pt x="1460" y="630"/>
                </a:lnTo>
                <a:lnTo>
                  <a:pt x="1476" y="592"/>
                </a:lnTo>
                <a:lnTo>
                  <a:pt x="1486" y="554"/>
                </a:lnTo>
                <a:lnTo>
                  <a:pt x="1496" y="516"/>
                </a:lnTo>
                <a:lnTo>
                  <a:pt x="1500" y="476"/>
                </a:lnTo>
                <a:lnTo>
                  <a:pt x="1502" y="436"/>
                </a:lnTo>
                <a:lnTo>
                  <a:pt x="1502" y="368"/>
                </a:lnTo>
                <a:lnTo>
                  <a:pt x="1502" y="368"/>
                </a:lnTo>
                <a:lnTo>
                  <a:pt x="1500" y="328"/>
                </a:lnTo>
                <a:lnTo>
                  <a:pt x="1496" y="290"/>
                </a:lnTo>
                <a:lnTo>
                  <a:pt x="1486" y="254"/>
                </a:lnTo>
                <a:lnTo>
                  <a:pt x="1476" y="220"/>
                </a:lnTo>
                <a:lnTo>
                  <a:pt x="1460" y="186"/>
                </a:lnTo>
                <a:lnTo>
                  <a:pt x="1442" y="156"/>
                </a:lnTo>
                <a:lnTo>
                  <a:pt x="1422" y="128"/>
                </a:lnTo>
                <a:lnTo>
                  <a:pt x="1400" y="102"/>
                </a:lnTo>
                <a:lnTo>
                  <a:pt x="1374" y="80"/>
                </a:lnTo>
                <a:lnTo>
                  <a:pt x="1346" y="60"/>
                </a:lnTo>
                <a:lnTo>
                  <a:pt x="1318" y="42"/>
                </a:lnTo>
                <a:lnTo>
                  <a:pt x="1286" y="26"/>
                </a:lnTo>
                <a:lnTo>
                  <a:pt x="1254" y="14"/>
                </a:lnTo>
                <a:lnTo>
                  <a:pt x="1218" y="6"/>
                </a:lnTo>
                <a:lnTo>
                  <a:pt x="1182" y="2"/>
                </a:lnTo>
                <a:lnTo>
                  <a:pt x="1146" y="0"/>
                </a:lnTo>
                <a:lnTo>
                  <a:pt x="1146" y="0"/>
                </a:lnTo>
                <a:lnTo>
                  <a:pt x="1108" y="2"/>
                </a:lnTo>
                <a:lnTo>
                  <a:pt x="1072" y="6"/>
                </a:lnTo>
                <a:lnTo>
                  <a:pt x="1038" y="14"/>
                </a:lnTo>
                <a:lnTo>
                  <a:pt x="1006" y="26"/>
                </a:lnTo>
                <a:lnTo>
                  <a:pt x="974" y="42"/>
                </a:lnTo>
                <a:lnTo>
                  <a:pt x="944" y="60"/>
                </a:lnTo>
                <a:lnTo>
                  <a:pt x="916" y="80"/>
                </a:lnTo>
                <a:lnTo>
                  <a:pt x="892" y="102"/>
                </a:lnTo>
                <a:lnTo>
                  <a:pt x="868" y="128"/>
                </a:lnTo>
                <a:lnTo>
                  <a:pt x="848" y="156"/>
                </a:lnTo>
                <a:lnTo>
                  <a:pt x="830" y="186"/>
                </a:lnTo>
                <a:lnTo>
                  <a:pt x="816" y="220"/>
                </a:lnTo>
                <a:lnTo>
                  <a:pt x="804" y="254"/>
                </a:lnTo>
                <a:lnTo>
                  <a:pt x="796" y="290"/>
                </a:lnTo>
                <a:lnTo>
                  <a:pt x="790" y="328"/>
                </a:lnTo>
                <a:lnTo>
                  <a:pt x="788" y="368"/>
                </a:lnTo>
                <a:lnTo>
                  <a:pt x="788" y="436"/>
                </a:lnTo>
                <a:lnTo>
                  <a:pt x="788" y="436"/>
                </a:lnTo>
                <a:lnTo>
                  <a:pt x="790" y="476"/>
                </a:lnTo>
                <a:lnTo>
                  <a:pt x="796" y="516"/>
                </a:lnTo>
                <a:lnTo>
                  <a:pt x="804" y="554"/>
                </a:lnTo>
                <a:lnTo>
                  <a:pt x="816" y="592"/>
                </a:lnTo>
                <a:lnTo>
                  <a:pt x="830" y="630"/>
                </a:lnTo>
                <a:lnTo>
                  <a:pt x="848" y="664"/>
                </a:lnTo>
                <a:lnTo>
                  <a:pt x="868" y="698"/>
                </a:lnTo>
                <a:lnTo>
                  <a:pt x="892" y="728"/>
                </a:lnTo>
                <a:lnTo>
                  <a:pt x="916" y="756"/>
                </a:lnTo>
                <a:lnTo>
                  <a:pt x="944" y="782"/>
                </a:lnTo>
                <a:lnTo>
                  <a:pt x="974" y="804"/>
                </a:lnTo>
                <a:lnTo>
                  <a:pt x="1006" y="824"/>
                </a:lnTo>
                <a:lnTo>
                  <a:pt x="1038" y="838"/>
                </a:lnTo>
                <a:lnTo>
                  <a:pt x="1072" y="850"/>
                </a:lnTo>
                <a:lnTo>
                  <a:pt x="1108" y="858"/>
                </a:lnTo>
                <a:lnTo>
                  <a:pt x="1126" y="858"/>
                </a:lnTo>
                <a:lnTo>
                  <a:pt x="1146" y="860"/>
                </a:lnTo>
                <a:lnTo>
                  <a:pt x="1146" y="860"/>
                </a:lnTo>
                <a:close/>
                <a:moveTo>
                  <a:pt x="430" y="930"/>
                </a:moveTo>
                <a:lnTo>
                  <a:pt x="430" y="930"/>
                </a:lnTo>
                <a:lnTo>
                  <a:pt x="442" y="928"/>
                </a:lnTo>
                <a:lnTo>
                  <a:pt x="456" y="926"/>
                </a:lnTo>
                <a:lnTo>
                  <a:pt x="472" y="922"/>
                </a:lnTo>
                <a:lnTo>
                  <a:pt x="488" y="916"/>
                </a:lnTo>
                <a:lnTo>
                  <a:pt x="506" y="908"/>
                </a:lnTo>
                <a:lnTo>
                  <a:pt x="524" y="898"/>
                </a:lnTo>
                <a:lnTo>
                  <a:pt x="542" y="886"/>
                </a:lnTo>
                <a:lnTo>
                  <a:pt x="560" y="872"/>
                </a:lnTo>
                <a:lnTo>
                  <a:pt x="576" y="858"/>
                </a:lnTo>
                <a:lnTo>
                  <a:pt x="592" y="840"/>
                </a:lnTo>
                <a:lnTo>
                  <a:pt x="606" y="822"/>
                </a:lnTo>
                <a:lnTo>
                  <a:pt x="620" y="802"/>
                </a:lnTo>
                <a:lnTo>
                  <a:pt x="630" y="778"/>
                </a:lnTo>
                <a:lnTo>
                  <a:pt x="638" y="754"/>
                </a:lnTo>
                <a:lnTo>
                  <a:pt x="644" y="728"/>
                </a:lnTo>
                <a:lnTo>
                  <a:pt x="644" y="700"/>
                </a:lnTo>
                <a:lnTo>
                  <a:pt x="644" y="586"/>
                </a:lnTo>
                <a:lnTo>
                  <a:pt x="644" y="586"/>
                </a:lnTo>
                <a:lnTo>
                  <a:pt x="644" y="558"/>
                </a:lnTo>
                <a:lnTo>
                  <a:pt x="640" y="532"/>
                </a:lnTo>
                <a:lnTo>
                  <a:pt x="634" y="506"/>
                </a:lnTo>
                <a:lnTo>
                  <a:pt x="626" y="484"/>
                </a:lnTo>
                <a:lnTo>
                  <a:pt x="616" y="464"/>
                </a:lnTo>
                <a:lnTo>
                  <a:pt x="604" y="446"/>
                </a:lnTo>
                <a:lnTo>
                  <a:pt x="590" y="428"/>
                </a:lnTo>
                <a:lnTo>
                  <a:pt x="576" y="412"/>
                </a:lnTo>
                <a:lnTo>
                  <a:pt x="560" y="400"/>
                </a:lnTo>
                <a:lnTo>
                  <a:pt x="542" y="388"/>
                </a:lnTo>
                <a:lnTo>
                  <a:pt x="524" y="378"/>
                </a:lnTo>
                <a:lnTo>
                  <a:pt x="506" y="370"/>
                </a:lnTo>
                <a:lnTo>
                  <a:pt x="488" y="364"/>
                </a:lnTo>
                <a:lnTo>
                  <a:pt x="468" y="360"/>
                </a:lnTo>
                <a:lnTo>
                  <a:pt x="450" y="358"/>
                </a:lnTo>
                <a:lnTo>
                  <a:pt x="430" y="356"/>
                </a:lnTo>
                <a:lnTo>
                  <a:pt x="430" y="356"/>
                </a:lnTo>
                <a:lnTo>
                  <a:pt x="412" y="358"/>
                </a:lnTo>
                <a:lnTo>
                  <a:pt x="392" y="360"/>
                </a:lnTo>
                <a:lnTo>
                  <a:pt x="374" y="364"/>
                </a:lnTo>
                <a:lnTo>
                  <a:pt x="356" y="370"/>
                </a:lnTo>
                <a:lnTo>
                  <a:pt x="338" y="378"/>
                </a:lnTo>
                <a:lnTo>
                  <a:pt x="320" y="388"/>
                </a:lnTo>
                <a:lnTo>
                  <a:pt x="302" y="400"/>
                </a:lnTo>
                <a:lnTo>
                  <a:pt x="286" y="412"/>
                </a:lnTo>
                <a:lnTo>
                  <a:pt x="272" y="428"/>
                </a:lnTo>
                <a:lnTo>
                  <a:pt x="258" y="446"/>
                </a:lnTo>
                <a:lnTo>
                  <a:pt x="246" y="464"/>
                </a:lnTo>
                <a:lnTo>
                  <a:pt x="236" y="484"/>
                </a:lnTo>
                <a:lnTo>
                  <a:pt x="228" y="506"/>
                </a:lnTo>
                <a:lnTo>
                  <a:pt x="220" y="532"/>
                </a:lnTo>
                <a:lnTo>
                  <a:pt x="218" y="558"/>
                </a:lnTo>
                <a:lnTo>
                  <a:pt x="216" y="586"/>
                </a:lnTo>
                <a:lnTo>
                  <a:pt x="216" y="700"/>
                </a:lnTo>
                <a:lnTo>
                  <a:pt x="216" y="700"/>
                </a:lnTo>
                <a:lnTo>
                  <a:pt x="218" y="728"/>
                </a:lnTo>
                <a:lnTo>
                  <a:pt x="222" y="754"/>
                </a:lnTo>
                <a:lnTo>
                  <a:pt x="230" y="778"/>
                </a:lnTo>
                <a:lnTo>
                  <a:pt x="242" y="802"/>
                </a:lnTo>
                <a:lnTo>
                  <a:pt x="254" y="822"/>
                </a:lnTo>
                <a:lnTo>
                  <a:pt x="270" y="840"/>
                </a:lnTo>
                <a:lnTo>
                  <a:pt x="286" y="858"/>
                </a:lnTo>
                <a:lnTo>
                  <a:pt x="302" y="872"/>
                </a:lnTo>
                <a:lnTo>
                  <a:pt x="320" y="886"/>
                </a:lnTo>
                <a:lnTo>
                  <a:pt x="338" y="898"/>
                </a:lnTo>
                <a:lnTo>
                  <a:pt x="356" y="908"/>
                </a:lnTo>
                <a:lnTo>
                  <a:pt x="374" y="916"/>
                </a:lnTo>
                <a:lnTo>
                  <a:pt x="390" y="922"/>
                </a:lnTo>
                <a:lnTo>
                  <a:pt x="406" y="926"/>
                </a:lnTo>
                <a:lnTo>
                  <a:pt x="418" y="928"/>
                </a:lnTo>
                <a:lnTo>
                  <a:pt x="430" y="930"/>
                </a:lnTo>
                <a:lnTo>
                  <a:pt x="430" y="930"/>
                </a:lnTo>
                <a:close/>
                <a:moveTo>
                  <a:pt x="1716" y="1216"/>
                </a:moveTo>
                <a:lnTo>
                  <a:pt x="1716" y="1216"/>
                </a:lnTo>
                <a:lnTo>
                  <a:pt x="1716" y="1212"/>
                </a:lnTo>
                <a:lnTo>
                  <a:pt x="1716" y="1212"/>
                </a:lnTo>
                <a:lnTo>
                  <a:pt x="1712" y="1192"/>
                </a:lnTo>
                <a:lnTo>
                  <a:pt x="1708" y="1172"/>
                </a:lnTo>
                <a:lnTo>
                  <a:pt x="1708" y="1172"/>
                </a:lnTo>
                <a:lnTo>
                  <a:pt x="1708" y="1172"/>
                </a:lnTo>
                <a:lnTo>
                  <a:pt x="1708" y="1172"/>
                </a:lnTo>
                <a:lnTo>
                  <a:pt x="1700" y="1152"/>
                </a:lnTo>
                <a:lnTo>
                  <a:pt x="1692" y="1132"/>
                </a:lnTo>
                <a:lnTo>
                  <a:pt x="1682" y="1112"/>
                </a:lnTo>
                <a:lnTo>
                  <a:pt x="1668" y="1092"/>
                </a:lnTo>
                <a:lnTo>
                  <a:pt x="1668" y="1092"/>
                </a:lnTo>
                <a:lnTo>
                  <a:pt x="1668" y="1092"/>
                </a:lnTo>
                <a:lnTo>
                  <a:pt x="1656" y="1076"/>
                </a:lnTo>
                <a:lnTo>
                  <a:pt x="1642" y="1060"/>
                </a:lnTo>
                <a:lnTo>
                  <a:pt x="1626" y="1044"/>
                </a:lnTo>
                <a:lnTo>
                  <a:pt x="1608" y="1028"/>
                </a:lnTo>
                <a:lnTo>
                  <a:pt x="1588" y="1012"/>
                </a:lnTo>
                <a:lnTo>
                  <a:pt x="1566" y="996"/>
                </a:lnTo>
                <a:lnTo>
                  <a:pt x="1542" y="978"/>
                </a:lnTo>
                <a:lnTo>
                  <a:pt x="1514" y="962"/>
                </a:lnTo>
                <a:lnTo>
                  <a:pt x="1514" y="962"/>
                </a:lnTo>
                <a:lnTo>
                  <a:pt x="1488" y="948"/>
                </a:lnTo>
                <a:lnTo>
                  <a:pt x="1468" y="938"/>
                </a:lnTo>
                <a:lnTo>
                  <a:pt x="1450" y="932"/>
                </a:lnTo>
                <a:lnTo>
                  <a:pt x="1432" y="930"/>
                </a:lnTo>
                <a:lnTo>
                  <a:pt x="1432" y="930"/>
                </a:lnTo>
                <a:lnTo>
                  <a:pt x="1418" y="932"/>
                </a:lnTo>
                <a:lnTo>
                  <a:pt x="1402" y="936"/>
                </a:lnTo>
                <a:lnTo>
                  <a:pt x="1388" y="942"/>
                </a:lnTo>
                <a:lnTo>
                  <a:pt x="1372" y="952"/>
                </a:lnTo>
                <a:lnTo>
                  <a:pt x="1356" y="964"/>
                </a:lnTo>
                <a:lnTo>
                  <a:pt x="1340" y="978"/>
                </a:lnTo>
                <a:lnTo>
                  <a:pt x="1300" y="1014"/>
                </a:lnTo>
                <a:lnTo>
                  <a:pt x="1300" y="1014"/>
                </a:lnTo>
                <a:lnTo>
                  <a:pt x="1248" y="1062"/>
                </a:lnTo>
                <a:lnTo>
                  <a:pt x="1248" y="1062"/>
                </a:lnTo>
                <a:lnTo>
                  <a:pt x="1236" y="1076"/>
                </a:lnTo>
                <a:lnTo>
                  <a:pt x="1212" y="1104"/>
                </a:lnTo>
                <a:lnTo>
                  <a:pt x="1196" y="1120"/>
                </a:lnTo>
                <a:lnTo>
                  <a:pt x="1180" y="1132"/>
                </a:lnTo>
                <a:lnTo>
                  <a:pt x="1162" y="1142"/>
                </a:lnTo>
                <a:lnTo>
                  <a:pt x="1154" y="1144"/>
                </a:lnTo>
                <a:lnTo>
                  <a:pt x="1146" y="1144"/>
                </a:lnTo>
                <a:lnTo>
                  <a:pt x="1146" y="1144"/>
                </a:lnTo>
                <a:lnTo>
                  <a:pt x="1138" y="1144"/>
                </a:lnTo>
                <a:lnTo>
                  <a:pt x="1130" y="1142"/>
                </a:lnTo>
                <a:lnTo>
                  <a:pt x="1112" y="1132"/>
                </a:lnTo>
                <a:lnTo>
                  <a:pt x="1096" y="1120"/>
                </a:lnTo>
                <a:lnTo>
                  <a:pt x="1080" y="1104"/>
                </a:lnTo>
                <a:lnTo>
                  <a:pt x="1054" y="1076"/>
                </a:lnTo>
                <a:lnTo>
                  <a:pt x="1044" y="1062"/>
                </a:lnTo>
                <a:lnTo>
                  <a:pt x="992" y="1014"/>
                </a:lnTo>
                <a:lnTo>
                  <a:pt x="992" y="1014"/>
                </a:lnTo>
                <a:lnTo>
                  <a:pt x="992" y="1014"/>
                </a:lnTo>
                <a:lnTo>
                  <a:pt x="952" y="978"/>
                </a:lnTo>
                <a:lnTo>
                  <a:pt x="934" y="964"/>
                </a:lnTo>
                <a:lnTo>
                  <a:pt x="918" y="952"/>
                </a:lnTo>
                <a:lnTo>
                  <a:pt x="902" y="942"/>
                </a:lnTo>
                <a:lnTo>
                  <a:pt x="888" y="936"/>
                </a:lnTo>
                <a:lnTo>
                  <a:pt x="874" y="932"/>
                </a:lnTo>
                <a:lnTo>
                  <a:pt x="860" y="930"/>
                </a:lnTo>
                <a:lnTo>
                  <a:pt x="860" y="930"/>
                </a:lnTo>
                <a:lnTo>
                  <a:pt x="840" y="932"/>
                </a:lnTo>
                <a:lnTo>
                  <a:pt x="822" y="938"/>
                </a:lnTo>
                <a:lnTo>
                  <a:pt x="800" y="948"/>
                </a:lnTo>
                <a:lnTo>
                  <a:pt x="776" y="962"/>
                </a:lnTo>
                <a:lnTo>
                  <a:pt x="776" y="962"/>
                </a:lnTo>
                <a:lnTo>
                  <a:pt x="726" y="996"/>
                </a:lnTo>
                <a:lnTo>
                  <a:pt x="684" y="1028"/>
                </a:lnTo>
                <a:lnTo>
                  <a:pt x="666" y="1044"/>
                </a:lnTo>
                <a:lnTo>
                  <a:pt x="650" y="1060"/>
                </a:lnTo>
                <a:lnTo>
                  <a:pt x="636" y="1076"/>
                </a:lnTo>
                <a:lnTo>
                  <a:pt x="622" y="1092"/>
                </a:lnTo>
                <a:lnTo>
                  <a:pt x="622" y="1092"/>
                </a:lnTo>
                <a:lnTo>
                  <a:pt x="622" y="1092"/>
                </a:lnTo>
                <a:lnTo>
                  <a:pt x="622" y="1092"/>
                </a:lnTo>
                <a:lnTo>
                  <a:pt x="622" y="1092"/>
                </a:lnTo>
                <a:lnTo>
                  <a:pt x="610" y="1112"/>
                </a:lnTo>
                <a:lnTo>
                  <a:pt x="600" y="1132"/>
                </a:lnTo>
                <a:lnTo>
                  <a:pt x="590" y="1152"/>
                </a:lnTo>
                <a:lnTo>
                  <a:pt x="584" y="1172"/>
                </a:lnTo>
                <a:lnTo>
                  <a:pt x="584" y="1172"/>
                </a:lnTo>
                <a:lnTo>
                  <a:pt x="584" y="1172"/>
                </a:lnTo>
                <a:lnTo>
                  <a:pt x="584" y="1172"/>
                </a:lnTo>
                <a:lnTo>
                  <a:pt x="580" y="1192"/>
                </a:lnTo>
                <a:lnTo>
                  <a:pt x="576" y="1212"/>
                </a:lnTo>
                <a:lnTo>
                  <a:pt x="576" y="1212"/>
                </a:lnTo>
                <a:lnTo>
                  <a:pt x="576" y="1216"/>
                </a:lnTo>
                <a:lnTo>
                  <a:pt x="576" y="1216"/>
                </a:lnTo>
                <a:lnTo>
                  <a:pt x="574" y="1238"/>
                </a:lnTo>
                <a:lnTo>
                  <a:pt x="572" y="1260"/>
                </a:lnTo>
                <a:lnTo>
                  <a:pt x="572" y="1260"/>
                </a:lnTo>
                <a:lnTo>
                  <a:pt x="572" y="1574"/>
                </a:lnTo>
                <a:lnTo>
                  <a:pt x="572" y="1574"/>
                </a:lnTo>
                <a:lnTo>
                  <a:pt x="574" y="1610"/>
                </a:lnTo>
                <a:lnTo>
                  <a:pt x="578" y="1626"/>
                </a:lnTo>
                <a:lnTo>
                  <a:pt x="580" y="1640"/>
                </a:lnTo>
                <a:lnTo>
                  <a:pt x="584" y="1652"/>
                </a:lnTo>
                <a:lnTo>
                  <a:pt x="590" y="1664"/>
                </a:lnTo>
                <a:lnTo>
                  <a:pt x="598" y="1674"/>
                </a:lnTo>
                <a:lnTo>
                  <a:pt x="606" y="1684"/>
                </a:lnTo>
                <a:lnTo>
                  <a:pt x="614" y="1692"/>
                </a:lnTo>
                <a:lnTo>
                  <a:pt x="624" y="1700"/>
                </a:lnTo>
                <a:lnTo>
                  <a:pt x="636" y="1704"/>
                </a:lnTo>
                <a:lnTo>
                  <a:pt x="650" y="1710"/>
                </a:lnTo>
                <a:lnTo>
                  <a:pt x="664" y="1714"/>
                </a:lnTo>
                <a:lnTo>
                  <a:pt x="680" y="1716"/>
                </a:lnTo>
                <a:lnTo>
                  <a:pt x="716" y="1718"/>
                </a:lnTo>
                <a:lnTo>
                  <a:pt x="1576" y="1718"/>
                </a:lnTo>
                <a:lnTo>
                  <a:pt x="1576" y="1718"/>
                </a:lnTo>
                <a:lnTo>
                  <a:pt x="1612" y="1716"/>
                </a:lnTo>
                <a:lnTo>
                  <a:pt x="1628" y="1714"/>
                </a:lnTo>
                <a:lnTo>
                  <a:pt x="1642" y="1710"/>
                </a:lnTo>
                <a:lnTo>
                  <a:pt x="1656" y="1706"/>
                </a:lnTo>
                <a:lnTo>
                  <a:pt x="1666" y="1700"/>
                </a:lnTo>
                <a:lnTo>
                  <a:pt x="1678" y="1692"/>
                </a:lnTo>
                <a:lnTo>
                  <a:pt x="1686" y="1684"/>
                </a:lnTo>
                <a:lnTo>
                  <a:pt x="1694" y="1676"/>
                </a:lnTo>
                <a:lnTo>
                  <a:pt x="1700" y="1666"/>
                </a:lnTo>
                <a:lnTo>
                  <a:pt x="1706" y="1654"/>
                </a:lnTo>
                <a:lnTo>
                  <a:pt x="1710" y="1640"/>
                </a:lnTo>
                <a:lnTo>
                  <a:pt x="1714" y="1626"/>
                </a:lnTo>
                <a:lnTo>
                  <a:pt x="1716" y="1610"/>
                </a:lnTo>
                <a:lnTo>
                  <a:pt x="1718" y="1574"/>
                </a:lnTo>
                <a:lnTo>
                  <a:pt x="1718" y="1574"/>
                </a:lnTo>
                <a:lnTo>
                  <a:pt x="1718" y="1260"/>
                </a:lnTo>
                <a:lnTo>
                  <a:pt x="1718" y="1260"/>
                </a:lnTo>
                <a:lnTo>
                  <a:pt x="1718" y="1238"/>
                </a:lnTo>
                <a:lnTo>
                  <a:pt x="1716" y="1216"/>
                </a:lnTo>
                <a:lnTo>
                  <a:pt x="1716" y="1216"/>
                </a:lnTo>
                <a:close/>
                <a:moveTo>
                  <a:pt x="1862" y="930"/>
                </a:moveTo>
                <a:lnTo>
                  <a:pt x="1862" y="930"/>
                </a:lnTo>
                <a:lnTo>
                  <a:pt x="1874" y="928"/>
                </a:lnTo>
                <a:lnTo>
                  <a:pt x="1888" y="926"/>
                </a:lnTo>
                <a:lnTo>
                  <a:pt x="1904" y="922"/>
                </a:lnTo>
                <a:lnTo>
                  <a:pt x="1920" y="916"/>
                </a:lnTo>
                <a:lnTo>
                  <a:pt x="1938" y="908"/>
                </a:lnTo>
                <a:lnTo>
                  <a:pt x="1956" y="898"/>
                </a:lnTo>
                <a:lnTo>
                  <a:pt x="1974" y="886"/>
                </a:lnTo>
                <a:lnTo>
                  <a:pt x="1990" y="872"/>
                </a:lnTo>
                <a:lnTo>
                  <a:pt x="2008" y="858"/>
                </a:lnTo>
                <a:lnTo>
                  <a:pt x="2024" y="840"/>
                </a:lnTo>
                <a:lnTo>
                  <a:pt x="2038" y="822"/>
                </a:lnTo>
                <a:lnTo>
                  <a:pt x="2052" y="802"/>
                </a:lnTo>
                <a:lnTo>
                  <a:pt x="2062" y="778"/>
                </a:lnTo>
                <a:lnTo>
                  <a:pt x="2070" y="754"/>
                </a:lnTo>
                <a:lnTo>
                  <a:pt x="2074" y="728"/>
                </a:lnTo>
                <a:lnTo>
                  <a:pt x="2076" y="700"/>
                </a:lnTo>
                <a:lnTo>
                  <a:pt x="2076" y="586"/>
                </a:lnTo>
                <a:lnTo>
                  <a:pt x="2076" y="586"/>
                </a:lnTo>
                <a:lnTo>
                  <a:pt x="2076" y="558"/>
                </a:lnTo>
                <a:lnTo>
                  <a:pt x="2072" y="532"/>
                </a:lnTo>
                <a:lnTo>
                  <a:pt x="2066" y="506"/>
                </a:lnTo>
                <a:lnTo>
                  <a:pt x="2058" y="484"/>
                </a:lnTo>
                <a:lnTo>
                  <a:pt x="2048" y="464"/>
                </a:lnTo>
                <a:lnTo>
                  <a:pt x="2036" y="446"/>
                </a:lnTo>
                <a:lnTo>
                  <a:pt x="2022" y="428"/>
                </a:lnTo>
                <a:lnTo>
                  <a:pt x="2008" y="412"/>
                </a:lnTo>
                <a:lnTo>
                  <a:pt x="1992" y="400"/>
                </a:lnTo>
                <a:lnTo>
                  <a:pt x="1974" y="388"/>
                </a:lnTo>
                <a:lnTo>
                  <a:pt x="1956" y="378"/>
                </a:lnTo>
                <a:lnTo>
                  <a:pt x="1938" y="370"/>
                </a:lnTo>
                <a:lnTo>
                  <a:pt x="1920" y="364"/>
                </a:lnTo>
                <a:lnTo>
                  <a:pt x="1900" y="360"/>
                </a:lnTo>
                <a:lnTo>
                  <a:pt x="1882" y="358"/>
                </a:lnTo>
                <a:lnTo>
                  <a:pt x="1862" y="356"/>
                </a:lnTo>
                <a:lnTo>
                  <a:pt x="1862" y="356"/>
                </a:lnTo>
                <a:lnTo>
                  <a:pt x="1844" y="358"/>
                </a:lnTo>
                <a:lnTo>
                  <a:pt x="1824" y="360"/>
                </a:lnTo>
                <a:lnTo>
                  <a:pt x="1806" y="364"/>
                </a:lnTo>
                <a:lnTo>
                  <a:pt x="1788" y="370"/>
                </a:lnTo>
                <a:lnTo>
                  <a:pt x="1768" y="378"/>
                </a:lnTo>
                <a:lnTo>
                  <a:pt x="1752" y="388"/>
                </a:lnTo>
                <a:lnTo>
                  <a:pt x="1734" y="400"/>
                </a:lnTo>
                <a:lnTo>
                  <a:pt x="1718" y="412"/>
                </a:lnTo>
                <a:lnTo>
                  <a:pt x="1704" y="428"/>
                </a:lnTo>
                <a:lnTo>
                  <a:pt x="1690" y="446"/>
                </a:lnTo>
                <a:lnTo>
                  <a:pt x="1678" y="464"/>
                </a:lnTo>
                <a:lnTo>
                  <a:pt x="1668" y="484"/>
                </a:lnTo>
                <a:lnTo>
                  <a:pt x="1658" y="506"/>
                </a:lnTo>
                <a:lnTo>
                  <a:pt x="1652" y="532"/>
                </a:lnTo>
                <a:lnTo>
                  <a:pt x="1648" y="558"/>
                </a:lnTo>
                <a:lnTo>
                  <a:pt x="1648" y="586"/>
                </a:lnTo>
                <a:lnTo>
                  <a:pt x="1648" y="700"/>
                </a:lnTo>
                <a:lnTo>
                  <a:pt x="1648" y="700"/>
                </a:lnTo>
                <a:lnTo>
                  <a:pt x="1650" y="728"/>
                </a:lnTo>
                <a:lnTo>
                  <a:pt x="1654" y="754"/>
                </a:lnTo>
                <a:lnTo>
                  <a:pt x="1662" y="778"/>
                </a:lnTo>
                <a:lnTo>
                  <a:pt x="1674" y="802"/>
                </a:lnTo>
                <a:lnTo>
                  <a:pt x="1686" y="822"/>
                </a:lnTo>
                <a:lnTo>
                  <a:pt x="1702" y="840"/>
                </a:lnTo>
                <a:lnTo>
                  <a:pt x="1718" y="858"/>
                </a:lnTo>
                <a:lnTo>
                  <a:pt x="1734" y="872"/>
                </a:lnTo>
                <a:lnTo>
                  <a:pt x="1752" y="886"/>
                </a:lnTo>
                <a:lnTo>
                  <a:pt x="1770" y="898"/>
                </a:lnTo>
                <a:lnTo>
                  <a:pt x="1788" y="908"/>
                </a:lnTo>
                <a:lnTo>
                  <a:pt x="1806" y="916"/>
                </a:lnTo>
                <a:lnTo>
                  <a:pt x="1822" y="922"/>
                </a:lnTo>
                <a:lnTo>
                  <a:pt x="1838" y="926"/>
                </a:lnTo>
                <a:lnTo>
                  <a:pt x="1850" y="928"/>
                </a:lnTo>
                <a:lnTo>
                  <a:pt x="1862" y="930"/>
                </a:lnTo>
                <a:lnTo>
                  <a:pt x="1862" y="930"/>
                </a:lnTo>
                <a:close/>
                <a:moveTo>
                  <a:pt x="162" y="1084"/>
                </a:moveTo>
                <a:lnTo>
                  <a:pt x="162" y="1084"/>
                </a:lnTo>
                <a:lnTo>
                  <a:pt x="140" y="1098"/>
                </a:lnTo>
                <a:lnTo>
                  <a:pt x="118" y="1114"/>
                </a:lnTo>
                <a:lnTo>
                  <a:pt x="98" y="1132"/>
                </a:lnTo>
                <a:lnTo>
                  <a:pt x="82" y="1148"/>
                </a:lnTo>
                <a:lnTo>
                  <a:pt x="66" y="1166"/>
                </a:lnTo>
                <a:lnTo>
                  <a:pt x="52" y="1184"/>
                </a:lnTo>
                <a:lnTo>
                  <a:pt x="42" y="1202"/>
                </a:lnTo>
                <a:lnTo>
                  <a:pt x="32" y="1220"/>
                </a:lnTo>
                <a:lnTo>
                  <a:pt x="24" y="1240"/>
                </a:lnTo>
                <a:lnTo>
                  <a:pt x="16" y="1258"/>
                </a:lnTo>
                <a:lnTo>
                  <a:pt x="6" y="1294"/>
                </a:lnTo>
                <a:lnTo>
                  <a:pt x="2" y="1328"/>
                </a:lnTo>
                <a:lnTo>
                  <a:pt x="0" y="1360"/>
                </a:lnTo>
                <a:lnTo>
                  <a:pt x="0" y="1360"/>
                </a:lnTo>
                <a:lnTo>
                  <a:pt x="0" y="1502"/>
                </a:lnTo>
                <a:lnTo>
                  <a:pt x="0" y="1502"/>
                </a:lnTo>
                <a:lnTo>
                  <a:pt x="2" y="1538"/>
                </a:lnTo>
                <a:lnTo>
                  <a:pt x="4" y="1554"/>
                </a:lnTo>
                <a:lnTo>
                  <a:pt x="8" y="1570"/>
                </a:lnTo>
                <a:lnTo>
                  <a:pt x="12" y="1582"/>
                </a:lnTo>
                <a:lnTo>
                  <a:pt x="16" y="1594"/>
                </a:lnTo>
                <a:lnTo>
                  <a:pt x="24" y="1604"/>
                </a:lnTo>
                <a:lnTo>
                  <a:pt x="32" y="1614"/>
                </a:lnTo>
                <a:lnTo>
                  <a:pt x="40" y="1622"/>
                </a:lnTo>
                <a:lnTo>
                  <a:pt x="50" y="1628"/>
                </a:lnTo>
                <a:lnTo>
                  <a:pt x="62" y="1634"/>
                </a:lnTo>
                <a:lnTo>
                  <a:pt x="76" y="1638"/>
                </a:lnTo>
                <a:lnTo>
                  <a:pt x="90" y="1642"/>
                </a:lnTo>
                <a:lnTo>
                  <a:pt x="106" y="1644"/>
                </a:lnTo>
                <a:lnTo>
                  <a:pt x="144" y="1646"/>
                </a:lnTo>
                <a:lnTo>
                  <a:pt x="430" y="1646"/>
                </a:lnTo>
                <a:lnTo>
                  <a:pt x="430" y="1646"/>
                </a:lnTo>
                <a:lnTo>
                  <a:pt x="430" y="1216"/>
                </a:lnTo>
                <a:lnTo>
                  <a:pt x="358" y="1144"/>
                </a:lnTo>
                <a:lnTo>
                  <a:pt x="358" y="1144"/>
                </a:lnTo>
                <a:lnTo>
                  <a:pt x="330" y="1122"/>
                </a:lnTo>
                <a:lnTo>
                  <a:pt x="304" y="1102"/>
                </a:lnTo>
                <a:lnTo>
                  <a:pt x="278" y="1088"/>
                </a:lnTo>
                <a:lnTo>
                  <a:pt x="252" y="1078"/>
                </a:lnTo>
                <a:lnTo>
                  <a:pt x="230" y="1072"/>
                </a:lnTo>
                <a:lnTo>
                  <a:pt x="218" y="1070"/>
                </a:lnTo>
                <a:lnTo>
                  <a:pt x="206" y="1070"/>
                </a:lnTo>
                <a:lnTo>
                  <a:pt x="196" y="1072"/>
                </a:lnTo>
                <a:lnTo>
                  <a:pt x="184" y="1076"/>
                </a:lnTo>
                <a:lnTo>
                  <a:pt x="174" y="1078"/>
                </a:lnTo>
                <a:lnTo>
                  <a:pt x="162" y="1084"/>
                </a:lnTo>
                <a:lnTo>
                  <a:pt x="162" y="1084"/>
                </a:lnTo>
                <a:close/>
                <a:moveTo>
                  <a:pt x="430" y="1216"/>
                </a:moveTo>
                <a:lnTo>
                  <a:pt x="430" y="1216"/>
                </a:lnTo>
                <a:lnTo>
                  <a:pt x="430" y="1212"/>
                </a:lnTo>
                <a:lnTo>
                  <a:pt x="430" y="1204"/>
                </a:lnTo>
                <a:lnTo>
                  <a:pt x="430" y="1202"/>
                </a:lnTo>
                <a:lnTo>
                  <a:pt x="430" y="1216"/>
                </a:lnTo>
                <a:lnTo>
                  <a:pt x="430" y="1216"/>
                </a:lnTo>
                <a:close/>
                <a:moveTo>
                  <a:pt x="2292" y="1360"/>
                </a:moveTo>
                <a:lnTo>
                  <a:pt x="2292" y="1360"/>
                </a:lnTo>
                <a:lnTo>
                  <a:pt x="2290" y="1328"/>
                </a:lnTo>
                <a:lnTo>
                  <a:pt x="2284" y="1294"/>
                </a:lnTo>
                <a:lnTo>
                  <a:pt x="2274" y="1258"/>
                </a:lnTo>
                <a:lnTo>
                  <a:pt x="2268" y="1240"/>
                </a:lnTo>
                <a:lnTo>
                  <a:pt x="2260" y="1220"/>
                </a:lnTo>
                <a:lnTo>
                  <a:pt x="2250" y="1202"/>
                </a:lnTo>
                <a:lnTo>
                  <a:pt x="2238" y="1184"/>
                </a:lnTo>
                <a:lnTo>
                  <a:pt x="2224" y="1166"/>
                </a:lnTo>
                <a:lnTo>
                  <a:pt x="2210" y="1148"/>
                </a:lnTo>
                <a:lnTo>
                  <a:pt x="2192" y="1132"/>
                </a:lnTo>
                <a:lnTo>
                  <a:pt x="2174" y="1114"/>
                </a:lnTo>
                <a:lnTo>
                  <a:pt x="2152" y="1098"/>
                </a:lnTo>
                <a:lnTo>
                  <a:pt x="2128" y="1084"/>
                </a:lnTo>
                <a:lnTo>
                  <a:pt x="2128" y="1084"/>
                </a:lnTo>
                <a:lnTo>
                  <a:pt x="2118" y="1078"/>
                </a:lnTo>
                <a:lnTo>
                  <a:pt x="2106" y="1076"/>
                </a:lnTo>
                <a:lnTo>
                  <a:pt x="2096" y="1072"/>
                </a:lnTo>
                <a:lnTo>
                  <a:pt x="2084" y="1070"/>
                </a:lnTo>
                <a:lnTo>
                  <a:pt x="2074" y="1070"/>
                </a:lnTo>
                <a:lnTo>
                  <a:pt x="2062" y="1072"/>
                </a:lnTo>
                <a:lnTo>
                  <a:pt x="2038" y="1078"/>
                </a:lnTo>
                <a:lnTo>
                  <a:pt x="2014" y="1088"/>
                </a:lnTo>
                <a:lnTo>
                  <a:pt x="1988" y="1102"/>
                </a:lnTo>
                <a:lnTo>
                  <a:pt x="1960" y="1122"/>
                </a:lnTo>
                <a:lnTo>
                  <a:pt x="1934" y="1144"/>
                </a:lnTo>
                <a:lnTo>
                  <a:pt x="1862" y="1216"/>
                </a:lnTo>
                <a:lnTo>
                  <a:pt x="1862" y="1216"/>
                </a:lnTo>
                <a:lnTo>
                  <a:pt x="1862" y="1646"/>
                </a:lnTo>
                <a:lnTo>
                  <a:pt x="2148" y="1646"/>
                </a:lnTo>
                <a:lnTo>
                  <a:pt x="2148" y="1646"/>
                </a:lnTo>
                <a:lnTo>
                  <a:pt x="2186" y="1644"/>
                </a:lnTo>
                <a:lnTo>
                  <a:pt x="2202" y="1642"/>
                </a:lnTo>
                <a:lnTo>
                  <a:pt x="2216" y="1638"/>
                </a:lnTo>
                <a:lnTo>
                  <a:pt x="2230" y="1634"/>
                </a:lnTo>
                <a:lnTo>
                  <a:pt x="2240" y="1628"/>
                </a:lnTo>
                <a:lnTo>
                  <a:pt x="2252" y="1622"/>
                </a:lnTo>
                <a:lnTo>
                  <a:pt x="2260" y="1614"/>
                </a:lnTo>
                <a:lnTo>
                  <a:pt x="2268" y="1604"/>
                </a:lnTo>
                <a:lnTo>
                  <a:pt x="2274" y="1594"/>
                </a:lnTo>
                <a:lnTo>
                  <a:pt x="2280" y="1582"/>
                </a:lnTo>
                <a:lnTo>
                  <a:pt x="2284" y="1570"/>
                </a:lnTo>
                <a:lnTo>
                  <a:pt x="2288" y="1554"/>
                </a:lnTo>
                <a:lnTo>
                  <a:pt x="2290" y="1538"/>
                </a:lnTo>
                <a:lnTo>
                  <a:pt x="2292" y="1502"/>
                </a:lnTo>
                <a:lnTo>
                  <a:pt x="2292" y="1502"/>
                </a:lnTo>
                <a:lnTo>
                  <a:pt x="2292" y="1360"/>
                </a:lnTo>
                <a:lnTo>
                  <a:pt x="2292" y="1360"/>
                </a:lnTo>
                <a:close/>
                <a:moveTo>
                  <a:pt x="1862" y="1216"/>
                </a:moveTo>
                <a:lnTo>
                  <a:pt x="1862" y="1216"/>
                </a:lnTo>
                <a:lnTo>
                  <a:pt x="1862" y="1202"/>
                </a:lnTo>
                <a:lnTo>
                  <a:pt x="1860" y="1204"/>
                </a:lnTo>
                <a:lnTo>
                  <a:pt x="1860" y="1212"/>
                </a:lnTo>
                <a:lnTo>
                  <a:pt x="1862" y="1216"/>
                </a:lnTo>
                <a:lnTo>
                  <a:pt x="1862" y="1216"/>
                </a:lnTo>
                <a:close/>
              </a:path>
            </a:pathLst>
          </a:custGeom>
          <a:solidFill>
            <a:schemeClr val="tx1">
              <a:lumMod val="90000"/>
              <a:lumOff val="10000"/>
              <a:alpha val="10000"/>
            </a:schemeClr>
          </a:solidFill>
          <a:ln w="0">
            <a:noFill/>
            <a:prstDash val="solid"/>
            <a:round/>
            <a:headEnd/>
            <a:tailEnd/>
          </a:ln>
        </p:spPr>
        <p:txBody>
          <a:bodyPr vert="horz" wrap="square" lIns="77372" tIns="38686" rIns="77372" bIns="38686" numCol="1" anchor="t" anchorCtr="0" compatLnSpc="1">
            <a:prstTxWarp prst="textNoShape">
              <a:avLst/>
            </a:prstTxWarp>
            <a:noAutofit/>
          </a:bodyPr>
          <a:lstStyle/>
          <a:p>
            <a:pPr defTabSz="914363"/>
            <a:endParaRPr lang="en-US" sz="1400"/>
          </a:p>
        </p:txBody>
      </p:sp>
      <p:grpSp>
        <p:nvGrpSpPr>
          <p:cNvPr id="52" name="Group 51">
            <a:extLst>
              <a:ext uri="{FF2B5EF4-FFF2-40B4-BE49-F238E27FC236}">
                <a16:creationId xmlns:a16="http://schemas.microsoft.com/office/drawing/2014/main" id="{CB235A87-2FFA-43C6-90A9-C1E32D90A260}"/>
              </a:ext>
            </a:extLst>
          </p:cNvPr>
          <p:cNvGrpSpPr/>
          <p:nvPr/>
        </p:nvGrpSpPr>
        <p:grpSpPr>
          <a:xfrm>
            <a:off x="361036" y="2146273"/>
            <a:ext cx="298179" cy="415787"/>
            <a:chOff x="-2411413" y="4199326"/>
            <a:chExt cx="1195388" cy="1666876"/>
          </a:xfrm>
          <a:solidFill>
            <a:schemeClr val="bg2">
              <a:alpha val="10000"/>
            </a:schemeClr>
          </a:solidFill>
        </p:grpSpPr>
        <p:sp>
          <p:nvSpPr>
            <p:cNvPr id="53" name="Freeform 5">
              <a:extLst>
                <a:ext uri="{FF2B5EF4-FFF2-40B4-BE49-F238E27FC236}">
                  <a16:creationId xmlns:a16="http://schemas.microsoft.com/office/drawing/2014/main" id="{E36736D9-5CB0-4414-BDAD-879D7CCCDEE2}"/>
                </a:ext>
              </a:extLst>
            </p:cNvPr>
            <p:cNvSpPr>
              <a:spLocks/>
            </p:cNvSpPr>
            <p:nvPr/>
          </p:nvSpPr>
          <p:spPr bwMode="auto">
            <a:xfrm>
              <a:off x="-2325688" y="4199326"/>
              <a:ext cx="1019175" cy="831850"/>
            </a:xfrm>
            <a:custGeom>
              <a:avLst/>
              <a:gdLst>
                <a:gd name="T0" fmla="*/ 171 w 341"/>
                <a:gd name="T1" fmla="*/ 279 h 279"/>
                <a:gd name="T2" fmla="*/ 171 w 341"/>
                <a:gd name="T3" fmla="*/ 0 h 279"/>
                <a:gd name="T4" fmla="*/ 171 w 341"/>
                <a:gd name="T5" fmla="*/ 279 h 279"/>
                <a:gd name="T6" fmla="*/ 171 w 341"/>
                <a:gd name="T7" fmla="*/ 279 h 279"/>
              </a:gdLst>
              <a:ahLst/>
              <a:cxnLst>
                <a:cxn ang="0">
                  <a:pos x="T0" y="T1"/>
                </a:cxn>
                <a:cxn ang="0">
                  <a:pos x="T2" y="T3"/>
                </a:cxn>
                <a:cxn ang="0">
                  <a:pos x="T4" y="T5"/>
                </a:cxn>
                <a:cxn ang="0">
                  <a:pos x="T6" y="T7"/>
                </a:cxn>
              </a:cxnLst>
              <a:rect l="0" t="0" r="r" b="b"/>
              <a:pathLst>
                <a:path w="341" h="279">
                  <a:moveTo>
                    <a:pt x="171" y="279"/>
                  </a:moveTo>
                  <a:cubicBezTo>
                    <a:pt x="330" y="266"/>
                    <a:pt x="341" y="1"/>
                    <a:pt x="171" y="0"/>
                  </a:cubicBezTo>
                  <a:cubicBezTo>
                    <a:pt x="0" y="0"/>
                    <a:pt x="11" y="266"/>
                    <a:pt x="171" y="279"/>
                  </a:cubicBezTo>
                  <a:cubicBezTo>
                    <a:pt x="171" y="279"/>
                    <a:pt x="171" y="279"/>
                    <a:pt x="171" y="279"/>
                  </a:cubicBezTo>
                  <a:close/>
                </a:path>
              </a:pathLst>
            </a:custGeom>
            <a:grpFill/>
            <a:ln w="0">
              <a:noFill/>
              <a:prstDash val="solid"/>
              <a:round/>
              <a:headEnd/>
              <a:tailEnd/>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6">
              <a:extLst>
                <a:ext uri="{FF2B5EF4-FFF2-40B4-BE49-F238E27FC236}">
                  <a16:creationId xmlns:a16="http://schemas.microsoft.com/office/drawing/2014/main" id="{56CA33E1-AF4D-412A-A1BB-BA58EAA31F15}"/>
                </a:ext>
              </a:extLst>
            </p:cNvPr>
            <p:cNvSpPr>
              <a:spLocks/>
            </p:cNvSpPr>
            <p:nvPr/>
          </p:nvSpPr>
          <p:spPr bwMode="auto">
            <a:xfrm>
              <a:off x="-2411413" y="5099439"/>
              <a:ext cx="1195388" cy="766763"/>
            </a:xfrm>
            <a:custGeom>
              <a:avLst/>
              <a:gdLst>
                <a:gd name="T0" fmla="*/ 398 w 400"/>
                <a:gd name="T1" fmla="*/ 93 h 257"/>
                <a:gd name="T2" fmla="*/ 396 w 400"/>
                <a:gd name="T3" fmla="*/ 79 h 257"/>
                <a:gd name="T4" fmla="*/ 396 w 400"/>
                <a:gd name="T5" fmla="*/ 79 h 257"/>
                <a:gd name="T6" fmla="*/ 396 w 400"/>
                <a:gd name="T7" fmla="*/ 79 h 257"/>
                <a:gd name="T8" fmla="*/ 382 w 400"/>
                <a:gd name="T9" fmla="*/ 53 h 257"/>
                <a:gd name="T10" fmla="*/ 382 w 400"/>
                <a:gd name="T11" fmla="*/ 53 h 257"/>
                <a:gd name="T12" fmla="*/ 341 w 400"/>
                <a:gd name="T13" fmla="*/ 18 h 257"/>
                <a:gd name="T14" fmla="*/ 328 w 400"/>
                <a:gd name="T15" fmla="*/ 10 h 257"/>
                <a:gd name="T16" fmla="*/ 300 w 400"/>
                <a:gd name="T17" fmla="*/ 0 h 257"/>
                <a:gd name="T18" fmla="*/ 274 w 400"/>
                <a:gd name="T19" fmla="*/ 10 h 257"/>
                <a:gd name="T20" fmla="*/ 254 w 400"/>
                <a:gd name="T21" fmla="*/ 27 h 257"/>
                <a:gd name="T22" fmla="*/ 235 w 400"/>
                <a:gd name="T23" fmla="*/ 43 h 257"/>
                <a:gd name="T24" fmla="*/ 200 w 400"/>
                <a:gd name="T25" fmla="*/ 69 h 257"/>
                <a:gd name="T26" fmla="*/ 177 w 400"/>
                <a:gd name="T27" fmla="*/ 57 h 257"/>
                <a:gd name="T28" fmla="*/ 160 w 400"/>
                <a:gd name="T29" fmla="*/ 39 h 257"/>
                <a:gd name="T30" fmla="*/ 146 w 400"/>
                <a:gd name="T31" fmla="*/ 27 h 257"/>
                <a:gd name="T32" fmla="*/ 146 w 400"/>
                <a:gd name="T33" fmla="*/ 27 h 257"/>
                <a:gd name="T34" fmla="*/ 100 w 400"/>
                <a:gd name="T35" fmla="*/ 0 h 257"/>
                <a:gd name="T36" fmla="*/ 86 w 400"/>
                <a:gd name="T37" fmla="*/ 3 h 257"/>
                <a:gd name="T38" fmla="*/ 71 w 400"/>
                <a:gd name="T39" fmla="*/ 10 h 257"/>
                <a:gd name="T40" fmla="*/ 27 w 400"/>
                <a:gd name="T41" fmla="*/ 42 h 257"/>
                <a:gd name="T42" fmla="*/ 17 w 400"/>
                <a:gd name="T43" fmla="*/ 53 h 257"/>
                <a:gd name="T44" fmla="*/ 17 w 400"/>
                <a:gd name="T45" fmla="*/ 53 h 257"/>
                <a:gd name="T46" fmla="*/ 17 w 400"/>
                <a:gd name="T47" fmla="*/ 53 h 257"/>
                <a:gd name="T48" fmla="*/ 17 w 400"/>
                <a:gd name="T49" fmla="*/ 53 h 257"/>
                <a:gd name="T50" fmla="*/ 4 w 400"/>
                <a:gd name="T51" fmla="*/ 79 h 257"/>
                <a:gd name="T52" fmla="*/ 4 w 400"/>
                <a:gd name="T53" fmla="*/ 79 h 257"/>
                <a:gd name="T54" fmla="*/ 4 w 400"/>
                <a:gd name="T55" fmla="*/ 79 h 257"/>
                <a:gd name="T56" fmla="*/ 1 w 400"/>
                <a:gd name="T57" fmla="*/ 92 h 257"/>
                <a:gd name="T58" fmla="*/ 0 w 400"/>
                <a:gd name="T59" fmla="*/ 109 h 257"/>
                <a:gd name="T60" fmla="*/ 0 w 400"/>
                <a:gd name="T61" fmla="*/ 131 h 257"/>
                <a:gd name="T62" fmla="*/ 0 w 400"/>
                <a:gd name="T63" fmla="*/ 198 h 257"/>
                <a:gd name="T64" fmla="*/ 0 w 400"/>
                <a:gd name="T65" fmla="*/ 212 h 257"/>
                <a:gd name="T66" fmla="*/ 5 w 400"/>
                <a:gd name="T67" fmla="*/ 235 h 257"/>
                <a:gd name="T68" fmla="*/ 21 w 400"/>
                <a:gd name="T69" fmla="*/ 251 h 257"/>
                <a:gd name="T70" fmla="*/ 32 w 400"/>
                <a:gd name="T71" fmla="*/ 254 h 257"/>
                <a:gd name="T72" fmla="*/ 43 w 400"/>
                <a:gd name="T73" fmla="*/ 255 h 257"/>
                <a:gd name="T74" fmla="*/ 117 w 400"/>
                <a:gd name="T75" fmla="*/ 256 h 257"/>
                <a:gd name="T76" fmla="*/ 258 w 400"/>
                <a:gd name="T77" fmla="*/ 256 h 257"/>
                <a:gd name="T78" fmla="*/ 348 w 400"/>
                <a:gd name="T79" fmla="*/ 256 h 257"/>
                <a:gd name="T80" fmla="*/ 350 w 400"/>
                <a:gd name="T81" fmla="*/ 256 h 257"/>
                <a:gd name="T82" fmla="*/ 385 w 400"/>
                <a:gd name="T83" fmla="*/ 247 h 257"/>
                <a:gd name="T84" fmla="*/ 399 w 400"/>
                <a:gd name="T85" fmla="*/ 213 h 257"/>
                <a:gd name="T86" fmla="*/ 399 w 400"/>
                <a:gd name="T87" fmla="*/ 183 h 257"/>
                <a:gd name="T88" fmla="*/ 399 w 400"/>
                <a:gd name="T89" fmla="*/ 127 h 257"/>
                <a:gd name="T90" fmla="*/ 398 w 400"/>
                <a:gd name="T91" fmla="*/ 93 h 257"/>
                <a:gd name="T92" fmla="*/ 398 w 400"/>
                <a:gd name="T93" fmla="*/ 93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00" h="257">
                  <a:moveTo>
                    <a:pt x="398" y="93"/>
                  </a:moveTo>
                  <a:cubicBezTo>
                    <a:pt x="399" y="88"/>
                    <a:pt x="397" y="83"/>
                    <a:pt x="396" y="79"/>
                  </a:cubicBezTo>
                  <a:cubicBezTo>
                    <a:pt x="396" y="79"/>
                    <a:pt x="396" y="79"/>
                    <a:pt x="396" y="79"/>
                  </a:cubicBezTo>
                  <a:cubicBezTo>
                    <a:pt x="396" y="79"/>
                    <a:pt x="396" y="79"/>
                    <a:pt x="396" y="79"/>
                  </a:cubicBezTo>
                  <a:cubicBezTo>
                    <a:pt x="392" y="69"/>
                    <a:pt x="388" y="61"/>
                    <a:pt x="382" y="53"/>
                  </a:cubicBezTo>
                  <a:cubicBezTo>
                    <a:pt x="382" y="53"/>
                    <a:pt x="382" y="53"/>
                    <a:pt x="382" y="53"/>
                  </a:cubicBezTo>
                  <a:cubicBezTo>
                    <a:pt x="370" y="38"/>
                    <a:pt x="356" y="28"/>
                    <a:pt x="341" y="18"/>
                  </a:cubicBezTo>
                  <a:cubicBezTo>
                    <a:pt x="337" y="15"/>
                    <a:pt x="333" y="13"/>
                    <a:pt x="328" y="10"/>
                  </a:cubicBezTo>
                  <a:cubicBezTo>
                    <a:pt x="319" y="6"/>
                    <a:pt x="310" y="1"/>
                    <a:pt x="300" y="0"/>
                  </a:cubicBezTo>
                  <a:cubicBezTo>
                    <a:pt x="290" y="1"/>
                    <a:pt x="282" y="4"/>
                    <a:pt x="274" y="10"/>
                  </a:cubicBezTo>
                  <a:cubicBezTo>
                    <a:pt x="267" y="15"/>
                    <a:pt x="260" y="22"/>
                    <a:pt x="254" y="27"/>
                  </a:cubicBezTo>
                  <a:cubicBezTo>
                    <a:pt x="248" y="32"/>
                    <a:pt x="241" y="38"/>
                    <a:pt x="235" y="43"/>
                  </a:cubicBezTo>
                  <a:cubicBezTo>
                    <a:pt x="226" y="53"/>
                    <a:pt x="215" y="69"/>
                    <a:pt x="200" y="69"/>
                  </a:cubicBezTo>
                  <a:cubicBezTo>
                    <a:pt x="191" y="69"/>
                    <a:pt x="183" y="63"/>
                    <a:pt x="177" y="57"/>
                  </a:cubicBezTo>
                  <a:cubicBezTo>
                    <a:pt x="171" y="51"/>
                    <a:pt x="166" y="44"/>
                    <a:pt x="160" y="39"/>
                  </a:cubicBezTo>
                  <a:cubicBezTo>
                    <a:pt x="155" y="35"/>
                    <a:pt x="151" y="31"/>
                    <a:pt x="146" y="27"/>
                  </a:cubicBezTo>
                  <a:cubicBezTo>
                    <a:pt x="146" y="27"/>
                    <a:pt x="146" y="27"/>
                    <a:pt x="146" y="27"/>
                  </a:cubicBezTo>
                  <a:cubicBezTo>
                    <a:pt x="132" y="16"/>
                    <a:pt x="119" y="3"/>
                    <a:pt x="100" y="0"/>
                  </a:cubicBezTo>
                  <a:cubicBezTo>
                    <a:pt x="95" y="1"/>
                    <a:pt x="91" y="1"/>
                    <a:pt x="86" y="3"/>
                  </a:cubicBezTo>
                  <a:cubicBezTo>
                    <a:pt x="81" y="5"/>
                    <a:pt x="76" y="8"/>
                    <a:pt x="71" y="10"/>
                  </a:cubicBezTo>
                  <a:cubicBezTo>
                    <a:pt x="56" y="20"/>
                    <a:pt x="40" y="29"/>
                    <a:pt x="27" y="42"/>
                  </a:cubicBezTo>
                  <a:cubicBezTo>
                    <a:pt x="24" y="45"/>
                    <a:pt x="21" y="49"/>
                    <a:pt x="17" y="53"/>
                  </a:cubicBezTo>
                  <a:cubicBezTo>
                    <a:pt x="17" y="53"/>
                    <a:pt x="17" y="53"/>
                    <a:pt x="17" y="53"/>
                  </a:cubicBezTo>
                  <a:cubicBezTo>
                    <a:pt x="17" y="53"/>
                    <a:pt x="17" y="53"/>
                    <a:pt x="17" y="53"/>
                  </a:cubicBezTo>
                  <a:cubicBezTo>
                    <a:pt x="17" y="53"/>
                    <a:pt x="17" y="53"/>
                    <a:pt x="17" y="53"/>
                  </a:cubicBezTo>
                  <a:cubicBezTo>
                    <a:pt x="12" y="61"/>
                    <a:pt x="7" y="69"/>
                    <a:pt x="4" y="79"/>
                  </a:cubicBezTo>
                  <a:cubicBezTo>
                    <a:pt x="4" y="79"/>
                    <a:pt x="4" y="79"/>
                    <a:pt x="4" y="79"/>
                  </a:cubicBezTo>
                  <a:cubicBezTo>
                    <a:pt x="4" y="79"/>
                    <a:pt x="4" y="79"/>
                    <a:pt x="4" y="79"/>
                  </a:cubicBezTo>
                  <a:cubicBezTo>
                    <a:pt x="3" y="83"/>
                    <a:pt x="2" y="87"/>
                    <a:pt x="1" y="92"/>
                  </a:cubicBezTo>
                  <a:cubicBezTo>
                    <a:pt x="2" y="97"/>
                    <a:pt x="0" y="103"/>
                    <a:pt x="0" y="109"/>
                  </a:cubicBezTo>
                  <a:cubicBezTo>
                    <a:pt x="0" y="116"/>
                    <a:pt x="0" y="124"/>
                    <a:pt x="0" y="131"/>
                  </a:cubicBezTo>
                  <a:cubicBezTo>
                    <a:pt x="0" y="154"/>
                    <a:pt x="0" y="176"/>
                    <a:pt x="0" y="198"/>
                  </a:cubicBezTo>
                  <a:cubicBezTo>
                    <a:pt x="0" y="203"/>
                    <a:pt x="0" y="207"/>
                    <a:pt x="0" y="212"/>
                  </a:cubicBezTo>
                  <a:cubicBezTo>
                    <a:pt x="1" y="220"/>
                    <a:pt x="1" y="228"/>
                    <a:pt x="5" y="235"/>
                  </a:cubicBezTo>
                  <a:cubicBezTo>
                    <a:pt x="8" y="241"/>
                    <a:pt x="14" y="249"/>
                    <a:pt x="21" y="251"/>
                  </a:cubicBezTo>
                  <a:cubicBezTo>
                    <a:pt x="24" y="252"/>
                    <a:pt x="28" y="254"/>
                    <a:pt x="32" y="254"/>
                  </a:cubicBezTo>
                  <a:cubicBezTo>
                    <a:pt x="36" y="255"/>
                    <a:pt x="39" y="255"/>
                    <a:pt x="43" y="255"/>
                  </a:cubicBezTo>
                  <a:cubicBezTo>
                    <a:pt x="68" y="257"/>
                    <a:pt x="92" y="256"/>
                    <a:pt x="117" y="256"/>
                  </a:cubicBezTo>
                  <a:cubicBezTo>
                    <a:pt x="164" y="256"/>
                    <a:pt x="211" y="256"/>
                    <a:pt x="258" y="256"/>
                  </a:cubicBezTo>
                  <a:cubicBezTo>
                    <a:pt x="288" y="256"/>
                    <a:pt x="318" y="256"/>
                    <a:pt x="348" y="256"/>
                  </a:cubicBezTo>
                  <a:cubicBezTo>
                    <a:pt x="349" y="256"/>
                    <a:pt x="349" y="256"/>
                    <a:pt x="350" y="256"/>
                  </a:cubicBezTo>
                  <a:cubicBezTo>
                    <a:pt x="362" y="255"/>
                    <a:pt x="375" y="255"/>
                    <a:pt x="385" y="247"/>
                  </a:cubicBezTo>
                  <a:cubicBezTo>
                    <a:pt x="396" y="239"/>
                    <a:pt x="398" y="226"/>
                    <a:pt x="399" y="213"/>
                  </a:cubicBezTo>
                  <a:cubicBezTo>
                    <a:pt x="399" y="203"/>
                    <a:pt x="399" y="193"/>
                    <a:pt x="399" y="183"/>
                  </a:cubicBezTo>
                  <a:cubicBezTo>
                    <a:pt x="399" y="164"/>
                    <a:pt x="399" y="146"/>
                    <a:pt x="399" y="127"/>
                  </a:cubicBezTo>
                  <a:cubicBezTo>
                    <a:pt x="399" y="116"/>
                    <a:pt x="400" y="104"/>
                    <a:pt x="398" y="93"/>
                  </a:cubicBezTo>
                  <a:cubicBezTo>
                    <a:pt x="398" y="93"/>
                    <a:pt x="398" y="93"/>
                    <a:pt x="398" y="93"/>
                  </a:cubicBezTo>
                  <a:close/>
                </a:path>
              </a:pathLst>
            </a:custGeom>
            <a:grpFill/>
            <a:ln w="0">
              <a:noFill/>
              <a:prstDash val="solid"/>
              <a:round/>
              <a:headEnd/>
              <a:tailEnd/>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43" name="Freeform: Shape 42">
            <a:extLst>
              <a:ext uri="{FF2B5EF4-FFF2-40B4-BE49-F238E27FC236}">
                <a16:creationId xmlns:a16="http://schemas.microsoft.com/office/drawing/2014/main" id="{8CB3AD8D-C255-451B-96F5-F3112D13C731}"/>
              </a:ext>
            </a:extLst>
          </p:cNvPr>
          <p:cNvSpPr/>
          <p:nvPr/>
        </p:nvSpPr>
        <p:spPr>
          <a:xfrm>
            <a:off x="228599" y="8069142"/>
            <a:ext cx="1124911" cy="825847"/>
          </a:xfrm>
          <a:custGeom>
            <a:avLst/>
            <a:gdLst>
              <a:gd name="connsiteX0" fmla="*/ 0 w 1067045"/>
              <a:gd name="connsiteY0" fmla="*/ 0 h 2304288"/>
              <a:gd name="connsiteX1" fmla="*/ 743319 w 1067045"/>
              <a:gd name="connsiteY1" fmla="*/ 0 h 2304288"/>
              <a:gd name="connsiteX2" fmla="*/ 923232 w 1067045"/>
              <a:gd name="connsiteY2" fmla="*/ 0 h 2304288"/>
              <a:gd name="connsiteX3" fmla="*/ 923232 w 1067045"/>
              <a:gd name="connsiteY3" fmla="*/ 369078 h 2304288"/>
              <a:gd name="connsiteX4" fmla="*/ 1067045 w 1067045"/>
              <a:gd name="connsiteY4" fmla="*/ 473687 h 2304288"/>
              <a:gd name="connsiteX5" fmla="*/ 923232 w 1067045"/>
              <a:gd name="connsiteY5" fmla="*/ 578297 h 2304288"/>
              <a:gd name="connsiteX6" fmla="*/ 923232 w 1067045"/>
              <a:gd name="connsiteY6" fmla="*/ 1590720 h 2304288"/>
              <a:gd name="connsiteX7" fmla="*/ 923166 w 1067045"/>
              <a:gd name="connsiteY7" fmla="*/ 1590720 h 2304288"/>
              <a:gd name="connsiteX8" fmla="*/ 923166 w 1067045"/>
              <a:gd name="connsiteY8" fmla="*/ 2304288 h 2304288"/>
              <a:gd name="connsiteX9" fmla="*/ 919417 w 1067045"/>
              <a:gd name="connsiteY9" fmla="*/ 2304288 h 2304288"/>
              <a:gd name="connsiteX10" fmla="*/ 747067 w 1067045"/>
              <a:gd name="connsiteY10" fmla="*/ 2304288 h 2304288"/>
              <a:gd name="connsiteX11" fmla="*/ 743319 w 1067045"/>
              <a:gd name="connsiteY11" fmla="*/ 2304288 h 2304288"/>
              <a:gd name="connsiteX12" fmla="*/ 0 w 1067045"/>
              <a:gd name="connsiteY12" fmla="*/ 2304288 h 230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7045" h="2304288">
                <a:moveTo>
                  <a:pt x="0" y="0"/>
                </a:moveTo>
                <a:lnTo>
                  <a:pt x="743319" y="0"/>
                </a:lnTo>
                <a:lnTo>
                  <a:pt x="923232" y="0"/>
                </a:lnTo>
                <a:lnTo>
                  <a:pt x="923232" y="369078"/>
                </a:lnTo>
                <a:lnTo>
                  <a:pt x="1067045" y="473687"/>
                </a:lnTo>
                <a:lnTo>
                  <a:pt x="923232" y="578297"/>
                </a:lnTo>
                <a:lnTo>
                  <a:pt x="923232" y="1590720"/>
                </a:lnTo>
                <a:lnTo>
                  <a:pt x="923166" y="1590720"/>
                </a:lnTo>
                <a:lnTo>
                  <a:pt x="923166" y="2304288"/>
                </a:lnTo>
                <a:lnTo>
                  <a:pt x="919417" y="2304288"/>
                </a:lnTo>
                <a:lnTo>
                  <a:pt x="747067" y="2304288"/>
                </a:lnTo>
                <a:lnTo>
                  <a:pt x="743319" y="2304288"/>
                </a:lnTo>
                <a:lnTo>
                  <a:pt x="0" y="2304288"/>
                </a:lnTo>
                <a:close/>
              </a:path>
            </a:pathLst>
          </a:cu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a:p>
        </p:txBody>
      </p:sp>
      <p:sp>
        <p:nvSpPr>
          <p:cNvPr id="44" name="Rectangle 43">
            <a:extLst>
              <a:ext uri="{FF2B5EF4-FFF2-40B4-BE49-F238E27FC236}">
                <a16:creationId xmlns:a16="http://schemas.microsoft.com/office/drawing/2014/main" id="{DB969E25-37ED-4A40-9FA1-93B74F272A36}"/>
              </a:ext>
            </a:extLst>
          </p:cNvPr>
          <p:cNvSpPr/>
          <p:nvPr/>
        </p:nvSpPr>
        <p:spPr>
          <a:xfrm>
            <a:off x="344129" y="8178638"/>
            <a:ext cx="784956" cy="352496"/>
          </a:xfrm>
          <a:prstGeom prst="rect">
            <a:avLst/>
          </a:prstGeom>
        </p:spPr>
        <p:txBody>
          <a:bodyPr wrap="square" lIns="0" tIns="0" rIns="0" bIns="0">
            <a:noAutofit/>
          </a:bodyPr>
          <a:lstStyle/>
          <a:p>
            <a:pPr>
              <a:lnSpc>
                <a:spcPts val="1300"/>
              </a:lnSpc>
            </a:pPr>
            <a:r>
              <a:rPr lang="en-US" sz="1200">
                <a:solidFill>
                  <a:schemeClr val="bg2"/>
                </a:solidFill>
                <a:latin typeface="Segoe UI Semibold" panose="020B0702040204020203" pitchFamily="34" charset="0"/>
                <a:cs typeface="Segoe UI Semibold" panose="020B0702040204020203" pitchFamily="34" charset="0"/>
              </a:rPr>
              <a:t>Offer guidance</a:t>
            </a:r>
          </a:p>
        </p:txBody>
      </p:sp>
      <p:grpSp>
        <p:nvGrpSpPr>
          <p:cNvPr id="45" name="Group 44">
            <a:extLst>
              <a:ext uri="{FF2B5EF4-FFF2-40B4-BE49-F238E27FC236}">
                <a16:creationId xmlns:a16="http://schemas.microsoft.com/office/drawing/2014/main" id="{07760DB6-ED88-479A-958F-D328F1920A9F}"/>
              </a:ext>
            </a:extLst>
          </p:cNvPr>
          <p:cNvGrpSpPr/>
          <p:nvPr/>
        </p:nvGrpSpPr>
        <p:grpSpPr>
          <a:xfrm>
            <a:off x="659215" y="8482065"/>
            <a:ext cx="491590" cy="355878"/>
            <a:chOff x="869547" y="9845322"/>
            <a:chExt cx="866720" cy="736663"/>
          </a:xfrm>
          <a:solidFill>
            <a:schemeClr val="bg2">
              <a:alpha val="10000"/>
            </a:schemeClr>
          </a:solidFill>
        </p:grpSpPr>
        <p:sp>
          <p:nvSpPr>
            <p:cNvPr id="46" name="Freeform 243">
              <a:extLst>
                <a:ext uri="{FF2B5EF4-FFF2-40B4-BE49-F238E27FC236}">
                  <a16:creationId xmlns:a16="http://schemas.microsoft.com/office/drawing/2014/main" id="{136EE915-B516-43AB-8BA0-FA53DB00A8F4}"/>
                </a:ext>
              </a:extLst>
            </p:cNvPr>
            <p:cNvSpPr>
              <a:spLocks/>
            </p:cNvSpPr>
            <p:nvPr/>
          </p:nvSpPr>
          <p:spPr bwMode="auto">
            <a:xfrm>
              <a:off x="869547" y="10328089"/>
              <a:ext cx="866720" cy="253896"/>
            </a:xfrm>
            <a:custGeom>
              <a:avLst/>
              <a:gdLst>
                <a:gd name="connsiteX0" fmla="*/ 0 w 6654800"/>
                <a:gd name="connsiteY0" fmla="*/ 136525 h 1949450"/>
                <a:gd name="connsiteX1" fmla="*/ 736600 w 6654800"/>
                <a:gd name="connsiteY1" fmla="*/ 136525 h 1949450"/>
                <a:gd name="connsiteX2" fmla="*/ 736600 w 6654800"/>
                <a:gd name="connsiteY2" fmla="*/ 1654175 h 1949450"/>
                <a:gd name="connsiteX3" fmla="*/ 0 w 6654800"/>
                <a:gd name="connsiteY3" fmla="*/ 1654175 h 1949450"/>
                <a:gd name="connsiteX4" fmla="*/ 2120900 w 6654800"/>
                <a:gd name="connsiteY4" fmla="*/ 0 h 1949450"/>
                <a:gd name="connsiteX5" fmla="*/ 2235200 w 6654800"/>
                <a:gd name="connsiteY5" fmla="*/ 0 h 1949450"/>
                <a:gd name="connsiteX6" fmla="*/ 2349500 w 6654800"/>
                <a:gd name="connsiteY6" fmla="*/ 6350 h 1949450"/>
                <a:gd name="connsiteX7" fmla="*/ 2463800 w 6654800"/>
                <a:gd name="connsiteY7" fmla="*/ 15875 h 1949450"/>
                <a:gd name="connsiteX8" fmla="*/ 2578100 w 6654800"/>
                <a:gd name="connsiteY8" fmla="*/ 34925 h 1949450"/>
                <a:gd name="connsiteX9" fmla="*/ 2695575 w 6654800"/>
                <a:gd name="connsiteY9" fmla="*/ 60325 h 1949450"/>
                <a:gd name="connsiteX10" fmla="*/ 2813050 w 6654800"/>
                <a:gd name="connsiteY10" fmla="*/ 92075 h 1949450"/>
                <a:gd name="connsiteX11" fmla="*/ 2889250 w 6654800"/>
                <a:gd name="connsiteY11" fmla="*/ 114300 h 1949450"/>
                <a:gd name="connsiteX12" fmla="*/ 2968625 w 6654800"/>
                <a:gd name="connsiteY12" fmla="*/ 136525 h 1949450"/>
                <a:gd name="connsiteX13" fmla="*/ 3048000 w 6654800"/>
                <a:gd name="connsiteY13" fmla="*/ 152400 h 1949450"/>
                <a:gd name="connsiteX14" fmla="*/ 3133725 w 6654800"/>
                <a:gd name="connsiteY14" fmla="*/ 168275 h 1949450"/>
                <a:gd name="connsiteX15" fmla="*/ 3225800 w 6654800"/>
                <a:gd name="connsiteY15" fmla="*/ 174625 h 1949450"/>
                <a:gd name="connsiteX16" fmla="*/ 3327400 w 6654800"/>
                <a:gd name="connsiteY16" fmla="*/ 177800 h 1949450"/>
                <a:gd name="connsiteX17" fmla="*/ 3438525 w 6654800"/>
                <a:gd name="connsiteY17" fmla="*/ 171450 h 1949450"/>
                <a:gd name="connsiteX18" fmla="*/ 3559175 w 6654800"/>
                <a:gd name="connsiteY18" fmla="*/ 158750 h 1949450"/>
                <a:gd name="connsiteX19" fmla="*/ 3660775 w 6654800"/>
                <a:gd name="connsiteY19" fmla="*/ 146050 h 1949450"/>
                <a:gd name="connsiteX20" fmla="*/ 3752850 w 6654800"/>
                <a:gd name="connsiteY20" fmla="*/ 130175 h 1949450"/>
                <a:gd name="connsiteX21" fmla="*/ 3835400 w 6654800"/>
                <a:gd name="connsiteY21" fmla="*/ 114300 h 1949450"/>
                <a:gd name="connsiteX22" fmla="*/ 3921125 w 6654800"/>
                <a:gd name="connsiteY22" fmla="*/ 92075 h 1949450"/>
                <a:gd name="connsiteX23" fmla="*/ 4006850 w 6654800"/>
                <a:gd name="connsiteY23" fmla="*/ 76200 h 1949450"/>
                <a:gd name="connsiteX24" fmla="*/ 4105275 w 6654800"/>
                <a:gd name="connsiteY24" fmla="*/ 60325 h 1949450"/>
                <a:gd name="connsiteX25" fmla="*/ 4159250 w 6654800"/>
                <a:gd name="connsiteY25" fmla="*/ 53975 h 1949450"/>
                <a:gd name="connsiteX26" fmla="*/ 4216400 w 6654800"/>
                <a:gd name="connsiteY26" fmla="*/ 47625 h 1949450"/>
                <a:gd name="connsiteX27" fmla="*/ 4279900 w 6654800"/>
                <a:gd name="connsiteY27" fmla="*/ 47625 h 1949450"/>
                <a:gd name="connsiteX28" fmla="*/ 4349750 w 6654800"/>
                <a:gd name="connsiteY28" fmla="*/ 44450 h 1949450"/>
                <a:gd name="connsiteX29" fmla="*/ 4441825 w 6654800"/>
                <a:gd name="connsiteY29" fmla="*/ 47625 h 1949450"/>
                <a:gd name="connsiteX30" fmla="*/ 4527550 w 6654800"/>
                <a:gd name="connsiteY30" fmla="*/ 50800 h 1949450"/>
                <a:gd name="connsiteX31" fmla="*/ 4572000 w 6654800"/>
                <a:gd name="connsiteY31" fmla="*/ 57150 h 1949450"/>
                <a:gd name="connsiteX32" fmla="*/ 4610100 w 6654800"/>
                <a:gd name="connsiteY32" fmla="*/ 63500 h 1949450"/>
                <a:gd name="connsiteX33" fmla="*/ 4648200 w 6654800"/>
                <a:gd name="connsiteY33" fmla="*/ 76200 h 1949450"/>
                <a:gd name="connsiteX34" fmla="*/ 4679950 w 6654800"/>
                <a:gd name="connsiteY34" fmla="*/ 88900 h 1949450"/>
                <a:gd name="connsiteX35" fmla="*/ 4711700 w 6654800"/>
                <a:gd name="connsiteY35" fmla="*/ 104775 h 1949450"/>
                <a:gd name="connsiteX36" fmla="*/ 4740275 w 6654800"/>
                <a:gd name="connsiteY36" fmla="*/ 123825 h 1949450"/>
                <a:gd name="connsiteX37" fmla="*/ 4765675 w 6654800"/>
                <a:gd name="connsiteY37" fmla="*/ 146050 h 1949450"/>
                <a:gd name="connsiteX38" fmla="*/ 4784725 w 6654800"/>
                <a:gd name="connsiteY38" fmla="*/ 174625 h 1949450"/>
                <a:gd name="connsiteX39" fmla="*/ 4803775 w 6654800"/>
                <a:gd name="connsiteY39" fmla="*/ 209550 h 1949450"/>
                <a:gd name="connsiteX40" fmla="*/ 4813300 w 6654800"/>
                <a:gd name="connsiteY40" fmla="*/ 247650 h 1949450"/>
                <a:gd name="connsiteX41" fmla="*/ 4822825 w 6654800"/>
                <a:gd name="connsiteY41" fmla="*/ 288925 h 1949450"/>
                <a:gd name="connsiteX42" fmla="*/ 4826000 w 6654800"/>
                <a:gd name="connsiteY42" fmla="*/ 339725 h 1949450"/>
                <a:gd name="connsiteX43" fmla="*/ 4819650 w 6654800"/>
                <a:gd name="connsiteY43" fmla="*/ 390525 h 1949450"/>
                <a:gd name="connsiteX44" fmla="*/ 4816475 w 6654800"/>
                <a:gd name="connsiteY44" fmla="*/ 415925 h 1949450"/>
                <a:gd name="connsiteX45" fmla="*/ 4810125 w 6654800"/>
                <a:gd name="connsiteY45" fmla="*/ 441325 h 1949450"/>
                <a:gd name="connsiteX46" fmla="*/ 4800600 w 6654800"/>
                <a:gd name="connsiteY46" fmla="*/ 466725 h 1949450"/>
                <a:gd name="connsiteX47" fmla="*/ 4787900 w 6654800"/>
                <a:gd name="connsiteY47" fmla="*/ 492125 h 1949450"/>
                <a:gd name="connsiteX48" fmla="*/ 4772025 w 6654800"/>
                <a:gd name="connsiteY48" fmla="*/ 514350 h 1949450"/>
                <a:gd name="connsiteX49" fmla="*/ 4749800 w 6654800"/>
                <a:gd name="connsiteY49" fmla="*/ 539750 h 1949450"/>
                <a:gd name="connsiteX50" fmla="*/ 4727575 w 6654800"/>
                <a:gd name="connsiteY50" fmla="*/ 558800 h 1949450"/>
                <a:gd name="connsiteX51" fmla="*/ 4699000 w 6654800"/>
                <a:gd name="connsiteY51" fmla="*/ 577850 h 1949450"/>
                <a:gd name="connsiteX52" fmla="*/ 4664075 w 6654800"/>
                <a:gd name="connsiteY52" fmla="*/ 596900 h 1949450"/>
                <a:gd name="connsiteX53" fmla="*/ 4625975 w 6654800"/>
                <a:gd name="connsiteY53" fmla="*/ 612775 h 1949450"/>
                <a:gd name="connsiteX54" fmla="*/ 4581525 w 6654800"/>
                <a:gd name="connsiteY54" fmla="*/ 625475 h 1949450"/>
                <a:gd name="connsiteX55" fmla="*/ 4530725 w 6654800"/>
                <a:gd name="connsiteY55" fmla="*/ 638175 h 1949450"/>
                <a:gd name="connsiteX56" fmla="*/ 4476750 w 6654800"/>
                <a:gd name="connsiteY56" fmla="*/ 644525 h 1949450"/>
                <a:gd name="connsiteX57" fmla="*/ 4413250 w 6654800"/>
                <a:gd name="connsiteY57" fmla="*/ 650875 h 1949450"/>
                <a:gd name="connsiteX58" fmla="*/ 4295775 w 6654800"/>
                <a:gd name="connsiteY58" fmla="*/ 657225 h 1949450"/>
                <a:gd name="connsiteX59" fmla="*/ 4213225 w 6654800"/>
                <a:gd name="connsiteY59" fmla="*/ 660400 h 1949450"/>
                <a:gd name="connsiteX60" fmla="*/ 4149725 w 6654800"/>
                <a:gd name="connsiteY60" fmla="*/ 660400 h 1949450"/>
                <a:gd name="connsiteX61" fmla="*/ 4095750 w 6654800"/>
                <a:gd name="connsiteY61" fmla="*/ 660400 h 1949450"/>
                <a:gd name="connsiteX62" fmla="*/ 3984625 w 6654800"/>
                <a:gd name="connsiteY62" fmla="*/ 654050 h 1949450"/>
                <a:gd name="connsiteX63" fmla="*/ 3905250 w 6654800"/>
                <a:gd name="connsiteY63" fmla="*/ 650875 h 1949450"/>
                <a:gd name="connsiteX64" fmla="*/ 3797300 w 6654800"/>
                <a:gd name="connsiteY64" fmla="*/ 650875 h 1949450"/>
                <a:gd name="connsiteX65" fmla="*/ 3660775 w 6654800"/>
                <a:gd name="connsiteY65" fmla="*/ 654050 h 1949450"/>
                <a:gd name="connsiteX66" fmla="*/ 3562350 w 6654800"/>
                <a:gd name="connsiteY66" fmla="*/ 660400 h 1949450"/>
                <a:gd name="connsiteX67" fmla="*/ 3482975 w 6654800"/>
                <a:gd name="connsiteY67" fmla="*/ 669925 h 1949450"/>
                <a:gd name="connsiteX68" fmla="*/ 3451225 w 6654800"/>
                <a:gd name="connsiteY68" fmla="*/ 676275 h 1949450"/>
                <a:gd name="connsiteX69" fmla="*/ 3422650 w 6654800"/>
                <a:gd name="connsiteY69" fmla="*/ 685800 h 1949450"/>
                <a:gd name="connsiteX70" fmla="*/ 3368675 w 6654800"/>
                <a:gd name="connsiteY70" fmla="*/ 704850 h 1949450"/>
                <a:gd name="connsiteX71" fmla="*/ 3314700 w 6654800"/>
                <a:gd name="connsiteY71" fmla="*/ 733425 h 1949450"/>
                <a:gd name="connsiteX72" fmla="*/ 3251200 w 6654800"/>
                <a:gd name="connsiteY72" fmla="*/ 765175 h 1949450"/>
                <a:gd name="connsiteX73" fmla="*/ 3168650 w 6654800"/>
                <a:gd name="connsiteY73" fmla="*/ 803275 h 1949450"/>
                <a:gd name="connsiteX74" fmla="*/ 3340100 w 6654800"/>
                <a:gd name="connsiteY74" fmla="*/ 847725 h 1949450"/>
                <a:gd name="connsiteX75" fmla="*/ 3419475 w 6654800"/>
                <a:gd name="connsiteY75" fmla="*/ 869950 h 1949450"/>
                <a:gd name="connsiteX76" fmla="*/ 3498850 w 6654800"/>
                <a:gd name="connsiteY76" fmla="*/ 895350 h 1949450"/>
                <a:gd name="connsiteX77" fmla="*/ 3584575 w 6654800"/>
                <a:gd name="connsiteY77" fmla="*/ 923925 h 1949450"/>
                <a:gd name="connsiteX78" fmla="*/ 3676650 w 6654800"/>
                <a:gd name="connsiteY78" fmla="*/ 962025 h 1949450"/>
                <a:gd name="connsiteX79" fmla="*/ 3781425 w 6654800"/>
                <a:gd name="connsiteY79" fmla="*/ 1009650 h 1949450"/>
                <a:gd name="connsiteX80" fmla="*/ 3898900 w 6654800"/>
                <a:gd name="connsiteY80" fmla="*/ 1069975 h 1949450"/>
                <a:gd name="connsiteX81" fmla="*/ 3965575 w 6654800"/>
                <a:gd name="connsiteY81" fmla="*/ 1063625 h 1949450"/>
                <a:gd name="connsiteX82" fmla="*/ 4035425 w 6654800"/>
                <a:gd name="connsiteY82" fmla="*/ 1057275 h 1949450"/>
                <a:gd name="connsiteX83" fmla="*/ 4102100 w 6654800"/>
                <a:gd name="connsiteY83" fmla="*/ 1054100 h 1949450"/>
                <a:gd name="connsiteX84" fmla="*/ 4168775 w 6654800"/>
                <a:gd name="connsiteY84" fmla="*/ 1054100 h 1949450"/>
                <a:gd name="connsiteX85" fmla="*/ 4298950 w 6654800"/>
                <a:gd name="connsiteY85" fmla="*/ 1057275 h 1949450"/>
                <a:gd name="connsiteX86" fmla="*/ 4429125 w 6654800"/>
                <a:gd name="connsiteY86" fmla="*/ 1063625 h 1949450"/>
                <a:gd name="connsiteX87" fmla="*/ 4559300 w 6654800"/>
                <a:gd name="connsiteY87" fmla="*/ 1073150 h 1949450"/>
                <a:gd name="connsiteX88" fmla="*/ 4683125 w 6654800"/>
                <a:gd name="connsiteY88" fmla="*/ 1085850 h 1949450"/>
                <a:gd name="connsiteX89" fmla="*/ 4806950 w 6654800"/>
                <a:gd name="connsiteY89" fmla="*/ 1098550 h 1949450"/>
                <a:gd name="connsiteX90" fmla="*/ 4927600 w 6654800"/>
                <a:gd name="connsiteY90" fmla="*/ 1108075 h 1949450"/>
                <a:gd name="connsiteX91" fmla="*/ 5022850 w 6654800"/>
                <a:gd name="connsiteY91" fmla="*/ 1082675 h 1949450"/>
                <a:gd name="connsiteX92" fmla="*/ 5108575 w 6654800"/>
                <a:gd name="connsiteY92" fmla="*/ 1057275 h 1949450"/>
                <a:gd name="connsiteX93" fmla="*/ 5267325 w 6654800"/>
                <a:gd name="connsiteY93" fmla="*/ 1012825 h 1949450"/>
                <a:gd name="connsiteX94" fmla="*/ 5346700 w 6654800"/>
                <a:gd name="connsiteY94" fmla="*/ 993775 h 1949450"/>
                <a:gd name="connsiteX95" fmla="*/ 5432425 w 6654800"/>
                <a:gd name="connsiteY95" fmla="*/ 974725 h 1949450"/>
                <a:gd name="connsiteX96" fmla="*/ 5527675 w 6654800"/>
                <a:gd name="connsiteY96" fmla="*/ 962025 h 1949450"/>
                <a:gd name="connsiteX97" fmla="*/ 5638800 w 6654800"/>
                <a:gd name="connsiteY97" fmla="*/ 952500 h 1949450"/>
                <a:gd name="connsiteX98" fmla="*/ 5803900 w 6654800"/>
                <a:gd name="connsiteY98" fmla="*/ 822325 h 1949450"/>
                <a:gd name="connsiteX99" fmla="*/ 5892800 w 6654800"/>
                <a:gd name="connsiteY99" fmla="*/ 755650 h 1949450"/>
                <a:gd name="connsiteX100" fmla="*/ 5937250 w 6654800"/>
                <a:gd name="connsiteY100" fmla="*/ 723900 h 1949450"/>
                <a:gd name="connsiteX101" fmla="*/ 5984875 w 6654800"/>
                <a:gd name="connsiteY101" fmla="*/ 692150 h 1949450"/>
                <a:gd name="connsiteX102" fmla="*/ 6029325 w 6654800"/>
                <a:gd name="connsiteY102" fmla="*/ 666750 h 1949450"/>
                <a:gd name="connsiteX103" fmla="*/ 6076950 w 6654800"/>
                <a:gd name="connsiteY103" fmla="*/ 641350 h 1949450"/>
                <a:gd name="connsiteX104" fmla="*/ 6124575 w 6654800"/>
                <a:gd name="connsiteY104" fmla="*/ 622300 h 1949450"/>
                <a:gd name="connsiteX105" fmla="*/ 6172200 w 6654800"/>
                <a:gd name="connsiteY105" fmla="*/ 603250 h 1949450"/>
                <a:gd name="connsiteX106" fmla="*/ 6219825 w 6654800"/>
                <a:gd name="connsiteY106" fmla="*/ 590550 h 1949450"/>
                <a:gd name="connsiteX107" fmla="*/ 6267450 w 6654800"/>
                <a:gd name="connsiteY107" fmla="*/ 584200 h 1949450"/>
                <a:gd name="connsiteX108" fmla="*/ 6315075 w 6654800"/>
                <a:gd name="connsiteY108" fmla="*/ 584200 h 1949450"/>
                <a:gd name="connsiteX109" fmla="*/ 6362700 w 6654800"/>
                <a:gd name="connsiteY109" fmla="*/ 587375 h 1949450"/>
                <a:gd name="connsiteX110" fmla="*/ 6388100 w 6654800"/>
                <a:gd name="connsiteY110" fmla="*/ 593725 h 1949450"/>
                <a:gd name="connsiteX111" fmla="*/ 6413500 w 6654800"/>
                <a:gd name="connsiteY111" fmla="*/ 603250 h 1949450"/>
                <a:gd name="connsiteX112" fmla="*/ 6438900 w 6654800"/>
                <a:gd name="connsiteY112" fmla="*/ 612775 h 1949450"/>
                <a:gd name="connsiteX113" fmla="*/ 6464300 w 6654800"/>
                <a:gd name="connsiteY113" fmla="*/ 625475 h 1949450"/>
                <a:gd name="connsiteX114" fmla="*/ 6515100 w 6654800"/>
                <a:gd name="connsiteY114" fmla="*/ 657225 h 1949450"/>
                <a:gd name="connsiteX115" fmla="*/ 6559550 w 6654800"/>
                <a:gd name="connsiteY115" fmla="*/ 688975 h 1949450"/>
                <a:gd name="connsiteX116" fmla="*/ 6597650 w 6654800"/>
                <a:gd name="connsiteY116" fmla="*/ 717550 h 1949450"/>
                <a:gd name="connsiteX117" fmla="*/ 6629400 w 6654800"/>
                <a:gd name="connsiteY117" fmla="*/ 746125 h 1949450"/>
                <a:gd name="connsiteX118" fmla="*/ 6654800 w 6654800"/>
                <a:gd name="connsiteY118" fmla="*/ 771525 h 1949450"/>
                <a:gd name="connsiteX119" fmla="*/ 6613525 w 6654800"/>
                <a:gd name="connsiteY119" fmla="*/ 803275 h 1949450"/>
                <a:gd name="connsiteX120" fmla="*/ 6530975 w 6654800"/>
                <a:gd name="connsiteY120" fmla="*/ 866775 h 1949450"/>
                <a:gd name="connsiteX121" fmla="*/ 6384925 w 6654800"/>
                <a:gd name="connsiteY121" fmla="*/ 974725 h 1949450"/>
                <a:gd name="connsiteX122" fmla="*/ 6359525 w 6654800"/>
                <a:gd name="connsiteY122" fmla="*/ 1019175 h 1949450"/>
                <a:gd name="connsiteX123" fmla="*/ 6337300 w 6654800"/>
                <a:gd name="connsiteY123" fmla="*/ 1050925 h 1949450"/>
                <a:gd name="connsiteX124" fmla="*/ 6324600 w 6654800"/>
                <a:gd name="connsiteY124" fmla="*/ 1060450 h 1949450"/>
                <a:gd name="connsiteX125" fmla="*/ 6318250 w 6654800"/>
                <a:gd name="connsiteY125" fmla="*/ 1063625 h 1949450"/>
                <a:gd name="connsiteX126" fmla="*/ 6229350 w 6654800"/>
                <a:gd name="connsiteY126" fmla="*/ 1136650 h 1949450"/>
                <a:gd name="connsiteX127" fmla="*/ 6137275 w 6654800"/>
                <a:gd name="connsiteY127" fmla="*/ 1219200 h 1949450"/>
                <a:gd name="connsiteX128" fmla="*/ 6022975 w 6654800"/>
                <a:gd name="connsiteY128" fmla="*/ 1317625 h 1949450"/>
                <a:gd name="connsiteX129" fmla="*/ 5886450 w 6654800"/>
                <a:gd name="connsiteY129" fmla="*/ 1425575 h 1949450"/>
                <a:gd name="connsiteX130" fmla="*/ 5845175 w 6654800"/>
                <a:gd name="connsiteY130" fmla="*/ 1431925 h 1949450"/>
                <a:gd name="connsiteX131" fmla="*/ 5800725 w 6654800"/>
                <a:gd name="connsiteY131" fmla="*/ 1444625 h 1949450"/>
                <a:gd name="connsiteX132" fmla="*/ 5753100 w 6654800"/>
                <a:gd name="connsiteY132" fmla="*/ 1457325 h 1949450"/>
                <a:gd name="connsiteX133" fmla="*/ 5699125 w 6654800"/>
                <a:gd name="connsiteY133" fmla="*/ 1473200 h 1949450"/>
                <a:gd name="connsiteX134" fmla="*/ 5588000 w 6654800"/>
                <a:gd name="connsiteY134" fmla="*/ 1514475 h 1949450"/>
                <a:gd name="connsiteX135" fmla="*/ 5470525 w 6654800"/>
                <a:gd name="connsiteY135" fmla="*/ 1562100 h 1949450"/>
                <a:gd name="connsiteX136" fmla="*/ 5349875 w 6654800"/>
                <a:gd name="connsiteY136" fmla="*/ 1616075 h 1949450"/>
                <a:gd name="connsiteX137" fmla="*/ 5238750 w 6654800"/>
                <a:gd name="connsiteY137" fmla="*/ 1670050 h 1949450"/>
                <a:gd name="connsiteX138" fmla="*/ 5137150 w 6654800"/>
                <a:gd name="connsiteY138" fmla="*/ 1720850 h 1949450"/>
                <a:gd name="connsiteX139" fmla="*/ 5051425 w 6654800"/>
                <a:gd name="connsiteY139" fmla="*/ 1765300 h 1949450"/>
                <a:gd name="connsiteX140" fmla="*/ 4975225 w 6654800"/>
                <a:gd name="connsiteY140" fmla="*/ 1765300 h 1949450"/>
                <a:gd name="connsiteX141" fmla="*/ 4899025 w 6654800"/>
                <a:gd name="connsiteY141" fmla="*/ 1762125 h 1949450"/>
                <a:gd name="connsiteX142" fmla="*/ 4816475 w 6654800"/>
                <a:gd name="connsiteY142" fmla="*/ 1765300 h 1949450"/>
                <a:gd name="connsiteX143" fmla="*/ 4733925 w 6654800"/>
                <a:gd name="connsiteY143" fmla="*/ 1768475 h 1949450"/>
                <a:gd name="connsiteX144" fmla="*/ 4559300 w 6654800"/>
                <a:gd name="connsiteY144" fmla="*/ 1784350 h 1949450"/>
                <a:gd name="connsiteX145" fmla="*/ 4381500 w 6654800"/>
                <a:gd name="connsiteY145" fmla="*/ 1806575 h 1949450"/>
                <a:gd name="connsiteX146" fmla="*/ 4200525 w 6654800"/>
                <a:gd name="connsiteY146" fmla="*/ 1835150 h 1949450"/>
                <a:gd name="connsiteX147" fmla="*/ 4022725 w 6654800"/>
                <a:gd name="connsiteY147" fmla="*/ 1870075 h 1949450"/>
                <a:gd name="connsiteX148" fmla="*/ 3854450 w 6654800"/>
                <a:gd name="connsiteY148" fmla="*/ 1908175 h 1949450"/>
                <a:gd name="connsiteX149" fmla="*/ 3695700 w 6654800"/>
                <a:gd name="connsiteY149" fmla="*/ 1949450 h 1949450"/>
                <a:gd name="connsiteX150" fmla="*/ 3590925 w 6654800"/>
                <a:gd name="connsiteY150" fmla="*/ 1933575 h 1949450"/>
                <a:gd name="connsiteX151" fmla="*/ 3492500 w 6654800"/>
                <a:gd name="connsiteY151" fmla="*/ 1924050 h 1949450"/>
                <a:gd name="connsiteX152" fmla="*/ 3311525 w 6654800"/>
                <a:gd name="connsiteY152" fmla="*/ 1908175 h 1949450"/>
                <a:gd name="connsiteX153" fmla="*/ 3117850 w 6654800"/>
                <a:gd name="connsiteY153" fmla="*/ 1892300 h 1949450"/>
                <a:gd name="connsiteX154" fmla="*/ 3006725 w 6654800"/>
                <a:gd name="connsiteY154" fmla="*/ 1882775 h 1949450"/>
                <a:gd name="connsiteX155" fmla="*/ 2882900 w 6654800"/>
                <a:gd name="connsiteY155" fmla="*/ 1870075 h 1949450"/>
                <a:gd name="connsiteX156" fmla="*/ 2740025 w 6654800"/>
                <a:gd name="connsiteY156" fmla="*/ 1847850 h 1949450"/>
                <a:gd name="connsiteX157" fmla="*/ 2578100 w 6654800"/>
                <a:gd name="connsiteY157" fmla="*/ 1822450 h 1949450"/>
                <a:gd name="connsiteX158" fmla="*/ 2387600 w 6654800"/>
                <a:gd name="connsiteY158" fmla="*/ 1787525 h 1949450"/>
                <a:gd name="connsiteX159" fmla="*/ 2171700 w 6654800"/>
                <a:gd name="connsiteY159" fmla="*/ 1743075 h 1949450"/>
                <a:gd name="connsiteX160" fmla="*/ 1920875 w 6654800"/>
                <a:gd name="connsiteY160" fmla="*/ 1689100 h 1949450"/>
                <a:gd name="connsiteX161" fmla="*/ 1635125 w 6654800"/>
                <a:gd name="connsiteY161" fmla="*/ 1622425 h 1949450"/>
                <a:gd name="connsiteX162" fmla="*/ 1308100 w 6654800"/>
                <a:gd name="connsiteY162" fmla="*/ 1543050 h 1949450"/>
                <a:gd name="connsiteX163" fmla="*/ 936625 w 6654800"/>
                <a:gd name="connsiteY163" fmla="*/ 1450975 h 1949450"/>
                <a:gd name="connsiteX164" fmla="*/ 812800 w 6654800"/>
                <a:gd name="connsiteY164" fmla="*/ 1450975 h 1949450"/>
                <a:gd name="connsiteX165" fmla="*/ 812800 w 6654800"/>
                <a:gd name="connsiteY165" fmla="*/ 428625 h 1949450"/>
                <a:gd name="connsiteX166" fmla="*/ 948267 w 6654800"/>
                <a:gd name="connsiteY166" fmla="*/ 428625 h 1949450"/>
                <a:gd name="connsiteX167" fmla="*/ 1006475 w 6654800"/>
                <a:gd name="connsiteY167" fmla="*/ 412750 h 1949450"/>
                <a:gd name="connsiteX168" fmla="*/ 1069975 w 6654800"/>
                <a:gd name="connsiteY168" fmla="*/ 390525 h 1949450"/>
                <a:gd name="connsiteX169" fmla="*/ 1127125 w 6654800"/>
                <a:gd name="connsiteY169" fmla="*/ 365125 h 1949450"/>
                <a:gd name="connsiteX170" fmla="*/ 1184275 w 6654800"/>
                <a:gd name="connsiteY170" fmla="*/ 336550 h 1949450"/>
                <a:gd name="connsiteX171" fmla="*/ 1235075 w 6654800"/>
                <a:gd name="connsiteY171" fmla="*/ 307975 h 1949450"/>
                <a:gd name="connsiteX172" fmla="*/ 1285875 w 6654800"/>
                <a:gd name="connsiteY172" fmla="*/ 279400 h 1949450"/>
                <a:gd name="connsiteX173" fmla="*/ 1384300 w 6654800"/>
                <a:gd name="connsiteY173" fmla="*/ 219075 h 1949450"/>
                <a:gd name="connsiteX174" fmla="*/ 1489075 w 6654800"/>
                <a:gd name="connsiteY174" fmla="*/ 158750 h 1949450"/>
                <a:gd name="connsiteX175" fmla="*/ 1543050 w 6654800"/>
                <a:gd name="connsiteY175" fmla="*/ 130175 h 1949450"/>
                <a:gd name="connsiteX176" fmla="*/ 1600200 w 6654800"/>
                <a:gd name="connsiteY176" fmla="*/ 101600 h 1949450"/>
                <a:gd name="connsiteX177" fmla="*/ 1663700 w 6654800"/>
                <a:gd name="connsiteY177" fmla="*/ 76200 h 1949450"/>
                <a:gd name="connsiteX178" fmla="*/ 1730375 w 6654800"/>
                <a:gd name="connsiteY178" fmla="*/ 57150 h 1949450"/>
                <a:gd name="connsiteX179" fmla="*/ 1803400 w 6654800"/>
                <a:gd name="connsiteY179" fmla="*/ 38100 h 1949450"/>
                <a:gd name="connsiteX180" fmla="*/ 1885950 w 6654800"/>
                <a:gd name="connsiteY180" fmla="*/ 22225 h 1949450"/>
                <a:gd name="connsiteX181" fmla="*/ 2003425 w 6654800"/>
                <a:gd name="connsiteY181" fmla="*/ 9525 h 194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Lst>
              <a:rect l="l" t="t" r="r" b="b"/>
              <a:pathLst>
                <a:path w="6654800" h="1949450">
                  <a:moveTo>
                    <a:pt x="0" y="136525"/>
                  </a:moveTo>
                  <a:lnTo>
                    <a:pt x="736600" y="136525"/>
                  </a:lnTo>
                  <a:lnTo>
                    <a:pt x="736600" y="1654175"/>
                  </a:lnTo>
                  <a:lnTo>
                    <a:pt x="0" y="1654175"/>
                  </a:lnTo>
                  <a:close/>
                  <a:moveTo>
                    <a:pt x="2120900" y="0"/>
                  </a:moveTo>
                  <a:lnTo>
                    <a:pt x="2235200" y="0"/>
                  </a:lnTo>
                  <a:lnTo>
                    <a:pt x="2349500" y="6350"/>
                  </a:lnTo>
                  <a:lnTo>
                    <a:pt x="2463800" y="15875"/>
                  </a:lnTo>
                  <a:lnTo>
                    <a:pt x="2578100" y="34925"/>
                  </a:lnTo>
                  <a:lnTo>
                    <a:pt x="2695575" y="60325"/>
                  </a:lnTo>
                  <a:lnTo>
                    <a:pt x="2813050" y="92075"/>
                  </a:lnTo>
                  <a:lnTo>
                    <a:pt x="2889250" y="114300"/>
                  </a:lnTo>
                  <a:lnTo>
                    <a:pt x="2968625" y="136525"/>
                  </a:lnTo>
                  <a:lnTo>
                    <a:pt x="3048000" y="152400"/>
                  </a:lnTo>
                  <a:lnTo>
                    <a:pt x="3133725" y="168275"/>
                  </a:lnTo>
                  <a:lnTo>
                    <a:pt x="3225800" y="174625"/>
                  </a:lnTo>
                  <a:lnTo>
                    <a:pt x="3327400" y="177800"/>
                  </a:lnTo>
                  <a:lnTo>
                    <a:pt x="3438525" y="171450"/>
                  </a:lnTo>
                  <a:lnTo>
                    <a:pt x="3559175" y="158750"/>
                  </a:lnTo>
                  <a:lnTo>
                    <a:pt x="3660775" y="146050"/>
                  </a:lnTo>
                  <a:lnTo>
                    <a:pt x="3752850" y="130175"/>
                  </a:lnTo>
                  <a:lnTo>
                    <a:pt x="3835400" y="114300"/>
                  </a:lnTo>
                  <a:lnTo>
                    <a:pt x="3921125" y="92075"/>
                  </a:lnTo>
                  <a:lnTo>
                    <a:pt x="4006850" y="76200"/>
                  </a:lnTo>
                  <a:lnTo>
                    <a:pt x="4105275" y="60325"/>
                  </a:lnTo>
                  <a:lnTo>
                    <a:pt x="4159250" y="53975"/>
                  </a:lnTo>
                  <a:lnTo>
                    <a:pt x="4216400" y="47625"/>
                  </a:lnTo>
                  <a:lnTo>
                    <a:pt x="4279900" y="47625"/>
                  </a:lnTo>
                  <a:lnTo>
                    <a:pt x="4349750" y="44450"/>
                  </a:lnTo>
                  <a:lnTo>
                    <a:pt x="4441825" y="47625"/>
                  </a:lnTo>
                  <a:lnTo>
                    <a:pt x="4527550" y="50800"/>
                  </a:lnTo>
                  <a:lnTo>
                    <a:pt x="4572000" y="57150"/>
                  </a:lnTo>
                  <a:lnTo>
                    <a:pt x="4610100" y="63500"/>
                  </a:lnTo>
                  <a:lnTo>
                    <a:pt x="4648200" y="76200"/>
                  </a:lnTo>
                  <a:lnTo>
                    <a:pt x="4679950" y="88900"/>
                  </a:lnTo>
                  <a:lnTo>
                    <a:pt x="4711700" y="104775"/>
                  </a:lnTo>
                  <a:lnTo>
                    <a:pt x="4740275" y="123825"/>
                  </a:lnTo>
                  <a:lnTo>
                    <a:pt x="4765675" y="146050"/>
                  </a:lnTo>
                  <a:lnTo>
                    <a:pt x="4784725" y="174625"/>
                  </a:lnTo>
                  <a:lnTo>
                    <a:pt x="4803775" y="209550"/>
                  </a:lnTo>
                  <a:lnTo>
                    <a:pt x="4813300" y="247650"/>
                  </a:lnTo>
                  <a:lnTo>
                    <a:pt x="4822825" y="288925"/>
                  </a:lnTo>
                  <a:lnTo>
                    <a:pt x="4826000" y="339725"/>
                  </a:lnTo>
                  <a:lnTo>
                    <a:pt x="4819650" y="390525"/>
                  </a:lnTo>
                  <a:lnTo>
                    <a:pt x="4816475" y="415925"/>
                  </a:lnTo>
                  <a:lnTo>
                    <a:pt x="4810125" y="441325"/>
                  </a:lnTo>
                  <a:lnTo>
                    <a:pt x="4800600" y="466725"/>
                  </a:lnTo>
                  <a:lnTo>
                    <a:pt x="4787900" y="492125"/>
                  </a:lnTo>
                  <a:lnTo>
                    <a:pt x="4772025" y="514350"/>
                  </a:lnTo>
                  <a:lnTo>
                    <a:pt x="4749800" y="539750"/>
                  </a:lnTo>
                  <a:lnTo>
                    <a:pt x="4727575" y="558800"/>
                  </a:lnTo>
                  <a:lnTo>
                    <a:pt x="4699000" y="577850"/>
                  </a:lnTo>
                  <a:lnTo>
                    <a:pt x="4664075" y="596900"/>
                  </a:lnTo>
                  <a:lnTo>
                    <a:pt x="4625975" y="612775"/>
                  </a:lnTo>
                  <a:lnTo>
                    <a:pt x="4581525" y="625475"/>
                  </a:lnTo>
                  <a:lnTo>
                    <a:pt x="4530725" y="638175"/>
                  </a:lnTo>
                  <a:lnTo>
                    <a:pt x="4476750" y="644525"/>
                  </a:lnTo>
                  <a:lnTo>
                    <a:pt x="4413250" y="650875"/>
                  </a:lnTo>
                  <a:lnTo>
                    <a:pt x="4295775" y="657225"/>
                  </a:lnTo>
                  <a:lnTo>
                    <a:pt x="4213225" y="660400"/>
                  </a:lnTo>
                  <a:lnTo>
                    <a:pt x="4149725" y="660400"/>
                  </a:lnTo>
                  <a:lnTo>
                    <a:pt x="4095750" y="660400"/>
                  </a:lnTo>
                  <a:lnTo>
                    <a:pt x="3984625" y="654050"/>
                  </a:lnTo>
                  <a:lnTo>
                    <a:pt x="3905250" y="650875"/>
                  </a:lnTo>
                  <a:lnTo>
                    <a:pt x="3797300" y="650875"/>
                  </a:lnTo>
                  <a:lnTo>
                    <a:pt x="3660775" y="654050"/>
                  </a:lnTo>
                  <a:lnTo>
                    <a:pt x="3562350" y="660400"/>
                  </a:lnTo>
                  <a:lnTo>
                    <a:pt x="3482975" y="669925"/>
                  </a:lnTo>
                  <a:lnTo>
                    <a:pt x="3451225" y="676275"/>
                  </a:lnTo>
                  <a:lnTo>
                    <a:pt x="3422650" y="685800"/>
                  </a:lnTo>
                  <a:lnTo>
                    <a:pt x="3368675" y="704850"/>
                  </a:lnTo>
                  <a:lnTo>
                    <a:pt x="3314700" y="733425"/>
                  </a:lnTo>
                  <a:lnTo>
                    <a:pt x="3251200" y="765175"/>
                  </a:lnTo>
                  <a:lnTo>
                    <a:pt x="3168650" y="803275"/>
                  </a:lnTo>
                  <a:lnTo>
                    <a:pt x="3340100" y="847725"/>
                  </a:lnTo>
                  <a:lnTo>
                    <a:pt x="3419475" y="869950"/>
                  </a:lnTo>
                  <a:lnTo>
                    <a:pt x="3498850" y="895350"/>
                  </a:lnTo>
                  <a:lnTo>
                    <a:pt x="3584575" y="923925"/>
                  </a:lnTo>
                  <a:lnTo>
                    <a:pt x="3676650" y="962025"/>
                  </a:lnTo>
                  <a:lnTo>
                    <a:pt x="3781425" y="1009650"/>
                  </a:lnTo>
                  <a:lnTo>
                    <a:pt x="3898900" y="1069975"/>
                  </a:lnTo>
                  <a:lnTo>
                    <a:pt x="3965575" y="1063625"/>
                  </a:lnTo>
                  <a:lnTo>
                    <a:pt x="4035425" y="1057275"/>
                  </a:lnTo>
                  <a:lnTo>
                    <a:pt x="4102100" y="1054100"/>
                  </a:lnTo>
                  <a:lnTo>
                    <a:pt x="4168775" y="1054100"/>
                  </a:lnTo>
                  <a:lnTo>
                    <a:pt x="4298950" y="1057275"/>
                  </a:lnTo>
                  <a:lnTo>
                    <a:pt x="4429125" y="1063625"/>
                  </a:lnTo>
                  <a:lnTo>
                    <a:pt x="4559300" y="1073150"/>
                  </a:lnTo>
                  <a:lnTo>
                    <a:pt x="4683125" y="1085850"/>
                  </a:lnTo>
                  <a:lnTo>
                    <a:pt x="4806950" y="1098550"/>
                  </a:lnTo>
                  <a:lnTo>
                    <a:pt x="4927600" y="1108075"/>
                  </a:lnTo>
                  <a:lnTo>
                    <a:pt x="5022850" y="1082675"/>
                  </a:lnTo>
                  <a:lnTo>
                    <a:pt x="5108575" y="1057275"/>
                  </a:lnTo>
                  <a:lnTo>
                    <a:pt x="5267325" y="1012825"/>
                  </a:lnTo>
                  <a:lnTo>
                    <a:pt x="5346700" y="993775"/>
                  </a:lnTo>
                  <a:lnTo>
                    <a:pt x="5432425" y="974725"/>
                  </a:lnTo>
                  <a:lnTo>
                    <a:pt x="5527675" y="962025"/>
                  </a:lnTo>
                  <a:lnTo>
                    <a:pt x="5638800" y="952500"/>
                  </a:lnTo>
                  <a:lnTo>
                    <a:pt x="5803900" y="822325"/>
                  </a:lnTo>
                  <a:lnTo>
                    <a:pt x="5892800" y="755650"/>
                  </a:lnTo>
                  <a:lnTo>
                    <a:pt x="5937250" y="723900"/>
                  </a:lnTo>
                  <a:lnTo>
                    <a:pt x="5984875" y="692150"/>
                  </a:lnTo>
                  <a:lnTo>
                    <a:pt x="6029325" y="666750"/>
                  </a:lnTo>
                  <a:lnTo>
                    <a:pt x="6076950" y="641350"/>
                  </a:lnTo>
                  <a:lnTo>
                    <a:pt x="6124575" y="622300"/>
                  </a:lnTo>
                  <a:lnTo>
                    <a:pt x="6172200" y="603250"/>
                  </a:lnTo>
                  <a:lnTo>
                    <a:pt x="6219825" y="590550"/>
                  </a:lnTo>
                  <a:lnTo>
                    <a:pt x="6267450" y="584200"/>
                  </a:lnTo>
                  <a:lnTo>
                    <a:pt x="6315075" y="584200"/>
                  </a:lnTo>
                  <a:lnTo>
                    <a:pt x="6362700" y="587375"/>
                  </a:lnTo>
                  <a:lnTo>
                    <a:pt x="6388100" y="593725"/>
                  </a:lnTo>
                  <a:lnTo>
                    <a:pt x="6413500" y="603250"/>
                  </a:lnTo>
                  <a:lnTo>
                    <a:pt x="6438900" y="612775"/>
                  </a:lnTo>
                  <a:lnTo>
                    <a:pt x="6464300" y="625475"/>
                  </a:lnTo>
                  <a:lnTo>
                    <a:pt x="6515100" y="657225"/>
                  </a:lnTo>
                  <a:lnTo>
                    <a:pt x="6559550" y="688975"/>
                  </a:lnTo>
                  <a:lnTo>
                    <a:pt x="6597650" y="717550"/>
                  </a:lnTo>
                  <a:lnTo>
                    <a:pt x="6629400" y="746125"/>
                  </a:lnTo>
                  <a:lnTo>
                    <a:pt x="6654800" y="771525"/>
                  </a:lnTo>
                  <a:lnTo>
                    <a:pt x="6613525" y="803275"/>
                  </a:lnTo>
                  <a:lnTo>
                    <a:pt x="6530975" y="866775"/>
                  </a:lnTo>
                  <a:lnTo>
                    <a:pt x="6384925" y="974725"/>
                  </a:lnTo>
                  <a:lnTo>
                    <a:pt x="6359525" y="1019175"/>
                  </a:lnTo>
                  <a:lnTo>
                    <a:pt x="6337300" y="1050925"/>
                  </a:lnTo>
                  <a:lnTo>
                    <a:pt x="6324600" y="1060450"/>
                  </a:lnTo>
                  <a:lnTo>
                    <a:pt x="6318250" y="1063625"/>
                  </a:lnTo>
                  <a:lnTo>
                    <a:pt x="6229350" y="1136650"/>
                  </a:lnTo>
                  <a:lnTo>
                    <a:pt x="6137275" y="1219200"/>
                  </a:lnTo>
                  <a:lnTo>
                    <a:pt x="6022975" y="1317625"/>
                  </a:lnTo>
                  <a:lnTo>
                    <a:pt x="5886450" y="1425575"/>
                  </a:lnTo>
                  <a:lnTo>
                    <a:pt x="5845175" y="1431925"/>
                  </a:lnTo>
                  <a:lnTo>
                    <a:pt x="5800725" y="1444625"/>
                  </a:lnTo>
                  <a:lnTo>
                    <a:pt x="5753100" y="1457325"/>
                  </a:lnTo>
                  <a:lnTo>
                    <a:pt x="5699125" y="1473200"/>
                  </a:lnTo>
                  <a:lnTo>
                    <a:pt x="5588000" y="1514475"/>
                  </a:lnTo>
                  <a:lnTo>
                    <a:pt x="5470525" y="1562100"/>
                  </a:lnTo>
                  <a:lnTo>
                    <a:pt x="5349875" y="1616075"/>
                  </a:lnTo>
                  <a:lnTo>
                    <a:pt x="5238750" y="1670050"/>
                  </a:lnTo>
                  <a:lnTo>
                    <a:pt x="5137150" y="1720850"/>
                  </a:lnTo>
                  <a:lnTo>
                    <a:pt x="5051425" y="1765300"/>
                  </a:lnTo>
                  <a:lnTo>
                    <a:pt x="4975225" y="1765300"/>
                  </a:lnTo>
                  <a:lnTo>
                    <a:pt x="4899025" y="1762125"/>
                  </a:lnTo>
                  <a:lnTo>
                    <a:pt x="4816475" y="1765300"/>
                  </a:lnTo>
                  <a:lnTo>
                    <a:pt x="4733925" y="1768475"/>
                  </a:lnTo>
                  <a:lnTo>
                    <a:pt x="4559300" y="1784350"/>
                  </a:lnTo>
                  <a:lnTo>
                    <a:pt x="4381500" y="1806575"/>
                  </a:lnTo>
                  <a:lnTo>
                    <a:pt x="4200525" y="1835150"/>
                  </a:lnTo>
                  <a:lnTo>
                    <a:pt x="4022725" y="1870075"/>
                  </a:lnTo>
                  <a:lnTo>
                    <a:pt x="3854450" y="1908175"/>
                  </a:lnTo>
                  <a:lnTo>
                    <a:pt x="3695700" y="1949450"/>
                  </a:lnTo>
                  <a:lnTo>
                    <a:pt x="3590925" y="1933575"/>
                  </a:lnTo>
                  <a:lnTo>
                    <a:pt x="3492500" y="1924050"/>
                  </a:lnTo>
                  <a:lnTo>
                    <a:pt x="3311525" y="1908175"/>
                  </a:lnTo>
                  <a:lnTo>
                    <a:pt x="3117850" y="1892300"/>
                  </a:lnTo>
                  <a:lnTo>
                    <a:pt x="3006725" y="1882775"/>
                  </a:lnTo>
                  <a:lnTo>
                    <a:pt x="2882900" y="1870075"/>
                  </a:lnTo>
                  <a:lnTo>
                    <a:pt x="2740025" y="1847850"/>
                  </a:lnTo>
                  <a:lnTo>
                    <a:pt x="2578100" y="1822450"/>
                  </a:lnTo>
                  <a:lnTo>
                    <a:pt x="2387600" y="1787525"/>
                  </a:lnTo>
                  <a:lnTo>
                    <a:pt x="2171700" y="1743075"/>
                  </a:lnTo>
                  <a:lnTo>
                    <a:pt x="1920875" y="1689100"/>
                  </a:lnTo>
                  <a:lnTo>
                    <a:pt x="1635125" y="1622425"/>
                  </a:lnTo>
                  <a:lnTo>
                    <a:pt x="1308100" y="1543050"/>
                  </a:lnTo>
                  <a:lnTo>
                    <a:pt x="936625" y="1450975"/>
                  </a:lnTo>
                  <a:lnTo>
                    <a:pt x="812800" y="1450975"/>
                  </a:lnTo>
                  <a:lnTo>
                    <a:pt x="812800" y="428625"/>
                  </a:lnTo>
                  <a:lnTo>
                    <a:pt x="948267" y="428625"/>
                  </a:lnTo>
                  <a:lnTo>
                    <a:pt x="1006475" y="412750"/>
                  </a:lnTo>
                  <a:lnTo>
                    <a:pt x="1069975" y="390525"/>
                  </a:lnTo>
                  <a:lnTo>
                    <a:pt x="1127125" y="365125"/>
                  </a:lnTo>
                  <a:lnTo>
                    <a:pt x="1184275" y="336550"/>
                  </a:lnTo>
                  <a:lnTo>
                    <a:pt x="1235075" y="307975"/>
                  </a:lnTo>
                  <a:lnTo>
                    <a:pt x="1285875" y="279400"/>
                  </a:lnTo>
                  <a:lnTo>
                    <a:pt x="1384300" y="219075"/>
                  </a:lnTo>
                  <a:lnTo>
                    <a:pt x="1489075" y="158750"/>
                  </a:lnTo>
                  <a:lnTo>
                    <a:pt x="1543050" y="130175"/>
                  </a:lnTo>
                  <a:lnTo>
                    <a:pt x="1600200" y="101600"/>
                  </a:lnTo>
                  <a:lnTo>
                    <a:pt x="1663700" y="76200"/>
                  </a:lnTo>
                  <a:lnTo>
                    <a:pt x="1730375" y="57150"/>
                  </a:lnTo>
                  <a:lnTo>
                    <a:pt x="1803400" y="38100"/>
                  </a:lnTo>
                  <a:lnTo>
                    <a:pt x="1885950" y="22225"/>
                  </a:lnTo>
                  <a:lnTo>
                    <a:pt x="2003425" y="9525"/>
                  </a:lnTo>
                  <a:close/>
                </a:path>
              </a:pathLst>
            </a:custGeom>
            <a:grpFill/>
            <a:ln>
              <a:noFill/>
            </a:ln>
            <a:extLst/>
          </p:spPr>
          <p:txBody>
            <a:bodyPr vert="horz" wrap="square" lIns="77372" tIns="38686" rIns="77372" bIns="38686" numCol="1" anchor="t" anchorCtr="0" compatLnSpc="1">
              <a:prstTxWarp prst="textNoShape">
                <a:avLst/>
              </a:prstTxWarp>
              <a:noAutofit/>
            </a:bodyPr>
            <a:lstStyle/>
            <a:p>
              <a:endParaRPr lang="en-IN" sz="1200"/>
            </a:p>
          </p:txBody>
        </p:sp>
        <p:sp>
          <p:nvSpPr>
            <p:cNvPr id="47" name="Freeform: Shape 46">
              <a:extLst>
                <a:ext uri="{FF2B5EF4-FFF2-40B4-BE49-F238E27FC236}">
                  <a16:creationId xmlns:a16="http://schemas.microsoft.com/office/drawing/2014/main" id="{FDC94CAF-8D78-4B6A-9C82-82EF07B2994B}"/>
                </a:ext>
              </a:extLst>
            </p:cNvPr>
            <p:cNvSpPr/>
            <p:nvPr/>
          </p:nvSpPr>
          <p:spPr bwMode="auto">
            <a:xfrm>
              <a:off x="1105185" y="9845324"/>
              <a:ext cx="395444" cy="394759"/>
            </a:xfrm>
            <a:custGeom>
              <a:avLst/>
              <a:gdLst>
                <a:gd name="connsiteX0" fmla="*/ 197722 w 395444"/>
                <a:gd name="connsiteY0" fmla="*/ 155116 h 394759"/>
                <a:gd name="connsiteX1" fmla="*/ 155385 w 395444"/>
                <a:gd name="connsiteY1" fmla="*/ 197379 h 394759"/>
                <a:gd name="connsiteX2" fmla="*/ 197722 w 395444"/>
                <a:gd name="connsiteY2" fmla="*/ 239643 h 394759"/>
                <a:gd name="connsiteX3" fmla="*/ 240059 w 395444"/>
                <a:gd name="connsiteY3" fmla="*/ 197379 h 394759"/>
                <a:gd name="connsiteX4" fmla="*/ 197722 w 395444"/>
                <a:gd name="connsiteY4" fmla="*/ 155116 h 394759"/>
                <a:gd name="connsiteX5" fmla="*/ 197722 w 395444"/>
                <a:gd name="connsiteY5" fmla="*/ 112852 h 394759"/>
                <a:gd name="connsiteX6" fmla="*/ 282396 w 395444"/>
                <a:gd name="connsiteY6" fmla="*/ 197379 h 394759"/>
                <a:gd name="connsiteX7" fmla="*/ 197722 w 395444"/>
                <a:gd name="connsiteY7" fmla="*/ 281907 h 394759"/>
                <a:gd name="connsiteX8" fmla="*/ 113048 w 395444"/>
                <a:gd name="connsiteY8" fmla="*/ 197379 h 394759"/>
                <a:gd name="connsiteX9" fmla="*/ 197722 w 395444"/>
                <a:gd name="connsiteY9" fmla="*/ 112852 h 394759"/>
                <a:gd name="connsiteX10" fmla="*/ 197722 w 395444"/>
                <a:gd name="connsiteY10" fmla="*/ 79591 h 394759"/>
                <a:gd name="connsiteX11" fmla="*/ 79730 w 395444"/>
                <a:gd name="connsiteY11" fmla="*/ 197379 h 394759"/>
                <a:gd name="connsiteX12" fmla="*/ 197722 w 395444"/>
                <a:gd name="connsiteY12" fmla="*/ 315168 h 394759"/>
                <a:gd name="connsiteX13" fmla="*/ 315715 w 395444"/>
                <a:gd name="connsiteY13" fmla="*/ 197379 h 394759"/>
                <a:gd name="connsiteX14" fmla="*/ 197722 w 395444"/>
                <a:gd name="connsiteY14" fmla="*/ 79591 h 394759"/>
                <a:gd name="connsiteX15" fmla="*/ 197722 w 395444"/>
                <a:gd name="connsiteY15" fmla="*/ 0 h 394759"/>
                <a:gd name="connsiteX16" fmla="*/ 226161 w 395444"/>
                <a:gd name="connsiteY16" fmla="*/ 2251 h 394759"/>
                <a:gd name="connsiteX17" fmla="*/ 311889 w 395444"/>
                <a:gd name="connsiteY17" fmla="*/ 47208 h 394759"/>
                <a:gd name="connsiteX18" fmla="*/ 317686 w 395444"/>
                <a:gd name="connsiteY18" fmla="*/ 40947 h 394759"/>
                <a:gd name="connsiteX19" fmla="*/ 355517 w 395444"/>
                <a:gd name="connsiteY19" fmla="*/ 78800 h 394759"/>
                <a:gd name="connsiteX20" fmla="*/ 393797 w 395444"/>
                <a:gd name="connsiteY20" fmla="*/ 173099 h 394759"/>
                <a:gd name="connsiteX21" fmla="*/ 395444 w 395444"/>
                <a:gd name="connsiteY21" fmla="*/ 197379 h 394759"/>
                <a:gd name="connsiteX22" fmla="*/ 393734 w 395444"/>
                <a:gd name="connsiteY22" fmla="*/ 221850 h 394759"/>
                <a:gd name="connsiteX23" fmla="*/ 389915 w 395444"/>
                <a:gd name="connsiteY23" fmla="*/ 223290 h 394759"/>
                <a:gd name="connsiteX24" fmla="*/ 389841 w 395444"/>
                <a:gd name="connsiteY24" fmla="*/ 223272 h 394759"/>
                <a:gd name="connsiteX25" fmla="*/ 355341 w 395444"/>
                <a:gd name="connsiteY25" fmla="*/ 315955 h 394759"/>
                <a:gd name="connsiteX26" fmla="*/ 318095 w 395444"/>
                <a:gd name="connsiteY26" fmla="*/ 353715 h 394759"/>
                <a:gd name="connsiteX27" fmla="*/ 225985 w 395444"/>
                <a:gd name="connsiteY27" fmla="*/ 392515 h 394759"/>
                <a:gd name="connsiteX28" fmla="*/ 197722 w 395444"/>
                <a:gd name="connsiteY28" fmla="*/ 394759 h 394759"/>
                <a:gd name="connsiteX29" fmla="*/ 170011 w 395444"/>
                <a:gd name="connsiteY29" fmla="*/ 392641 h 394759"/>
                <a:gd name="connsiteX30" fmla="*/ 77208 w 395444"/>
                <a:gd name="connsiteY30" fmla="*/ 353395 h 394759"/>
                <a:gd name="connsiteX31" fmla="*/ 39741 w 395444"/>
                <a:gd name="connsiteY31" fmla="*/ 315711 h 394759"/>
                <a:gd name="connsiteX32" fmla="*/ 1868 w 395444"/>
                <a:gd name="connsiteY32" fmla="*/ 223104 h 394759"/>
                <a:gd name="connsiteX33" fmla="*/ 0 w 395444"/>
                <a:gd name="connsiteY33" fmla="*/ 197379 h 394759"/>
                <a:gd name="connsiteX34" fmla="*/ 1738 w 395444"/>
                <a:gd name="connsiteY34" fmla="*/ 171975 h 394759"/>
                <a:gd name="connsiteX35" fmla="*/ 42302 w 395444"/>
                <a:gd name="connsiteY35" fmla="*/ 82823 h 394759"/>
                <a:gd name="connsiteX36" fmla="*/ 39018 w 395444"/>
                <a:gd name="connsiteY36" fmla="*/ 80221 h 394759"/>
                <a:gd name="connsiteX37" fmla="*/ 75584 w 395444"/>
                <a:gd name="connsiteY37" fmla="*/ 42361 h 394759"/>
                <a:gd name="connsiteX38" fmla="*/ 169462 w 395444"/>
                <a:gd name="connsiteY38" fmla="*/ 3456 h 394759"/>
                <a:gd name="connsiteX39" fmla="*/ 169229 w 395444"/>
                <a:gd name="connsiteY39" fmla="*/ 2280 h 394759"/>
                <a:gd name="connsiteX40" fmla="*/ 197722 w 395444"/>
                <a:gd name="connsiteY40" fmla="*/ 0 h 394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95444" h="394759">
                  <a:moveTo>
                    <a:pt x="197722" y="155116"/>
                  </a:moveTo>
                  <a:cubicBezTo>
                    <a:pt x="174340" y="155116"/>
                    <a:pt x="155385" y="174038"/>
                    <a:pt x="155385" y="197379"/>
                  </a:cubicBezTo>
                  <a:cubicBezTo>
                    <a:pt x="155385" y="220721"/>
                    <a:pt x="174340" y="239643"/>
                    <a:pt x="197722" y="239643"/>
                  </a:cubicBezTo>
                  <a:cubicBezTo>
                    <a:pt x="221104" y="239643"/>
                    <a:pt x="240059" y="220721"/>
                    <a:pt x="240059" y="197379"/>
                  </a:cubicBezTo>
                  <a:cubicBezTo>
                    <a:pt x="240059" y="174038"/>
                    <a:pt x="221104" y="155116"/>
                    <a:pt x="197722" y="155116"/>
                  </a:cubicBezTo>
                  <a:close/>
                  <a:moveTo>
                    <a:pt x="197722" y="112852"/>
                  </a:moveTo>
                  <a:cubicBezTo>
                    <a:pt x="244486" y="112852"/>
                    <a:pt x="282396" y="150697"/>
                    <a:pt x="282396" y="197379"/>
                  </a:cubicBezTo>
                  <a:cubicBezTo>
                    <a:pt x="282396" y="244063"/>
                    <a:pt x="244486" y="281907"/>
                    <a:pt x="197722" y="281907"/>
                  </a:cubicBezTo>
                  <a:cubicBezTo>
                    <a:pt x="150958" y="281907"/>
                    <a:pt x="113048" y="244063"/>
                    <a:pt x="113048" y="197379"/>
                  </a:cubicBezTo>
                  <a:cubicBezTo>
                    <a:pt x="113048" y="150697"/>
                    <a:pt x="150958" y="112852"/>
                    <a:pt x="197722" y="112852"/>
                  </a:cubicBezTo>
                  <a:close/>
                  <a:moveTo>
                    <a:pt x="197722" y="79591"/>
                  </a:moveTo>
                  <a:cubicBezTo>
                    <a:pt x="132556" y="79591"/>
                    <a:pt x="79730" y="132327"/>
                    <a:pt x="79730" y="197379"/>
                  </a:cubicBezTo>
                  <a:cubicBezTo>
                    <a:pt x="79730" y="262432"/>
                    <a:pt x="132556" y="315168"/>
                    <a:pt x="197722" y="315168"/>
                  </a:cubicBezTo>
                  <a:cubicBezTo>
                    <a:pt x="262887" y="315168"/>
                    <a:pt x="315715" y="262432"/>
                    <a:pt x="315715" y="197379"/>
                  </a:cubicBezTo>
                  <a:cubicBezTo>
                    <a:pt x="315715" y="132327"/>
                    <a:pt x="262887" y="79591"/>
                    <a:pt x="197722" y="79591"/>
                  </a:cubicBezTo>
                  <a:close/>
                  <a:moveTo>
                    <a:pt x="197722" y="0"/>
                  </a:moveTo>
                  <a:cubicBezTo>
                    <a:pt x="207390" y="0"/>
                    <a:pt x="216896" y="693"/>
                    <a:pt x="226161" y="2251"/>
                  </a:cubicBezTo>
                  <a:cubicBezTo>
                    <a:pt x="236082" y="69887"/>
                    <a:pt x="303937" y="55687"/>
                    <a:pt x="311889" y="47208"/>
                  </a:cubicBezTo>
                  <a:lnTo>
                    <a:pt x="317686" y="40947"/>
                  </a:lnTo>
                  <a:cubicBezTo>
                    <a:pt x="332089" y="51628"/>
                    <a:pt x="344764" y="64450"/>
                    <a:pt x="355517" y="78800"/>
                  </a:cubicBezTo>
                  <a:cubicBezTo>
                    <a:pt x="314732" y="143897"/>
                    <a:pt x="380948" y="174752"/>
                    <a:pt x="393797" y="173099"/>
                  </a:cubicBezTo>
                  <a:cubicBezTo>
                    <a:pt x="394940" y="181043"/>
                    <a:pt x="395444" y="189153"/>
                    <a:pt x="395444" y="197379"/>
                  </a:cubicBezTo>
                  <a:cubicBezTo>
                    <a:pt x="395444" y="205675"/>
                    <a:pt x="394932" y="213851"/>
                    <a:pt x="393734" y="221850"/>
                  </a:cubicBezTo>
                  <a:cubicBezTo>
                    <a:pt x="392308" y="222246"/>
                    <a:pt x="391028" y="222731"/>
                    <a:pt x="389915" y="223290"/>
                  </a:cubicBezTo>
                  <a:lnTo>
                    <a:pt x="389841" y="223272"/>
                  </a:lnTo>
                  <a:cubicBezTo>
                    <a:pt x="325595" y="245301"/>
                    <a:pt x="342757" y="298758"/>
                    <a:pt x="355341" y="315955"/>
                  </a:cubicBezTo>
                  <a:cubicBezTo>
                    <a:pt x="344843" y="330285"/>
                    <a:pt x="332227" y="342935"/>
                    <a:pt x="318095" y="353715"/>
                  </a:cubicBezTo>
                  <a:cubicBezTo>
                    <a:pt x="255626" y="316500"/>
                    <a:pt x="225415" y="378328"/>
                    <a:pt x="225985" y="392515"/>
                  </a:cubicBezTo>
                  <a:cubicBezTo>
                    <a:pt x="216778" y="394075"/>
                    <a:pt x="207330" y="394759"/>
                    <a:pt x="197722" y="394759"/>
                  </a:cubicBezTo>
                  <a:cubicBezTo>
                    <a:pt x="188308" y="394759"/>
                    <a:pt x="179048" y="394103"/>
                    <a:pt x="170011" y="392641"/>
                  </a:cubicBezTo>
                  <a:cubicBezTo>
                    <a:pt x="151940" y="322941"/>
                    <a:pt x="91036" y="342120"/>
                    <a:pt x="77208" y="353395"/>
                  </a:cubicBezTo>
                  <a:cubicBezTo>
                    <a:pt x="62949" y="342739"/>
                    <a:pt x="50397" y="329977"/>
                    <a:pt x="39741" y="315711"/>
                  </a:cubicBezTo>
                  <a:cubicBezTo>
                    <a:pt x="77250" y="253809"/>
                    <a:pt x="17259" y="223421"/>
                    <a:pt x="1868" y="223104"/>
                  </a:cubicBezTo>
                  <a:cubicBezTo>
                    <a:pt x="567" y="214702"/>
                    <a:pt x="0" y="206107"/>
                    <a:pt x="0" y="197379"/>
                  </a:cubicBezTo>
                  <a:cubicBezTo>
                    <a:pt x="0" y="188767"/>
                    <a:pt x="552" y="180282"/>
                    <a:pt x="1738" y="171975"/>
                  </a:cubicBezTo>
                  <a:cubicBezTo>
                    <a:pt x="71053" y="157961"/>
                    <a:pt x="51463" y="90177"/>
                    <a:pt x="42302" y="82823"/>
                  </a:cubicBezTo>
                  <a:lnTo>
                    <a:pt x="39018" y="80221"/>
                  </a:lnTo>
                  <a:cubicBezTo>
                    <a:pt x="49306" y="65902"/>
                    <a:pt x="61693" y="53220"/>
                    <a:pt x="75584" y="42361"/>
                  </a:cubicBezTo>
                  <a:cubicBezTo>
                    <a:pt x="141041" y="82780"/>
                    <a:pt x="171731" y="15292"/>
                    <a:pt x="169462" y="3456"/>
                  </a:cubicBezTo>
                  <a:lnTo>
                    <a:pt x="169229" y="2280"/>
                  </a:lnTo>
                  <a:cubicBezTo>
                    <a:pt x="178509" y="696"/>
                    <a:pt x="188034" y="0"/>
                    <a:pt x="197722" y="0"/>
                  </a:cubicBezTo>
                  <a:close/>
                </a:path>
              </a:pathLst>
            </a:custGeom>
            <a:grpFill/>
            <a:ln>
              <a:noFill/>
            </a:ln>
            <a:effectLst/>
          </p:spPr>
          <p:style>
            <a:lnRef idx="1">
              <a:schemeClr val="accent2"/>
            </a:lnRef>
            <a:fillRef idx="3">
              <a:schemeClr val="accent2"/>
            </a:fillRef>
            <a:effectRef idx="2">
              <a:schemeClr val="accent2"/>
            </a:effectRef>
            <a:fontRef idx="minor">
              <a:schemeClr val="lt1"/>
            </a:fontRef>
          </p:style>
          <p:txBody>
            <a:bodyPr rot="0" spcFirstLastPara="0" vert="horz" wrap="square" lIns="77352" tIns="38676" rIns="38676" bIns="77352" numCol="1" spcCol="0" rtlCol="0" fromWordArt="0" anchor="b" anchorCtr="0" forceAA="0" compatLnSpc="1">
              <a:prstTxWarp prst="textNoShape">
                <a:avLst/>
              </a:prstTxWarp>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algn="ctr" defTabSz="773279" fontAlgn="base">
                <a:spcBef>
                  <a:spcPct val="0"/>
                </a:spcBef>
                <a:spcAft>
                  <a:spcPct val="0"/>
                </a:spcAft>
              </a:pPr>
              <a:endParaRPr lang="en-US" sz="1200">
                <a:gradFill>
                  <a:gsLst>
                    <a:gs pos="0">
                      <a:srgbClr val="FFFFFF"/>
                    </a:gs>
                    <a:gs pos="100000">
                      <a:srgbClr val="FFFFFF"/>
                    </a:gs>
                  </a:gsLst>
                  <a:lin ang="5400000" scaled="0"/>
                </a:gradFill>
                <a:latin typeface="Segoe UI" pitchFamily="34" charset="0"/>
                <a:ea typeface="Segoe UI" pitchFamily="34" charset="0"/>
                <a:cs typeface="Segoe UI" pitchFamily="34" charset="0"/>
              </a:endParaRPr>
            </a:p>
          </p:txBody>
        </p:sp>
      </p:grpSp>
      <p:graphicFrame>
        <p:nvGraphicFramePr>
          <p:cNvPr id="48" name="Table 47">
            <a:extLst>
              <a:ext uri="{FF2B5EF4-FFF2-40B4-BE49-F238E27FC236}">
                <a16:creationId xmlns:a16="http://schemas.microsoft.com/office/drawing/2014/main" id="{82D8AE50-48FC-43CF-9057-51F5BF95B03A}"/>
              </a:ext>
            </a:extLst>
          </p:cNvPr>
          <p:cNvGraphicFramePr>
            <a:graphicFrameLocks noGrp="1"/>
          </p:cNvGraphicFramePr>
          <p:nvPr>
            <p:extLst>
              <p:ext uri="{D42A27DB-BD31-4B8C-83A1-F6EECF244321}">
                <p14:modId xmlns:p14="http://schemas.microsoft.com/office/powerpoint/2010/main" val="1641422850"/>
              </p:ext>
            </p:extLst>
          </p:nvPr>
        </p:nvGraphicFramePr>
        <p:xfrm>
          <a:off x="1422047" y="8069142"/>
          <a:ext cx="6121754" cy="860542"/>
        </p:xfrm>
        <a:graphic>
          <a:graphicData uri="http://schemas.openxmlformats.org/drawingml/2006/table">
            <a:tbl>
              <a:tblPr firstRow="1" bandRow="1">
                <a:tableStyleId>{5C22544A-7EE6-4342-B048-85BDC9FD1C3A}</a:tableStyleId>
              </a:tblPr>
              <a:tblGrid>
                <a:gridCol w="1685137">
                  <a:extLst>
                    <a:ext uri="{9D8B030D-6E8A-4147-A177-3AD203B41FA5}">
                      <a16:colId xmlns:a16="http://schemas.microsoft.com/office/drawing/2014/main" val="735348871"/>
                    </a:ext>
                  </a:extLst>
                </a:gridCol>
                <a:gridCol w="2086253">
                  <a:extLst>
                    <a:ext uri="{9D8B030D-6E8A-4147-A177-3AD203B41FA5}">
                      <a16:colId xmlns:a16="http://schemas.microsoft.com/office/drawing/2014/main" val="2801979123"/>
                    </a:ext>
                  </a:extLst>
                </a:gridCol>
                <a:gridCol w="2350364">
                  <a:extLst>
                    <a:ext uri="{9D8B030D-6E8A-4147-A177-3AD203B41FA5}">
                      <a16:colId xmlns:a16="http://schemas.microsoft.com/office/drawing/2014/main" val="613484908"/>
                    </a:ext>
                  </a:extLst>
                </a:gridCol>
              </a:tblGrid>
              <a:tr h="187809">
                <a:tc>
                  <a:txBody>
                    <a:bodyPr/>
                    <a:lstStyle/>
                    <a:p>
                      <a:pPr marL="0" algn="l" defTabSz="777240" rtl="0" eaLnBrk="1" latinLnBrk="0" hangingPunct="1"/>
                      <a:r>
                        <a:rPr lang="en-US" sz="1100" b="0" i="0" kern="1200">
                          <a:solidFill>
                            <a:schemeClr val="tx2"/>
                          </a:solidFill>
                          <a:latin typeface="Segoe UI Semibold" panose="020B0702040204020203" pitchFamily="34" charset="0"/>
                          <a:ea typeface="+mn-ea"/>
                          <a:cs typeface="Segoe UI Semibold" panose="020B0702040204020203" pitchFamily="34" charset="0"/>
                        </a:rPr>
                        <a:t>Offer prioritization</a:t>
                      </a:r>
                    </a:p>
                  </a:txBody>
                  <a:tcPr marR="45720" marT="27432" marB="27432" anchor="ctr">
                    <a:lnL w="12700" cmpd="sng">
                      <a:noFill/>
                    </a:lnL>
                    <a:lnR w="28575" cap="flat" cmpd="sng" algn="ctr">
                      <a:solidFill>
                        <a:schemeClr val="bg2">
                          <a:lumMod val="95000"/>
                        </a:schemeClr>
                      </a:solidFill>
                      <a:prstDash val="solid"/>
                      <a:round/>
                      <a:headEnd type="none" w="med" len="med"/>
                      <a:tailEnd type="none" w="med" len="med"/>
                    </a:lnR>
                    <a:lnT w="12700" cmpd="sng">
                      <a:noFill/>
                    </a:lnT>
                    <a:lnB w="28575" cap="flat" cmpd="sng" algn="ctr">
                      <a:solidFill>
                        <a:schemeClr val="bg2">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r>
                        <a:rPr lang="en-US" sz="1100" b="0" i="0">
                          <a:solidFill>
                            <a:schemeClr val="tx2"/>
                          </a:solidFill>
                          <a:latin typeface="Segoe UI Semibold" panose="020B0702040204020203" pitchFamily="34" charset="0"/>
                          <a:cs typeface="Segoe UI Semibold" panose="020B0702040204020203" pitchFamily="34" charset="0"/>
                        </a:rPr>
                        <a:t>Description</a:t>
                      </a:r>
                    </a:p>
                  </a:txBody>
                  <a:tcPr marR="45720" marT="27432" marB="27432" anchor="ctr">
                    <a:lnL w="28575" cap="flat" cmpd="sng" algn="ctr">
                      <a:solidFill>
                        <a:schemeClr val="bg2">
                          <a:lumMod val="95000"/>
                        </a:schemeClr>
                      </a:solidFill>
                      <a:prstDash val="solid"/>
                      <a:round/>
                      <a:headEnd type="none" w="med" len="med"/>
                      <a:tailEnd type="none" w="med" len="med"/>
                    </a:lnL>
                    <a:lnR w="28575" cap="flat" cmpd="sng" algn="ctr">
                      <a:solidFill>
                        <a:schemeClr val="bg2">
                          <a:lumMod val="95000"/>
                        </a:schemeClr>
                      </a:solidFill>
                      <a:prstDash val="solid"/>
                      <a:round/>
                      <a:headEnd type="none" w="med" len="med"/>
                      <a:tailEnd type="none" w="med" len="med"/>
                    </a:lnR>
                    <a:lnT w="12700" cmpd="sng">
                      <a:noFill/>
                    </a:lnT>
                    <a:lnB w="28575" cap="flat" cmpd="sng" algn="ctr">
                      <a:solidFill>
                        <a:schemeClr val="bg2">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r>
                        <a:rPr lang="en-US" sz="1100" b="0" i="0">
                          <a:solidFill>
                            <a:schemeClr val="tx2"/>
                          </a:solidFill>
                          <a:latin typeface="Segoe UI Semibold" panose="020B0702040204020203" pitchFamily="34" charset="0"/>
                          <a:cs typeface="Segoe UI Semibold" panose="020B0702040204020203" pitchFamily="34" charset="0"/>
                        </a:rPr>
                        <a:t>Compelling events</a:t>
                      </a:r>
                    </a:p>
                  </a:txBody>
                  <a:tcPr marR="45720" marT="27432" marB="27432" anchor="ctr">
                    <a:lnL w="28575" cap="flat" cmpd="sng" algn="ctr">
                      <a:solidFill>
                        <a:schemeClr val="bg2">
                          <a:lumMod val="95000"/>
                        </a:schemeClr>
                      </a:solidFill>
                      <a:prstDash val="solid"/>
                      <a:round/>
                      <a:headEnd type="none" w="med" len="med"/>
                      <a:tailEnd type="none" w="med" len="med"/>
                    </a:lnL>
                    <a:lnR w="6350" cap="flat" cmpd="sng" algn="ctr">
                      <a:noFill/>
                      <a:prstDash val="solid"/>
                      <a:round/>
                      <a:headEnd type="none" w="med" len="med"/>
                      <a:tailEnd type="none" w="med" len="med"/>
                    </a:lnR>
                    <a:lnT w="12700" cmpd="sng">
                      <a:noFill/>
                    </a:lnT>
                    <a:lnB w="28575" cap="flat" cmpd="sng" algn="ctr">
                      <a:solidFill>
                        <a:schemeClr val="bg2">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extLst>
                  <a:ext uri="{0D108BD9-81ED-4DB2-BD59-A6C34878D82A}">
                    <a16:rowId xmlns:a16="http://schemas.microsoft.com/office/drawing/2014/main" val="54395032"/>
                  </a:ext>
                </a:extLst>
              </a:tr>
              <a:tr h="638038">
                <a:tc>
                  <a:txBody>
                    <a:bodyPr/>
                    <a:lstStyle/>
                    <a:p>
                      <a:pPr algn="l"/>
                      <a:r>
                        <a:rPr lang="en-US" sz="1000" b="0" dirty="0">
                          <a:solidFill>
                            <a:schemeClr val="accent3"/>
                          </a:solidFill>
                          <a:latin typeface="Segoe UI Semibold" panose="020B0702040204020203" pitchFamily="34" charset="0"/>
                          <a:cs typeface="Segoe UI Semibold" panose="020B0702040204020203" pitchFamily="34" charset="0"/>
                        </a:rPr>
                        <a:t>Microsoft 365 Business</a:t>
                      </a:r>
                    </a:p>
                    <a:p>
                      <a:pPr algn="l"/>
                      <a:r>
                        <a:rPr lang="en-US" sz="900" b="0" dirty="0">
                          <a:solidFill>
                            <a:schemeClr val="tx1"/>
                          </a:solidFill>
                          <a:latin typeface="Segoe UI" panose="020B0502040204020203" pitchFamily="34" charset="0"/>
                          <a:cs typeface="Segoe UI" panose="020B0502040204020203" pitchFamily="34" charset="0"/>
                        </a:rPr>
                        <a:t>USD $20/user/mo.</a:t>
                      </a:r>
                    </a:p>
                  </a:txBody>
                  <a:tcPr marR="45720" marT="27432" marB="27432" anchor="ctr">
                    <a:lnL w="12700" cap="flat" cmpd="sng" algn="ctr">
                      <a:noFill/>
                      <a:prstDash val="solid"/>
                      <a:round/>
                      <a:headEnd type="none" w="med" len="med"/>
                      <a:tailEnd type="none" w="med" len="med"/>
                    </a:lnL>
                    <a:lnR w="28575" cap="flat" cmpd="sng" algn="ctr">
                      <a:solidFill>
                        <a:schemeClr val="bg2">
                          <a:lumMod val="95000"/>
                        </a:schemeClr>
                      </a:solidFill>
                      <a:prstDash val="solid"/>
                      <a:round/>
                      <a:headEnd type="none" w="med" len="med"/>
                      <a:tailEnd type="none" w="med" len="med"/>
                    </a:lnR>
                    <a:lnT w="28575" cap="flat" cmpd="sng" algn="ctr">
                      <a:solidFill>
                        <a:schemeClr val="bg2">
                          <a:lumMod val="9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900" b="0" dirty="0">
                          <a:solidFill>
                            <a:schemeClr val="tx2"/>
                          </a:solidFill>
                        </a:rPr>
                        <a:t>Securely run and grow your business.</a:t>
                      </a:r>
                    </a:p>
                  </a:txBody>
                  <a:tcPr marR="45720" marT="27432" marB="27432" anchor="ctr">
                    <a:lnL w="28575" cap="flat" cmpd="sng" algn="ctr">
                      <a:solidFill>
                        <a:schemeClr val="bg2">
                          <a:lumMod val="95000"/>
                        </a:schemeClr>
                      </a:solidFill>
                      <a:prstDash val="solid"/>
                      <a:round/>
                      <a:headEnd type="none" w="med" len="med"/>
                      <a:tailEnd type="none" w="med" len="med"/>
                    </a:lnL>
                    <a:lnR w="28575" cap="flat" cmpd="sng" algn="ctr">
                      <a:solidFill>
                        <a:schemeClr val="bg2">
                          <a:lumMod val="95000"/>
                        </a:schemeClr>
                      </a:solidFill>
                      <a:prstDash val="solid"/>
                      <a:round/>
                      <a:headEnd type="none" w="med" len="med"/>
                      <a:tailEnd type="none" w="med" len="med"/>
                    </a:lnR>
                    <a:lnT w="28575" cap="flat" cmpd="sng" algn="ctr">
                      <a:solidFill>
                        <a:schemeClr val="bg2">
                          <a:lumMod val="9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l" defTabSz="777240" rtl="0" eaLnBrk="1" fontAlgn="auto" latinLnBrk="0" hangingPunct="1">
                        <a:lnSpc>
                          <a:spcPct val="100000"/>
                        </a:lnSpc>
                        <a:spcBef>
                          <a:spcPts val="0"/>
                        </a:spcBef>
                        <a:spcAft>
                          <a:spcPts val="400"/>
                        </a:spcAft>
                        <a:buClrTx/>
                        <a:buSzTx/>
                        <a:buFontTx/>
                        <a:buNone/>
                        <a:tabLst/>
                        <a:defRPr/>
                      </a:pPr>
                      <a:r>
                        <a:rPr lang="en-US" sz="900" b="0" kern="1200" dirty="0">
                          <a:solidFill>
                            <a:schemeClr val="tx2"/>
                          </a:solidFill>
                          <a:latin typeface="+mn-lt"/>
                          <a:ea typeface="+mn-ea"/>
                          <a:cs typeface="+mn-cs"/>
                        </a:rPr>
                        <a:t>End of Life of Office 2010 &amp; Windows 7</a:t>
                      </a:r>
                    </a:p>
                    <a:p>
                      <a:pPr marL="0" marR="0" lvl="0" indent="0" algn="l" defTabSz="777240" rtl="0" eaLnBrk="1" fontAlgn="auto" latinLnBrk="0" hangingPunct="1">
                        <a:lnSpc>
                          <a:spcPct val="100000"/>
                        </a:lnSpc>
                        <a:spcBef>
                          <a:spcPts val="0"/>
                        </a:spcBef>
                        <a:spcAft>
                          <a:spcPts val="400"/>
                        </a:spcAft>
                        <a:buClrTx/>
                        <a:buSzTx/>
                        <a:buFontTx/>
                        <a:buNone/>
                        <a:tabLst/>
                        <a:defRPr/>
                      </a:pPr>
                      <a:r>
                        <a:rPr lang="en-US" sz="900" b="0" kern="1200" dirty="0">
                          <a:solidFill>
                            <a:schemeClr val="tx2"/>
                          </a:solidFill>
                          <a:latin typeface="+mn-lt"/>
                          <a:ea typeface="+mn-ea"/>
                          <a:cs typeface="+mn-cs"/>
                        </a:rPr>
                        <a:t>Hardware refresh</a:t>
                      </a:r>
                    </a:p>
                    <a:p>
                      <a:pPr marL="0" marR="0" lvl="0" indent="0" algn="l" defTabSz="777240" rtl="0" eaLnBrk="1" fontAlgn="auto" latinLnBrk="0" hangingPunct="1">
                        <a:lnSpc>
                          <a:spcPct val="100000"/>
                        </a:lnSpc>
                        <a:spcBef>
                          <a:spcPts val="0"/>
                        </a:spcBef>
                        <a:spcAft>
                          <a:spcPts val="400"/>
                        </a:spcAft>
                        <a:buClrTx/>
                        <a:buSzTx/>
                        <a:buFontTx/>
                        <a:buNone/>
                        <a:tabLst/>
                        <a:defRPr/>
                      </a:pPr>
                      <a:r>
                        <a:rPr lang="en-US" sz="900" b="0" kern="1200" dirty="0">
                          <a:solidFill>
                            <a:schemeClr val="tx2"/>
                          </a:solidFill>
                          <a:latin typeface="+mn-lt"/>
                          <a:ea typeface="+mn-ea"/>
                          <a:cs typeface="+mn-cs"/>
                        </a:rPr>
                        <a:t>Regulatory requirements</a:t>
                      </a:r>
                    </a:p>
                  </a:txBody>
                  <a:tcPr marR="45720" marT="27432" marB="27432">
                    <a:lnL w="28575" cap="flat" cmpd="sng" algn="ctr">
                      <a:solidFill>
                        <a:schemeClr val="bg2">
                          <a:lumMod val="95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2">
                          <a:lumMod val="9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844549810"/>
                  </a:ext>
                </a:extLst>
              </a:tr>
            </a:tbl>
          </a:graphicData>
        </a:graphic>
      </p:graphicFrame>
    </p:spTree>
    <p:extLst>
      <p:ext uri="{BB962C8B-B14F-4D97-AF65-F5344CB8AC3E}">
        <p14:creationId xmlns:p14="http://schemas.microsoft.com/office/powerpoint/2010/main" val="3991723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Freeform: Shape 43">
            <a:extLst>
              <a:ext uri="{FF2B5EF4-FFF2-40B4-BE49-F238E27FC236}">
                <a16:creationId xmlns:a16="http://schemas.microsoft.com/office/drawing/2014/main" id="{F04CE57B-4939-48E5-87BA-867340597FEE}"/>
              </a:ext>
            </a:extLst>
          </p:cNvPr>
          <p:cNvSpPr/>
          <p:nvPr/>
        </p:nvSpPr>
        <p:spPr>
          <a:xfrm>
            <a:off x="850048" y="2340573"/>
            <a:ext cx="6693752" cy="2220146"/>
          </a:xfrm>
          <a:custGeom>
            <a:avLst/>
            <a:gdLst>
              <a:gd name="connsiteX0" fmla="*/ 0 w 7132320"/>
              <a:gd name="connsiteY0" fmla="*/ 0 h 2456582"/>
              <a:gd name="connsiteX1" fmla="*/ 7132320 w 7132320"/>
              <a:gd name="connsiteY1" fmla="*/ 0 h 2456582"/>
              <a:gd name="connsiteX2" fmla="*/ 7132320 w 7132320"/>
              <a:gd name="connsiteY2" fmla="*/ 2456582 h 2456582"/>
              <a:gd name="connsiteX3" fmla="*/ 0 w 7132320"/>
              <a:gd name="connsiteY3" fmla="*/ 2456582 h 2456582"/>
            </a:gdLst>
            <a:ahLst/>
            <a:cxnLst>
              <a:cxn ang="0">
                <a:pos x="connsiteX0" y="connsiteY0"/>
              </a:cxn>
              <a:cxn ang="0">
                <a:pos x="connsiteX1" y="connsiteY1"/>
              </a:cxn>
              <a:cxn ang="0">
                <a:pos x="connsiteX2" y="connsiteY2"/>
              </a:cxn>
              <a:cxn ang="0">
                <a:pos x="connsiteX3" y="connsiteY3"/>
              </a:cxn>
            </a:cxnLst>
            <a:rect l="l" t="t" r="r" b="b"/>
            <a:pathLst>
              <a:path w="7132320" h="2456582">
                <a:moveTo>
                  <a:pt x="0" y="0"/>
                </a:moveTo>
                <a:lnTo>
                  <a:pt x="7132320" y="0"/>
                </a:lnTo>
                <a:lnTo>
                  <a:pt x="7132320" y="2456582"/>
                </a:lnTo>
                <a:lnTo>
                  <a:pt x="0" y="2456582"/>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7372" tIns="38686" rIns="77372" bIns="38686" numCol="1" spcCol="0" rtlCol="0" fromWordArt="0" anchor="ctr" anchorCtr="0" forceAA="0" compatLnSpc="1">
            <a:prstTxWarp prst="textNoShape">
              <a:avLst/>
            </a:prstTxWarp>
            <a:noAutofit/>
          </a:bodyPr>
          <a:lstStyle/>
          <a:p>
            <a:pPr algn="ctr"/>
            <a:endParaRPr lang="en-US" sz="1400">
              <a:solidFill>
                <a:schemeClr val="tx2"/>
              </a:solidFill>
            </a:endParaRPr>
          </a:p>
        </p:txBody>
      </p:sp>
      <p:sp>
        <p:nvSpPr>
          <p:cNvPr id="45" name="Rectangle 44">
            <a:extLst>
              <a:ext uri="{FF2B5EF4-FFF2-40B4-BE49-F238E27FC236}">
                <a16:creationId xmlns:a16="http://schemas.microsoft.com/office/drawing/2014/main" id="{C0A49CD0-5808-4E92-9AEC-1167C3D6CFD3}"/>
              </a:ext>
            </a:extLst>
          </p:cNvPr>
          <p:cNvSpPr/>
          <p:nvPr/>
        </p:nvSpPr>
        <p:spPr>
          <a:xfrm>
            <a:off x="1710764" y="2559405"/>
            <a:ext cx="5668859" cy="1821011"/>
          </a:xfrm>
          <a:prstGeom prst="rect">
            <a:avLst/>
          </a:prstGeom>
          <a:noFill/>
        </p:spPr>
        <p:txBody>
          <a:bodyPr wrap="square" lIns="0" tIns="0" rIns="0" bIns="0" anchor="t">
            <a:spAutoFit/>
          </a:bodyPr>
          <a:lstStyle/>
          <a:p>
            <a:pPr marL="114300" indent="-114300">
              <a:spcBef>
                <a:spcPts val="100"/>
              </a:spcBef>
              <a:spcAft>
                <a:spcPts val="100"/>
              </a:spcAft>
              <a:buClr>
                <a:srgbClr val="000000"/>
              </a:buClr>
              <a:buFont typeface="Arial" panose="020B0604020202020204" pitchFamily="34" charset="0"/>
              <a:buChar char="•"/>
            </a:pPr>
            <a:r>
              <a:rPr lang="en-US" sz="1000" b="1">
                <a:cs typeface="Segoe UI Semibold" panose="020B0702040204020203" pitchFamily="34" charset="0"/>
              </a:rPr>
              <a:t>Talk about business solutions in your customer’s language– </a:t>
            </a:r>
            <a:r>
              <a:rPr lang="en-US" sz="1000">
                <a:cs typeface="Segoe UI Semibold" panose="020B0702040204020203" pitchFamily="34" charset="0"/>
              </a:rPr>
              <a:t>Rather than talking about capabilities and products, focus discussions on understanding business needs and use their language to ask open-ended, clarifying questions. Actively listen. Base questions on the strength of your existing relationship and avoid asking invasive questions. </a:t>
            </a:r>
          </a:p>
          <a:p>
            <a:pPr marL="114300" indent="-114300">
              <a:spcBef>
                <a:spcPts val="300"/>
              </a:spcBef>
              <a:spcAft>
                <a:spcPts val="300"/>
              </a:spcAft>
              <a:buClr>
                <a:srgbClr val="000000"/>
              </a:buClr>
              <a:buFont typeface="Arial" panose="020B0604020202020204" pitchFamily="34" charset="0"/>
              <a:buChar char="•"/>
            </a:pPr>
            <a:r>
              <a:rPr lang="en-US" sz="1000" b="1">
                <a:cs typeface="Segoe UI Semibold" panose="020B0702040204020203" pitchFamily="34" charset="0"/>
              </a:rPr>
              <a:t>Tell the single platform story– </a:t>
            </a:r>
            <a:r>
              <a:rPr lang="en-US" sz="1000">
                <a:cs typeface="Segoe UI Semibold" panose="020B0702040204020203" pitchFamily="34" charset="0"/>
              </a:rPr>
              <a:t>Tell the all-up Microsoft 365 story to show the full value of the solution to the customer. It’s hard to find one vendor that offers the products we offer that are all work together at the price we offer.</a:t>
            </a:r>
          </a:p>
          <a:p>
            <a:pPr marL="114300" indent="-114300">
              <a:spcBef>
                <a:spcPts val="100"/>
              </a:spcBef>
              <a:spcAft>
                <a:spcPts val="100"/>
              </a:spcAft>
              <a:buClr>
                <a:srgbClr val="000000"/>
              </a:buClr>
              <a:buFont typeface="Arial" panose="020B0604020202020204" pitchFamily="34" charset="0"/>
              <a:buChar char="•"/>
            </a:pPr>
            <a:r>
              <a:rPr lang="en-US" sz="1000" b="1">
                <a:cs typeface="Segoe UI Semibold" panose="020B0702040204020203" pitchFamily="34" charset="0"/>
              </a:rPr>
              <a:t>Test drive the capabilities– </a:t>
            </a:r>
            <a:r>
              <a:rPr lang="en-US" sz="1000">
                <a:cs typeface="Segoe UI Semibold" panose="020B0702040204020203" pitchFamily="34" charset="0"/>
              </a:rPr>
              <a:t>Solutions like Microsoft 365 Business should be experienced by the customer. New Microsoft 365 capabilities like this are important for attracting those just entering the workforce. Demonstrate remote, group collaboration on devices for mobile workers. </a:t>
            </a:r>
          </a:p>
          <a:p>
            <a:pPr marL="114300" indent="-114300">
              <a:spcBef>
                <a:spcPts val="100"/>
              </a:spcBef>
              <a:spcAft>
                <a:spcPts val="100"/>
              </a:spcAft>
              <a:buClr>
                <a:srgbClr val="000000"/>
              </a:buClr>
              <a:buFont typeface="Arial" panose="020B0604020202020204" pitchFamily="34" charset="0"/>
              <a:buChar char="•"/>
            </a:pPr>
            <a:r>
              <a:rPr lang="en-US" sz="1000" b="1">
                <a:cs typeface="Segoe UI Semibold" panose="020B0702040204020203" pitchFamily="34" charset="0"/>
              </a:rPr>
              <a:t>Monitor dual usage– </a:t>
            </a:r>
            <a:r>
              <a:rPr lang="en-US" sz="1000">
                <a:cs typeface="Segoe UI Semibold" panose="020B0702040204020203" pitchFamily="34" charset="0"/>
              </a:rPr>
              <a:t>Even after sale and deployment, watch for use of competitive products.</a:t>
            </a:r>
          </a:p>
        </p:txBody>
      </p:sp>
      <p:sp>
        <p:nvSpPr>
          <p:cNvPr id="47" name="Oval 2061">
            <a:extLst>
              <a:ext uri="{FF2B5EF4-FFF2-40B4-BE49-F238E27FC236}">
                <a16:creationId xmlns:a16="http://schemas.microsoft.com/office/drawing/2014/main" id="{3576C452-8041-4082-B166-3C18AFDC78EB}"/>
              </a:ext>
            </a:extLst>
          </p:cNvPr>
          <p:cNvSpPr/>
          <p:nvPr/>
        </p:nvSpPr>
        <p:spPr>
          <a:xfrm>
            <a:off x="468977" y="4239326"/>
            <a:ext cx="553668" cy="496813"/>
          </a:xfrm>
          <a:custGeom>
            <a:avLst/>
            <a:gdLst/>
            <a:ahLst/>
            <a:cxnLst/>
            <a:rect l="l" t="t" r="r" b="b"/>
            <a:pathLst>
              <a:path w="2267541" h="2271714">
                <a:moveTo>
                  <a:pt x="1375482" y="1588512"/>
                </a:moveTo>
                <a:lnTo>
                  <a:pt x="1257891" y="1762125"/>
                </a:lnTo>
                <a:lnTo>
                  <a:pt x="1005479" y="1762125"/>
                </a:lnTo>
                <a:lnTo>
                  <a:pt x="855170" y="1588543"/>
                </a:lnTo>
                <a:cubicBezTo>
                  <a:pt x="761223" y="1620348"/>
                  <a:pt x="701384" y="1670363"/>
                  <a:pt x="701384" y="1726407"/>
                </a:cubicBezTo>
                <a:cubicBezTo>
                  <a:pt x="701384" y="1825042"/>
                  <a:pt x="886731" y="1905001"/>
                  <a:pt x="1115369" y="1905001"/>
                </a:cubicBezTo>
                <a:cubicBezTo>
                  <a:pt x="1344007" y="1905001"/>
                  <a:pt x="1529354" y="1825042"/>
                  <a:pt x="1529354" y="1726407"/>
                </a:cubicBezTo>
                <a:cubicBezTo>
                  <a:pt x="1529354" y="1670346"/>
                  <a:pt x="1469478" y="1620318"/>
                  <a:pt x="1375482" y="1588512"/>
                </a:cubicBezTo>
                <a:close/>
                <a:moveTo>
                  <a:pt x="1482914" y="1429897"/>
                </a:moveTo>
                <a:lnTo>
                  <a:pt x="1383863" y="1576138"/>
                </a:lnTo>
                <a:cubicBezTo>
                  <a:pt x="1548545" y="1611161"/>
                  <a:pt x="1659452" y="1679274"/>
                  <a:pt x="1659452" y="1757364"/>
                </a:cubicBezTo>
                <a:cubicBezTo>
                  <a:pt x="1659452" y="1873095"/>
                  <a:pt x="1415858" y="1966914"/>
                  <a:pt x="1115369" y="1966914"/>
                </a:cubicBezTo>
                <a:cubicBezTo>
                  <a:pt x="814880" y="1966914"/>
                  <a:pt x="571286" y="1873095"/>
                  <a:pt x="571286" y="1757364"/>
                </a:cubicBezTo>
                <a:cubicBezTo>
                  <a:pt x="571286" y="1679602"/>
                  <a:pt x="681264" y="1611733"/>
                  <a:pt x="844804" y="1576571"/>
                </a:cubicBezTo>
                <a:lnTo>
                  <a:pt x="723248" y="1436193"/>
                </a:lnTo>
                <a:cubicBezTo>
                  <a:pt x="479286" y="1499130"/>
                  <a:pt x="314876" y="1622289"/>
                  <a:pt x="314876" y="1763564"/>
                </a:cubicBezTo>
                <a:cubicBezTo>
                  <a:pt x="314876" y="1972149"/>
                  <a:pt x="673269" y="2141241"/>
                  <a:pt x="1115370" y="2141241"/>
                </a:cubicBezTo>
                <a:cubicBezTo>
                  <a:pt x="1557471" y="2141241"/>
                  <a:pt x="1915864" y="1972149"/>
                  <a:pt x="1915864" y="1763564"/>
                </a:cubicBezTo>
                <a:cubicBezTo>
                  <a:pt x="1915864" y="1617577"/>
                  <a:pt x="1740305" y="1490935"/>
                  <a:pt x="1482914" y="1429897"/>
                </a:cubicBezTo>
                <a:close/>
                <a:moveTo>
                  <a:pt x="1896066" y="0"/>
                </a:moveTo>
                <a:lnTo>
                  <a:pt x="2267541" y="271463"/>
                </a:lnTo>
                <a:lnTo>
                  <a:pt x="1493797" y="1413830"/>
                </a:lnTo>
                <a:cubicBezTo>
                  <a:pt x="1923654" y="1473636"/>
                  <a:pt x="2230740" y="1636978"/>
                  <a:pt x="2230740" y="1828801"/>
                </a:cubicBezTo>
                <a:cubicBezTo>
                  <a:pt x="2230740" y="2073415"/>
                  <a:pt x="1731372" y="2271714"/>
                  <a:pt x="1115370" y="2271714"/>
                </a:cubicBezTo>
                <a:cubicBezTo>
                  <a:pt x="499368" y="2271714"/>
                  <a:pt x="0" y="2073415"/>
                  <a:pt x="0" y="1828801"/>
                </a:cubicBezTo>
                <a:cubicBezTo>
                  <a:pt x="0" y="1641440"/>
                  <a:pt x="292969" y="1481249"/>
                  <a:pt x="707072" y="1417513"/>
                </a:cubicBezTo>
                <a:lnTo>
                  <a:pt x="267291" y="909638"/>
                </a:lnTo>
                <a:lnTo>
                  <a:pt x="581616" y="614363"/>
                </a:lnTo>
                <a:lnTo>
                  <a:pt x="1062629" y="1081088"/>
                </a:lnTo>
                <a:close/>
              </a:path>
            </a:pathLst>
          </a:custGeom>
          <a:solidFill>
            <a:schemeClr val="bg2">
              <a:alpha val="10000"/>
            </a:schemeClr>
          </a:solidFill>
          <a:ln w="9525">
            <a:noFill/>
            <a:round/>
            <a:headEnd/>
            <a:tailEnd/>
          </a:ln>
          <a:effectLst/>
        </p:spPr>
        <p:txBody>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endParaRPr lang="en-US" sz="1600">
              <a:ln>
                <a:solidFill>
                  <a:schemeClr val="tx1">
                    <a:alpha val="0"/>
                  </a:schemeClr>
                </a:solidFill>
              </a:ln>
              <a:solidFill>
                <a:schemeClr val="bg2"/>
              </a:solidFill>
            </a:endParaRPr>
          </a:p>
        </p:txBody>
      </p:sp>
      <p:sp>
        <p:nvSpPr>
          <p:cNvPr id="49" name="Rectangle 48">
            <a:extLst>
              <a:ext uri="{FF2B5EF4-FFF2-40B4-BE49-F238E27FC236}">
                <a16:creationId xmlns:a16="http://schemas.microsoft.com/office/drawing/2014/main" id="{7C949C02-E64E-482E-B163-87A06528318D}"/>
              </a:ext>
            </a:extLst>
          </p:cNvPr>
          <p:cNvSpPr/>
          <p:nvPr/>
        </p:nvSpPr>
        <p:spPr bwMode="auto">
          <a:xfrm>
            <a:off x="986141" y="584154"/>
            <a:ext cx="4004851" cy="1608030"/>
          </a:xfrm>
          <a:prstGeom prst="rect">
            <a:avLst/>
          </a:prstGeom>
          <a:solidFill>
            <a:schemeClr val="bg2"/>
          </a:solidFill>
          <a:ln w="3175">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54864" rIns="91440" bIns="54864" numCol="1" rtlCol="0" anchor="ctr" anchorCtr="0" compatLnSpc="1">
            <a:prstTxWarp prst="textNoShape">
              <a:avLst/>
            </a:prstTxWarp>
          </a:bodyPr>
          <a:lstStyle/>
          <a:p>
            <a:pPr marL="174625" indent="-174625" defTabSz="580101">
              <a:spcAft>
                <a:spcPts val="300"/>
              </a:spcAft>
              <a:buFont typeface="+mj-lt"/>
              <a:buAutoNum type="arabicPeriod"/>
            </a:pPr>
            <a:r>
              <a:rPr lang="en-US" sz="1000" kern="0">
                <a:solidFill>
                  <a:schemeClr val="tx2"/>
                </a:solidFill>
              </a:rPr>
              <a:t>Learn about current the customers current productivity scenarios and performance expectations.</a:t>
            </a:r>
          </a:p>
          <a:p>
            <a:pPr marL="174625" indent="-174625" defTabSz="580101">
              <a:spcAft>
                <a:spcPts val="300"/>
              </a:spcAft>
              <a:buFont typeface="+mj-lt"/>
              <a:buAutoNum type="arabicPeriod"/>
            </a:pPr>
            <a:r>
              <a:rPr lang="en-US" sz="1000" kern="0">
                <a:solidFill>
                  <a:schemeClr val="tx2"/>
                </a:solidFill>
              </a:rPr>
              <a:t>Share the Microsoft 365 vision and emphasize how productivity capabilities align with the SMB modern workplace story. </a:t>
            </a:r>
          </a:p>
          <a:p>
            <a:pPr marL="174625" indent="-174625" defTabSz="580101">
              <a:spcAft>
                <a:spcPts val="300"/>
              </a:spcAft>
              <a:buFont typeface="+mj-lt"/>
              <a:buAutoNum type="arabicPeriod"/>
            </a:pPr>
            <a:r>
              <a:rPr lang="en-US" sz="1000" kern="0">
                <a:solidFill>
                  <a:schemeClr val="tx2"/>
                </a:solidFill>
              </a:rPr>
              <a:t>Work with a Microsoft partner to set up a proof of concept for Microsoft 365 Business to demonstrate value.</a:t>
            </a:r>
          </a:p>
          <a:p>
            <a:pPr marL="174625" indent="-174625" defTabSz="580101">
              <a:spcAft>
                <a:spcPts val="300"/>
              </a:spcAft>
              <a:buFont typeface="+mj-lt"/>
              <a:buAutoNum type="arabicPeriod"/>
            </a:pPr>
            <a:r>
              <a:rPr lang="en-US" sz="1000" kern="0">
                <a:solidFill>
                  <a:schemeClr val="tx2"/>
                </a:solidFill>
              </a:rPr>
              <a:t>Complete a business case to demonstrate cost savings against other third-party meeting and collaboration apps.</a:t>
            </a:r>
          </a:p>
        </p:txBody>
      </p:sp>
      <p:sp>
        <p:nvSpPr>
          <p:cNvPr id="50" name="Rectangle 49">
            <a:extLst>
              <a:ext uri="{FF2B5EF4-FFF2-40B4-BE49-F238E27FC236}">
                <a16:creationId xmlns:a16="http://schemas.microsoft.com/office/drawing/2014/main" id="{D2DFAB40-B4E1-4246-9EE2-717B4E2DA594}"/>
              </a:ext>
            </a:extLst>
          </p:cNvPr>
          <p:cNvSpPr/>
          <p:nvPr/>
        </p:nvSpPr>
        <p:spPr bwMode="auto">
          <a:xfrm>
            <a:off x="5139915" y="584153"/>
            <a:ext cx="2402653" cy="1605594"/>
          </a:xfrm>
          <a:prstGeom prst="rect">
            <a:avLst/>
          </a:prstGeom>
          <a:solidFill>
            <a:schemeClr val="bg2"/>
          </a:solidFill>
          <a:ln w="3175">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54864" rIns="91440" bIns="54864" numCol="1" rtlCol="0" anchor="ctr" anchorCtr="0" compatLnSpc="1">
            <a:prstTxWarp prst="textNoShape">
              <a:avLst/>
            </a:prstTxWarp>
          </a:bodyPr>
          <a:lstStyle/>
          <a:p>
            <a:pPr defTabSz="580101"/>
            <a:r>
              <a:rPr lang="en-US" sz="1050" b="1" kern="0">
                <a:solidFill>
                  <a:schemeClr val="tx2"/>
                </a:solidFill>
                <a:cs typeface="Segoe UI Semibold" panose="020B0702040204020203" pitchFamily="34" charset="0"/>
              </a:rPr>
              <a:t>Discovery questions:</a:t>
            </a:r>
          </a:p>
          <a:p>
            <a:pPr marL="120650" indent="-120650" defTabSz="580101">
              <a:buFont typeface="Arial" panose="020B0604020202020204" pitchFamily="34" charset="0"/>
              <a:buChar char="•"/>
            </a:pPr>
            <a:r>
              <a:rPr lang="en-US" sz="1000" kern="0">
                <a:solidFill>
                  <a:schemeClr val="tx2"/>
                </a:solidFill>
              </a:rPr>
              <a:t>What are the primary activities that your employees engage on a daily basis?</a:t>
            </a:r>
          </a:p>
          <a:p>
            <a:pPr marL="120650" indent="-120650" defTabSz="580101">
              <a:buFont typeface="Arial" panose="020B0604020202020204" pitchFamily="34" charset="0"/>
              <a:buChar char="•"/>
            </a:pPr>
            <a:r>
              <a:rPr lang="en-US" sz="1000" kern="0">
                <a:solidFill>
                  <a:schemeClr val="tx2"/>
                </a:solidFill>
                <a:cs typeface="Segoe UI"/>
              </a:rPr>
              <a:t>Are your employees enabled to work from any device including personal?</a:t>
            </a:r>
          </a:p>
          <a:p>
            <a:pPr marL="120650" indent="-120650" defTabSz="580101">
              <a:buFont typeface="Arial" panose="020B0604020202020204" pitchFamily="34" charset="0"/>
              <a:buChar char="•"/>
            </a:pPr>
            <a:r>
              <a:rPr lang="en-US" sz="1000" kern="0">
                <a:solidFill>
                  <a:schemeClr val="tx2"/>
                </a:solidFill>
              </a:rPr>
              <a:t>Do you support employee telecommuting?</a:t>
            </a:r>
          </a:p>
          <a:p>
            <a:pPr marL="120650" indent="-120650" defTabSz="580101">
              <a:buFont typeface="Arial" panose="020B0604020202020204" pitchFamily="34" charset="0"/>
              <a:buChar char="•"/>
            </a:pPr>
            <a:r>
              <a:rPr lang="en-US" sz="1000" kern="0">
                <a:solidFill>
                  <a:schemeClr val="tx2"/>
                </a:solidFill>
              </a:rPr>
              <a:t>How do you support contingent staff or contractors?</a:t>
            </a:r>
            <a:endParaRPr lang="en-US" sz="1000" kern="0">
              <a:solidFill>
                <a:schemeClr val="tx2"/>
              </a:solidFill>
              <a:cs typeface="Segoe UI"/>
            </a:endParaRPr>
          </a:p>
        </p:txBody>
      </p:sp>
      <p:sp>
        <p:nvSpPr>
          <p:cNvPr id="72" name="Freeform: Shape 71">
            <a:extLst>
              <a:ext uri="{FF2B5EF4-FFF2-40B4-BE49-F238E27FC236}">
                <a16:creationId xmlns:a16="http://schemas.microsoft.com/office/drawing/2014/main" id="{DC7846EB-93C9-4D53-B7C6-D1713E6347A0}"/>
              </a:ext>
            </a:extLst>
          </p:cNvPr>
          <p:cNvSpPr/>
          <p:nvPr/>
        </p:nvSpPr>
        <p:spPr>
          <a:xfrm>
            <a:off x="227368" y="584154"/>
            <a:ext cx="750784" cy="1608030"/>
          </a:xfrm>
          <a:custGeom>
            <a:avLst/>
            <a:gdLst>
              <a:gd name="connsiteX0" fmla="*/ 0 w 1248261"/>
              <a:gd name="connsiteY0" fmla="*/ 0 h 2304288"/>
              <a:gd name="connsiteX1" fmla="*/ 113872 w 1248261"/>
              <a:gd name="connsiteY1" fmla="*/ 0 h 2304288"/>
              <a:gd name="connsiteX2" fmla="*/ 1067411 w 1248261"/>
              <a:gd name="connsiteY2" fmla="*/ 0 h 2304288"/>
              <a:gd name="connsiteX3" fmla="*/ 1247324 w 1248261"/>
              <a:gd name="connsiteY3" fmla="*/ 0 h 2304288"/>
              <a:gd name="connsiteX4" fmla="*/ 1247324 w 1248261"/>
              <a:gd name="connsiteY4" fmla="*/ 369078 h 2304288"/>
              <a:gd name="connsiteX5" fmla="*/ 1248261 w 1248261"/>
              <a:gd name="connsiteY5" fmla="*/ 369760 h 2304288"/>
              <a:gd name="connsiteX6" fmla="*/ 1248261 w 1248261"/>
              <a:gd name="connsiteY6" fmla="*/ 577616 h 2304288"/>
              <a:gd name="connsiteX7" fmla="*/ 1247324 w 1248261"/>
              <a:gd name="connsiteY7" fmla="*/ 578297 h 2304288"/>
              <a:gd name="connsiteX8" fmla="*/ 1247324 w 1248261"/>
              <a:gd name="connsiteY8" fmla="*/ 1590720 h 2304288"/>
              <a:gd name="connsiteX9" fmla="*/ 1247258 w 1248261"/>
              <a:gd name="connsiteY9" fmla="*/ 1590720 h 2304288"/>
              <a:gd name="connsiteX10" fmla="*/ 1247258 w 1248261"/>
              <a:gd name="connsiteY10" fmla="*/ 2304288 h 2304288"/>
              <a:gd name="connsiteX11" fmla="*/ 1243509 w 1248261"/>
              <a:gd name="connsiteY11" fmla="*/ 2304288 h 2304288"/>
              <a:gd name="connsiteX12" fmla="*/ 1071159 w 1248261"/>
              <a:gd name="connsiteY12" fmla="*/ 2304288 h 2304288"/>
              <a:gd name="connsiteX13" fmla="*/ 1067411 w 1248261"/>
              <a:gd name="connsiteY13" fmla="*/ 2304288 h 2304288"/>
              <a:gd name="connsiteX14" fmla="*/ 117620 w 1248261"/>
              <a:gd name="connsiteY14" fmla="*/ 2304288 h 2304288"/>
              <a:gd name="connsiteX15" fmla="*/ 113872 w 1248261"/>
              <a:gd name="connsiteY15" fmla="*/ 2304288 h 2304288"/>
              <a:gd name="connsiteX16" fmla="*/ 0 w 1248261"/>
              <a:gd name="connsiteY16" fmla="*/ 2304288 h 230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8261" h="2304288">
                <a:moveTo>
                  <a:pt x="0" y="0"/>
                </a:moveTo>
                <a:lnTo>
                  <a:pt x="113872" y="0"/>
                </a:lnTo>
                <a:lnTo>
                  <a:pt x="1067411" y="0"/>
                </a:lnTo>
                <a:lnTo>
                  <a:pt x="1247324" y="0"/>
                </a:lnTo>
                <a:lnTo>
                  <a:pt x="1247324" y="369078"/>
                </a:lnTo>
                <a:lnTo>
                  <a:pt x="1248261" y="369760"/>
                </a:lnTo>
                <a:lnTo>
                  <a:pt x="1248261" y="577616"/>
                </a:lnTo>
                <a:lnTo>
                  <a:pt x="1247324" y="578297"/>
                </a:lnTo>
                <a:lnTo>
                  <a:pt x="1247324" y="1590720"/>
                </a:lnTo>
                <a:lnTo>
                  <a:pt x="1247258" y="1590720"/>
                </a:lnTo>
                <a:lnTo>
                  <a:pt x="1247258" y="2304288"/>
                </a:lnTo>
                <a:lnTo>
                  <a:pt x="1243509" y="2304288"/>
                </a:lnTo>
                <a:lnTo>
                  <a:pt x="1071159" y="2304288"/>
                </a:lnTo>
                <a:lnTo>
                  <a:pt x="1067411" y="2304288"/>
                </a:lnTo>
                <a:lnTo>
                  <a:pt x="117620" y="2304288"/>
                </a:lnTo>
                <a:lnTo>
                  <a:pt x="113872" y="2304288"/>
                </a:lnTo>
                <a:lnTo>
                  <a:pt x="0" y="2304288"/>
                </a:lnTo>
                <a:close/>
              </a:path>
            </a:pathLst>
          </a:custGeom>
          <a:solidFill>
            <a:schemeClr val="tx1">
              <a:lumMod val="90000"/>
              <a:lumOff val="10000"/>
            </a:schemeClr>
          </a:solidFill>
          <a:ln w="3175">
            <a:solidFill>
              <a:schemeClr val="tx2">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ctr"/>
            <a:endParaRPr lang="en-US" sz="1200"/>
          </a:p>
        </p:txBody>
      </p:sp>
      <p:sp>
        <p:nvSpPr>
          <p:cNvPr id="73" name="Rectangle 72">
            <a:extLst>
              <a:ext uri="{FF2B5EF4-FFF2-40B4-BE49-F238E27FC236}">
                <a16:creationId xmlns:a16="http://schemas.microsoft.com/office/drawing/2014/main" id="{AFF759BA-871F-410F-9F87-6533F7915B29}"/>
              </a:ext>
            </a:extLst>
          </p:cNvPr>
          <p:cNvSpPr/>
          <p:nvPr/>
        </p:nvSpPr>
        <p:spPr>
          <a:xfrm>
            <a:off x="318227" y="652514"/>
            <a:ext cx="614691" cy="408745"/>
          </a:xfrm>
          <a:prstGeom prst="rect">
            <a:avLst/>
          </a:prstGeom>
        </p:spPr>
        <p:txBody>
          <a:bodyPr wrap="square" lIns="0" tIns="0" rIns="0" bIns="0">
            <a:noAutofit/>
          </a:bodyPr>
          <a:lstStyle/>
          <a:p>
            <a:pPr>
              <a:lnSpc>
                <a:spcPts val="1500"/>
              </a:lnSpc>
            </a:pPr>
            <a:r>
              <a:rPr lang="en-US" sz="1400">
                <a:solidFill>
                  <a:schemeClr val="bg2"/>
                </a:solidFill>
                <a:cs typeface="Segoe UI Semibold" panose="020B0702040204020203" pitchFamily="34" charset="0"/>
              </a:rPr>
              <a:t>Steps to sell</a:t>
            </a:r>
          </a:p>
        </p:txBody>
      </p:sp>
      <p:sp>
        <p:nvSpPr>
          <p:cNvPr id="10" name="Rectangle 9"/>
          <p:cNvSpPr/>
          <p:nvPr/>
        </p:nvSpPr>
        <p:spPr>
          <a:xfrm>
            <a:off x="0" y="-10604"/>
            <a:ext cx="7772400" cy="35661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2"/>
              </a:solidFill>
            </a:endParaRPr>
          </a:p>
        </p:txBody>
      </p:sp>
      <p:sp>
        <p:nvSpPr>
          <p:cNvPr id="76" name="Rectangle 75"/>
          <p:cNvSpPr/>
          <p:nvPr/>
        </p:nvSpPr>
        <p:spPr>
          <a:xfrm>
            <a:off x="209968" y="32433"/>
            <a:ext cx="7219532" cy="276999"/>
          </a:xfrm>
          <a:prstGeom prst="rect">
            <a:avLst/>
          </a:prstGeom>
        </p:spPr>
        <p:txBody>
          <a:bodyPr wrap="square" lIns="0" tIns="0" rIns="0" bIns="0" anchor="ctr">
            <a:spAutoFit/>
          </a:bodyPr>
          <a:lstStyle/>
          <a:p>
            <a:pPr lvl="0" algn="ctr"/>
            <a:r>
              <a:rPr lang="en-US" b="1">
                <a:solidFill>
                  <a:schemeClr val="bg2"/>
                </a:solidFill>
                <a:latin typeface="Segoe UI Light" panose="020B0502040204020203" pitchFamily="34" charset="0"/>
                <a:cs typeface="Segoe UI Light" panose="020B0502040204020203" pitchFamily="34" charset="0"/>
              </a:rPr>
              <a:t>Get more done with Microsoft 365 Business</a:t>
            </a:r>
          </a:p>
        </p:txBody>
      </p:sp>
      <p:sp>
        <p:nvSpPr>
          <p:cNvPr id="42" name="Rectangle 41">
            <a:extLst>
              <a:ext uri="{FF2B5EF4-FFF2-40B4-BE49-F238E27FC236}">
                <a16:creationId xmlns:a16="http://schemas.microsoft.com/office/drawing/2014/main" id="{882F089E-BD63-4240-A616-EA6A9E3D94A7}"/>
              </a:ext>
            </a:extLst>
          </p:cNvPr>
          <p:cNvSpPr/>
          <p:nvPr/>
        </p:nvSpPr>
        <p:spPr>
          <a:xfrm>
            <a:off x="20530" y="9793949"/>
            <a:ext cx="7746168" cy="200055"/>
          </a:xfrm>
          <a:prstGeom prst="rect">
            <a:avLst/>
          </a:prstGeom>
        </p:spPr>
        <p:txBody>
          <a:bodyPr wrap="square"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700" dirty="0">
                <a:solidFill>
                  <a:schemeClr val="tx2"/>
                </a:solidFill>
              </a:rPr>
              <a:t>Microsoft Confidential Internal and Microsoft Partner Internal Use Only. Do not distribute.</a:t>
            </a:r>
            <a:endParaRPr lang="en-US" sz="700" dirty="0"/>
          </a:p>
        </p:txBody>
      </p:sp>
      <p:sp>
        <p:nvSpPr>
          <p:cNvPr id="78" name="Freeform: Shape 77">
            <a:extLst>
              <a:ext uri="{FF2B5EF4-FFF2-40B4-BE49-F238E27FC236}">
                <a16:creationId xmlns:a16="http://schemas.microsoft.com/office/drawing/2014/main" id="{6C4060C6-CB82-4710-A461-D57E1D33AA6C}"/>
              </a:ext>
            </a:extLst>
          </p:cNvPr>
          <p:cNvSpPr/>
          <p:nvPr/>
        </p:nvSpPr>
        <p:spPr>
          <a:xfrm>
            <a:off x="227368" y="2342824"/>
            <a:ext cx="1439913" cy="2234600"/>
          </a:xfrm>
          <a:custGeom>
            <a:avLst/>
            <a:gdLst>
              <a:gd name="connsiteX0" fmla="*/ 0 w 1439913"/>
              <a:gd name="connsiteY0" fmla="*/ 0 h 2489911"/>
              <a:gd name="connsiteX1" fmla="*/ 1439913 w 1439913"/>
              <a:gd name="connsiteY1" fmla="*/ 0 h 2489911"/>
              <a:gd name="connsiteX2" fmla="*/ 822913 w 1439913"/>
              <a:gd name="connsiteY2" fmla="*/ 2489911 h 2489911"/>
              <a:gd name="connsiteX3" fmla="*/ 0 w 1439913"/>
              <a:gd name="connsiteY3" fmla="*/ 2489911 h 2489911"/>
            </a:gdLst>
            <a:ahLst/>
            <a:cxnLst>
              <a:cxn ang="0">
                <a:pos x="connsiteX0" y="connsiteY0"/>
              </a:cxn>
              <a:cxn ang="0">
                <a:pos x="connsiteX1" y="connsiteY1"/>
              </a:cxn>
              <a:cxn ang="0">
                <a:pos x="connsiteX2" y="connsiteY2"/>
              </a:cxn>
              <a:cxn ang="0">
                <a:pos x="connsiteX3" y="connsiteY3"/>
              </a:cxn>
            </a:cxnLst>
            <a:rect l="l" t="t" r="r" b="b"/>
            <a:pathLst>
              <a:path w="1439913" h="2489911">
                <a:moveTo>
                  <a:pt x="0" y="0"/>
                </a:moveTo>
                <a:lnTo>
                  <a:pt x="1439913" y="0"/>
                </a:lnTo>
                <a:lnTo>
                  <a:pt x="822913" y="2489911"/>
                </a:lnTo>
                <a:lnTo>
                  <a:pt x="0" y="2489911"/>
                </a:lnTo>
                <a:close/>
              </a:path>
            </a:pathLst>
          </a:cu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400">
              <a:solidFill>
                <a:schemeClr val="bg2"/>
              </a:solidFill>
            </a:endParaRPr>
          </a:p>
        </p:txBody>
      </p:sp>
      <p:sp>
        <p:nvSpPr>
          <p:cNvPr id="60" name="Rectangle 59">
            <a:extLst>
              <a:ext uri="{FF2B5EF4-FFF2-40B4-BE49-F238E27FC236}">
                <a16:creationId xmlns:a16="http://schemas.microsoft.com/office/drawing/2014/main" id="{D879BDF4-6F0F-4303-9F23-0351FAF20AF1}"/>
              </a:ext>
            </a:extLst>
          </p:cNvPr>
          <p:cNvSpPr/>
          <p:nvPr/>
        </p:nvSpPr>
        <p:spPr>
          <a:xfrm>
            <a:off x="318227" y="2444214"/>
            <a:ext cx="1001689" cy="230383"/>
          </a:xfrm>
          <a:prstGeom prst="rect">
            <a:avLst/>
          </a:prstGeom>
        </p:spPr>
        <p:txBody>
          <a:bodyPr wrap="square" lIns="0" tIns="0" rIns="0" bIns="0">
            <a:noAutofit/>
          </a:bodyPr>
          <a:lstStyle/>
          <a:p>
            <a:pPr>
              <a:lnSpc>
                <a:spcPts val="1500"/>
              </a:lnSpc>
            </a:pPr>
            <a:r>
              <a:rPr lang="en-US" sz="1400">
                <a:solidFill>
                  <a:schemeClr val="bg2"/>
                </a:solidFill>
                <a:cs typeface="Segoe UI Semibold" panose="020B0702040204020203" pitchFamily="34" charset="0"/>
              </a:rPr>
              <a:t>Best practices</a:t>
            </a:r>
          </a:p>
        </p:txBody>
      </p:sp>
      <p:sp>
        <p:nvSpPr>
          <p:cNvPr id="61" name="Oval 2061">
            <a:extLst>
              <a:ext uri="{FF2B5EF4-FFF2-40B4-BE49-F238E27FC236}">
                <a16:creationId xmlns:a16="http://schemas.microsoft.com/office/drawing/2014/main" id="{C84F4876-B90C-4469-AAC0-60E7A36443BA}"/>
              </a:ext>
            </a:extLst>
          </p:cNvPr>
          <p:cNvSpPr/>
          <p:nvPr/>
        </p:nvSpPr>
        <p:spPr>
          <a:xfrm>
            <a:off x="348738" y="3811638"/>
            <a:ext cx="553668" cy="546494"/>
          </a:xfrm>
          <a:custGeom>
            <a:avLst/>
            <a:gdLst/>
            <a:ahLst/>
            <a:cxnLst/>
            <a:rect l="l" t="t" r="r" b="b"/>
            <a:pathLst>
              <a:path w="2267541" h="2271714">
                <a:moveTo>
                  <a:pt x="1375482" y="1588512"/>
                </a:moveTo>
                <a:lnTo>
                  <a:pt x="1257891" y="1762125"/>
                </a:lnTo>
                <a:lnTo>
                  <a:pt x="1005479" y="1762125"/>
                </a:lnTo>
                <a:lnTo>
                  <a:pt x="855170" y="1588543"/>
                </a:lnTo>
                <a:cubicBezTo>
                  <a:pt x="761223" y="1620348"/>
                  <a:pt x="701384" y="1670363"/>
                  <a:pt x="701384" y="1726407"/>
                </a:cubicBezTo>
                <a:cubicBezTo>
                  <a:pt x="701384" y="1825042"/>
                  <a:pt x="886731" y="1905001"/>
                  <a:pt x="1115369" y="1905001"/>
                </a:cubicBezTo>
                <a:cubicBezTo>
                  <a:pt x="1344007" y="1905001"/>
                  <a:pt x="1529354" y="1825042"/>
                  <a:pt x="1529354" y="1726407"/>
                </a:cubicBezTo>
                <a:cubicBezTo>
                  <a:pt x="1529354" y="1670346"/>
                  <a:pt x="1469478" y="1620318"/>
                  <a:pt x="1375482" y="1588512"/>
                </a:cubicBezTo>
                <a:close/>
                <a:moveTo>
                  <a:pt x="1482914" y="1429897"/>
                </a:moveTo>
                <a:lnTo>
                  <a:pt x="1383863" y="1576138"/>
                </a:lnTo>
                <a:cubicBezTo>
                  <a:pt x="1548545" y="1611161"/>
                  <a:pt x="1659452" y="1679274"/>
                  <a:pt x="1659452" y="1757364"/>
                </a:cubicBezTo>
                <a:cubicBezTo>
                  <a:pt x="1659452" y="1873095"/>
                  <a:pt x="1415858" y="1966914"/>
                  <a:pt x="1115369" y="1966914"/>
                </a:cubicBezTo>
                <a:cubicBezTo>
                  <a:pt x="814880" y="1966914"/>
                  <a:pt x="571286" y="1873095"/>
                  <a:pt x="571286" y="1757364"/>
                </a:cubicBezTo>
                <a:cubicBezTo>
                  <a:pt x="571286" y="1679602"/>
                  <a:pt x="681264" y="1611733"/>
                  <a:pt x="844804" y="1576571"/>
                </a:cubicBezTo>
                <a:lnTo>
                  <a:pt x="723248" y="1436193"/>
                </a:lnTo>
                <a:cubicBezTo>
                  <a:pt x="479286" y="1499130"/>
                  <a:pt x="314876" y="1622289"/>
                  <a:pt x="314876" y="1763564"/>
                </a:cubicBezTo>
                <a:cubicBezTo>
                  <a:pt x="314876" y="1972149"/>
                  <a:pt x="673269" y="2141241"/>
                  <a:pt x="1115370" y="2141241"/>
                </a:cubicBezTo>
                <a:cubicBezTo>
                  <a:pt x="1557471" y="2141241"/>
                  <a:pt x="1915864" y="1972149"/>
                  <a:pt x="1915864" y="1763564"/>
                </a:cubicBezTo>
                <a:cubicBezTo>
                  <a:pt x="1915864" y="1617577"/>
                  <a:pt x="1740305" y="1490935"/>
                  <a:pt x="1482914" y="1429897"/>
                </a:cubicBezTo>
                <a:close/>
                <a:moveTo>
                  <a:pt x="1896066" y="0"/>
                </a:moveTo>
                <a:lnTo>
                  <a:pt x="2267541" y="271463"/>
                </a:lnTo>
                <a:lnTo>
                  <a:pt x="1493797" y="1413830"/>
                </a:lnTo>
                <a:cubicBezTo>
                  <a:pt x="1923654" y="1473636"/>
                  <a:pt x="2230740" y="1636978"/>
                  <a:pt x="2230740" y="1828801"/>
                </a:cubicBezTo>
                <a:cubicBezTo>
                  <a:pt x="2230740" y="2073415"/>
                  <a:pt x="1731372" y="2271714"/>
                  <a:pt x="1115370" y="2271714"/>
                </a:cubicBezTo>
                <a:cubicBezTo>
                  <a:pt x="499368" y="2271714"/>
                  <a:pt x="0" y="2073415"/>
                  <a:pt x="0" y="1828801"/>
                </a:cubicBezTo>
                <a:cubicBezTo>
                  <a:pt x="0" y="1641440"/>
                  <a:pt x="292969" y="1481249"/>
                  <a:pt x="707072" y="1417513"/>
                </a:cubicBezTo>
                <a:lnTo>
                  <a:pt x="267291" y="909638"/>
                </a:lnTo>
                <a:lnTo>
                  <a:pt x="581616" y="614363"/>
                </a:lnTo>
                <a:lnTo>
                  <a:pt x="1062629" y="1081088"/>
                </a:lnTo>
                <a:close/>
              </a:path>
            </a:pathLst>
          </a:custGeom>
          <a:solidFill>
            <a:schemeClr val="bg2">
              <a:alpha val="10000"/>
            </a:schemeClr>
          </a:solidFill>
          <a:ln w="9525">
            <a:noFill/>
            <a:round/>
            <a:headEnd/>
            <a:tailEnd/>
          </a:ln>
          <a:effectLst/>
        </p:spPr>
        <p:txBody>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endParaRPr lang="en-US" sz="1600">
              <a:ln>
                <a:solidFill>
                  <a:schemeClr val="tx1">
                    <a:alpha val="0"/>
                  </a:schemeClr>
                </a:solidFill>
              </a:ln>
              <a:solidFill>
                <a:schemeClr val="bg2"/>
              </a:solidFill>
            </a:endParaRPr>
          </a:p>
        </p:txBody>
      </p:sp>
      <p:sp>
        <p:nvSpPr>
          <p:cNvPr id="29" name="Freeform 11">
            <a:extLst>
              <a:ext uri="{FF2B5EF4-FFF2-40B4-BE49-F238E27FC236}">
                <a16:creationId xmlns:a16="http://schemas.microsoft.com/office/drawing/2014/main" id="{D583FC90-9607-4D27-A8E5-B9F8FF295289}"/>
              </a:ext>
            </a:extLst>
          </p:cNvPr>
          <p:cNvSpPr>
            <a:spLocks noEditPoints="1"/>
          </p:cNvSpPr>
          <p:nvPr/>
        </p:nvSpPr>
        <p:spPr bwMode="auto">
          <a:xfrm>
            <a:off x="364232" y="1628981"/>
            <a:ext cx="464997" cy="434951"/>
          </a:xfrm>
          <a:custGeom>
            <a:avLst/>
            <a:gdLst>
              <a:gd name="T0" fmla="*/ 103 w 325"/>
              <a:gd name="T1" fmla="*/ 264 h 304"/>
              <a:gd name="T2" fmla="*/ 284 w 325"/>
              <a:gd name="T3" fmla="*/ 264 h 304"/>
              <a:gd name="T4" fmla="*/ 284 w 325"/>
              <a:gd name="T5" fmla="*/ 284 h 304"/>
              <a:gd name="T6" fmla="*/ 103 w 325"/>
              <a:gd name="T7" fmla="*/ 284 h 304"/>
              <a:gd name="T8" fmla="*/ 103 w 325"/>
              <a:gd name="T9" fmla="*/ 264 h 304"/>
              <a:gd name="T10" fmla="*/ 21 w 325"/>
              <a:gd name="T11" fmla="*/ 264 h 304"/>
              <a:gd name="T12" fmla="*/ 21 w 325"/>
              <a:gd name="T13" fmla="*/ 284 h 304"/>
              <a:gd name="T14" fmla="*/ 41 w 325"/>
              <a:gd name="T15" fmla="*/ 284 h 304"/>
              <a:gd name="T16" fmla="*/ 41 w 325"/>
              <a:gd name="T17" fmla="*/ 264 h 304"/>
              <a:gd name="T18" fmla="*/ 21 w 325"/>
              <a:gd name="T19" fmla="*/ 264 h 304"/>
              <a:gd name="T20" fmla="*/ 0 w 325"/>
              <a:gd name="T21" fmla="*/ 244 h 304"/>
              <a:gd name="T22" fmla="*/ 61 w 325"/>
              <a:gd name="T23" fmla="*/ 244 h 304"/>
              <a:gd name="T24" fmla="*/ 61 w 325"/>
              <a:gd name="T25" fmla="*/ 304 h 304"/>
              <a:gd name="T26" fmla="*/ 0 w 325"/>
              <a:gd name="T27" fmla="*/ 304 h 304"/>
              <a:gd name="T28" fmla="*/ 0 w 325"/>
              <a:gd name="T29" fmla="*/ 244 h 304"/>
              <a:gd name="T30" fmla="*/ 103 w 325"/>
              <a:gd name="T31" fmla="*/ 182 h 304"/>
              <a:gd name="T32" fmla="*/ 244 w 325"/>
              <a:gd name="T33" fmla="*/ 182 h 304"/>
              <a:gd name="T34" fmla="*/ 244 w 325"/>
              <a:gd name="T35" fmla="*/ 202 h 304"/>
              <a:gd name="T36" fmla="*/ 103 w 325"/>
              <a:gd name="T37" fmla="*/ 202 h 304"/>
              <a:gd name="T38" fmla="*/ 103 w 325"/>
              <a:gd name="T39" fmla="*/ 182 h 304"/>
              <a:gd name="T40" fmla="*/ 21 w 325"/>
              <a:gd name="T41" fmla="*/ 182 h 304"/>
              <a:gd name="T42" fmla="*/ 21 w 325"/>
              <a:gd name="T43" fmla="*/ 202 h 304"/>
              <a:gd name="T44" fmla="*/ 41 w 325"/>
              <a:gd name="T45" fmla="*/ 202 h 304"/>
              <a:gd name="T46" fmla="*/ 41 w 325"/>
              <a:gd name="T47" fmla="*/ 182 h 304"/>
              <a:gd name="T48" fmla="*/ 21 w 325"/>
              <a:gd name="T49" fmla="*/ 182 h 304"/>
              <a:gd name="T50" fmla="*/ 0 w 325"/>
              <a:gd name="T51" fmla="*/ 161 h 304"/>
              <a:gd name="T52" fmla="*/ 61 w 325"/>
              <a:gd name="T53" fmla="*/ 161 h 304"/>
              <a:gd name="T54" fmla="*/ 61 w 325"/>
              <a:gd name="T55" fmla="*/ 222 h 304"/>
              <a:gd name="T56" fmla="*/ 0 w 325"/>
              <a:gd name="T57" fmla="*/ 222 h 304"/>
              <a:gd name="T58" fmla="*/ 0 w 325"/>
              <a:gd name="T59" fmla="*/ 161 h 304"/>
              <a:gd name="T60" fmla="*/ 103 w 325"/>
              <a:gd name="T61" fmla="*/ 101 h 304"/>
              <a:gd name="T62" fmla="*/ 284 w 325"/>
              <a:gd name="T63" fmla="*/ 101 h 304"/>
              <a:gd name="T64" fmla="*/ 284 w 325"/>
              <a:gd name="T65" fmla="*/ 121 h 304"/>
              <a:gd name="T66" fmla="*/ 103 w 325"/>
              <a:gd name="T67" fmla="*/ 121 h 304"/>
              <a:gd name="T68" fmla="*/ 103 w 325"/>
              <a:gd name="T69" fmla="*/ 101 h 304"/>
              <a:gd name="T70" fmla="*/ 21 w 325"/>
              <a:gd name="T71" fmla="*/ 101 h 304"/>
              <a:gd name="T72" fmla="*/ 21 w 325"/>
              <a:gd name="T73" fmla="*/ 121 h 304"/>
              <a:gd name="T74" fmla="*/ 41 w 325"/>
              <a:gd name="T75" fmla="*/ 121 h 304"/>
              <a:gd name="T76" fmla="*/ 41 w 325"/>
              <a:gd name="T77" fmla="*/ 101 h 304"/>
              <a:gd name="T78" fmla="*/ 21 w 325"/>
              <a:gd name="T79" fmla="*/ 101 h 304"/>
              <a:gd name="T80" fmla="*/ 0 w 325"/>
              <a:gd name="T81" fmla="*/ 81 h 304"/>
              <a:gd name="T82" fmla="*/ 61 w 325"/>
              <a:gd name="T83" fmla="*/ 81 h 304"/>
              <a:gd name="T84" fmla="*/ 61 w 325"/>
              <a:gd name="T85" fmla="*/ 141 h 304"/>
              <a:gd name="T86" fmla="*/ 0 w 325"/>
              <a:gd name="T87" fmla="*/ 141 h 304"/>
              <a:gd name="T88" fmla="*/ 0 w 325"/>
              <a:gd name="T89" fmla="*/ 81 h 304"/>
              <a:gd name="T90" fmla="*/ 103 w 325"/>
              <a:gd name="T91" fmla="*/ 20 h 304"/>
              <a:gd name="T92" fmla="*/ 325 w 325"/>
              <a:gd name="T93" fmla="*/ 20 h 304"/>
              <a:gd name="T94" fmla="*/ 325 w 325"/>
              <a:gd name="T95" fmla="*/ 40 h 304"/>
              <a:gd name="T96" fmla="*/ 103 w 325"/>
              <a:gd name="T97" fmla="*/ 40 h 304"/>
              <a:gd name="T98" fmla="*/ 103 w 325"/>
              <a:gd name="T99" fmla="*/ 20 h 304"/>
              <a:gd name="T100" fmla="*/ 21 w 325"/>
              <a:gd name="T101" fmla="*/ 20 h 304"/>
              <a:gd name="T102" fmla="*/ 21 w 325"/>
              <a:gd name="T103" fmla="*/ 40 h 304"/>
              <a:gd name="T104" fmla="*/ 41 w 325"/>
              <a:gd name="T105" fmla="*/ 40 h 304"/>
              <a:gd name="T106" fmla="*/ 41 w 325"/>
              <a:gd name="T107" fmla="*/ 20 h 304"/>
              <a:gd name="T108" fmla="*/ 21 w 325"/>
              <a:gd name="T109" fmla="*/ 20 h 304"/>
              <a:gd name="T110" fmla="*/ 0 w 325"/>
              <a:gd name="T111" fmla="*/ 0 h 304"/>
              <a:gd name="T112" fmla="*/ 61 w 325"/>
              <a:gd name="T113" fmla="*/ 0 h 304"/>
              <a:gd name="T114" fmla="*/ 61 w 325"/>
              <a:gd name="T115" fmla="*/ 61 h 304"/>
              <a:gd name="T116" fmla="*/ 0 w 325"/>
              <a:gd name="T117" fmla="*/ 61 h 304"/>
              <a:gd name="T118" fmla="*/ 0 w 325"/>
              <a:gd name="T119"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25" h="304">
                <a:moveTo>
                  <a:pt x="103" y="264"/>
                </a:moveTo>
                <a:lnTo>
                  <a:pt x="284" y="264"/>
                </a:lnTo>
                <a:lnTo>
                  <a:pt x="284" y="284"/>
                </a:lnTo>
                <a:lnTo>
                  <a:pt x="103" y="284"/>
                </a:lnTo>
                <a:lnTo>
                  <a:pt x="103" y="264"/>
                </a:lnTo>
                <a:close/>
                <a:moveTo>
                  <a:pt x="21" y="264"/>
                </a:moveTo>
                <a:lnTo>
                  <a:pt x="21" y="284"/>
                </a:lnTo>
                <a:lnTo>
                  <a:pt x="41" y="284"/>
                </a:lnTo>
                <a:lnTo>
                  <a:pt x="41" y="264"/>
                </a:lnTo>
                <a:lnTo>
                  <a:pt x="21" y="264"/>
                </a:lnTo>
                <a:close/>
                <a:moveTo>
                  <a:pt x="0" y="244"/>
                </a:moveTo>
                <a:lnTo>
                  <a:pt x="61" y="244"/>
                </a:lnTo>
                <a:lnTo>
                  <a:pt x="61" y="304"/>
                </a:lnTo>
                <a:lnTo>
                  <a:pt x="0" y="304"/>
                </a:lnTo>
                <a:lnTo>
                  <a:pt x="0" y="244"/>
                </a:lnTo>
                <a:close/>
                <a:moveTo>
                  <a:pt x="103" y="182"/>
                </a:moveTo>
                <a:lnTo>
                  <a:pt x="244" y="182"/>
                </a:lnTo>
                <a:lnTo>
                  <a:pt x="244" y="202"/>
                </a:lnTo>
                <a:lnTo>
                  <a:pt x="103" y="202"/>
                </a:lnTo>
                <a:lnTo>
                  <a:pt x="103" y="182"/>
                </a:lnTo>
                <a:close/>
                <a:moveTo>
                  <a:pt x="21" y="182"/>
                </a:moveTo>
                <a:lnTo>
                  <a:pt x="21" y="202"/>
                </a:lnTo>
                <a:lnTo>
                  <a:pt x="41" y="202"/>
                </a:lnTo>
                <a:lnTo>
                  <a:pt x="41" y="182"/>
                </a:lnTo>
                <a:lnTo>
                  <a:pt x="21" y="182"/>
                </a:lnTo>
                <a:close/>
                <a:moveTo>
                  <a:pt x="0" y="161"/>
                </a:moveTo>
                <a:lnTo>
                  <a:pt x="61" y="161"/>
                </a:lnTo>
                <a:lnTo>
                  <a:pt x="61" y="222"/>
                </a:lnTo>
                <a:lnTo>
                  <a:pt x="0" y="222"/>
                </a:lnTo>
                <a:lnTo>
                  <a:pt x="0" y="161"/>
                </a:lnTo>
                <a:close/>
                <a:moveTo>
                  <a:pt x="103" y="101"/>
                </a:moveTo>
                <a:lnTo>
                  <a:pt x="284" y="101"/>
                </a:lnTo>
                <a:lnTo>
                  <a:pt x="284" y="121"/>
                </a:lnTo>
                <a:lnTo>
                  <a:pt x="103" y="121"/>
                </a:lnTo>
                <a:lnTo>
                  <a:pt x="103" y="101"/>
                </a:lnTo>
                <a:close/>
                <a:moveTo>
                  <a:pt x="21" y="101"/>
                </a:moveTo>
                <a:lnTo>
                  <a:pt x="21" y="121"/>
                </a:lnTo>
                <a:lnTo>
                  <a:pt x="41" y="121"/>
                </a:lnTo>
                <a:lnTo>
                  <a:pt x="41" y="101"/>
                </a:lnTo>
                <a:lnTo>
                  <a:pt x="21" y="101"/>
                </a:lnTo>
                <a:close/>
                <a:moveTo>
                  <a:pt x="0" y="81"/>
                </a:moveTo>
                <a:lnTo>
                  <a:pt x="61" y="81"/>
                </a:lnTo>
                <a:lnTo>
                  <a:pt x="61" y="141"/>
                </a:lnTo>
                <a:lnTo>
                  <a:pt x="0" y="141"/>
                </a:lnTo>
                <a:lnTo>
                  <a:pt x="0" y="81"/>
                </a:lnTo>
                <a:close/>
                <a:moveTo>
                  <a:pt x="103" y="20"/>
                </a:moveTo>
                <a:lnTo>
                  <a:pt x="325" y="20"/>
                </a:lnTo>
                <a:lnTo>
                  <a:pt x="325" y="40"/>
                </a:lnTo>
                <a:lnTo>
                  <a:pt x="103" y="40"/>
                </a:lnTo>
                <a:lnTo>
                  <a:pt x="103" y="20"/>
                </a:lnTo>
                <a:close/>
                <a:moveTo>
                  <a:pt x="21" y="20"/>
                </a:moveTo>
                <a:lnTo>
                  <a:pt x="21" y="40"/>
                </a:lnTo>
                <a:lnTo>
                  <a:pt x="41" y="40"/>
                </a:lnTo>
                <a:lnTo>
                  <a:pt x="41" y="20"/>
                </a:lnTo>
                <a:lnTo>
                  <a:pt x="21" y="20"/>
                </a:lnTo>
                <a:close/>
                <a:moveTo>
                  <a:pt x="0" y="0"/>
                </a:moveTo>
                <a:lnTo>
                  <a:pt x="61" y="0"/>
                </a:lnTo>
                <a:lnTo>
                  <a:pt x="61" y="61"/>
                </a:lnTo>
                <a:lnTo>
                  <a:pt x="0" y="61"/>
                </a:lnTo>
                <a:lnTo>
                  <a:pt x="0" y="0"/>
                </a:lnTo>
                <a:close/>
              </a:path>
            </a:pathLst>
          </a:custGeom>
          <a:solidFill>
            <a:schemeClr val="bg2">
              <a:alpha val="1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aphicFrame>
        <p:nvGraphicFramePr>
          <p:cNvPr id="30" name="Table 29">
            <a:extLst>
              <a:ext uri="{FF2B5EF4-FFF2-40B4-BE49-F238E27FC236}">
                <a16:creationId xmlns:a16="http://schemas.microsoft.com/office/drawing/2014/main" id="{41CBECE0-DDB7-42F0-9C8E-694DF8AAFA1A}"/>
              </a:ext>
            </a:extLst>
          </p:cNvPr>
          <p:cNvGraphicFramePr>
            <a:graphicFrameLocks noGrp="1"/>
          </p:cNvGraphicFramePr>
          <p:nvPr>
            <p:extLst>
              <p:ext uri="{D42A27DB-BD31-4B8C-83A1-F6EECF244321}">
                <p14:modId xmlns:p14="http://schemas.microsoft.com/office/powerpoint/2010/main" val="2645965439"/>
              </p:ext>
            </p:extLst>
          </p:nvPr>
        </p:nvGraphicFramePr>
        <p:xfrm>
          <a:off x="237625" y="7935957"/>
          <a:ext cx="7311978" cy="1729740"/>
        </p:xfrm>
        <a:graphic>
          <a:graphicData uri="http://schemas.openxmlformats.org/drawingml/2006/table">
            <a:tbl>
              <a:tblPr firstRow="1" bandRow="1">
                <a:tableStyleId>{5C22544A-7EE6-4342-B048-85BDC9FD1C3A}</a:tableStyleId>
              </a:tblPr>
              <a:tblGrid>
                <a:gridCol w="3655989">
                  <a:extLst>
                    <a:ext uri="{9D8B030D-6E8A-4147-A177-3AD203B41FA5}">
                      <a16:colId xmlns:a16="http://schemas.microsoft.com/office/drawing/2014/main" val="2199824544"/>
                    </a:ext>
                  </a:extLst>
                </a:gridCol>
                <a:gridCol w="3655989">
                  <a:extLst>
                    <a:ext uri="{9D8B030D-6E8A-4147-A177-3AD203B41FA5}">
                      <a16:colId xmlns:a16="http://schemas.microsoft.com/office/drawing/2014/main" val="3336334915"/>
                    </a:ext>
                  </a:extLst>
                </a:gridCol>
              </a:tblGrid>
              <a:tr h="233749">
                <a:tc gridSpan="2">
                  <a:txBody>
                    <a:bodyPr/>
                    <a:lstStyle/>
                    <a:p>
                      <a:pPr marL="0" algn="l" defTabSz="777240" rtl="0" eaLnBrk="1" latinLnBrk="0" hangingPunct="1"/>
                      <a:r>
                        <a:rPr lang="en-US" sz="900" b="0" kern="1200">
                          <a:solidFill>
                            <a:schemeClr val="bg2"/>
                          </a:solidFill>
                          <a:latin typeface="Segoe UI Semibold" panose="020B0702040204020203" pitchFamily="34" charset="0"/>
                          <a:ea typeface="+mn-ea"/>
                          <a:cs typeface="Segoe UI Semibold" panose="020B0702040204020203" pitchFamily="34" charset="0"/>
                        </a:rPr>
                        <a:t>Additional resources</a:t>
                      </a:r>
                    </a:p>
                  </a:txBody>
                  <a:tcPr>
                    <a:lnB w="12700" cap="flat" cmpd="sng" algn="ctr">
                      <a:noFill/>
                      <a:prstDash val="solid"/>
                      <a:round/>
                      <a:headEnd type="none" w="med" len="med"/>
                      <a:tailEnd type="none" w="med" len="med"/>
                    </a:lnB>
                    <a:solidFill>
                      <a:srgbClr val="423D3F"/>
                    </a:solidFill>
                  </a:tcPr>
                </a:tc>
                <a:tc hMerge="1">
                  <a:txBody>
                    <a:bodyPr/>
                    <a:lstStyle/>
                    <a:p>
                      <a:endParaRPr lang="en-US"/>
                    </a:p>
                  </a:txBody>
                  <a:tcPr/>
                </a:tc>
                <a:extLst>
                  <a:ext uri="{0D108BD9-81ED-4DB2-BD59-A6C34878D82A}">
                    <a16:rowId xmlns:a16="http://schemas.microsoft.com/office/drawing/2014/main" val="1749196921"/>
                  </a:ext>
                </a:extLst>
              </a:tr>
              <a:tr h="1495991">
                <a:tc>
                  <a:txBody>
                    <a:bodyPr/>
                    <a:lstStyle/>
                    <a:p>
                      <a:pPr marL="0" marR="0" lvl="0" indent="0" algn="l" defTabSz="777240" rtl="0" eaLnBrk="1" fontAlgn="auto" latinLnBrk="0" hangingPunct="1">
                        <a:lnSpc>
                          <a:spcPct val="100000"/>
                        </a:lnSpc>
                        <a:spcBef>
                          <a:spcPts val="0"/>
                        </a:spcBef>
                        <a:spcAft>
                          <a:spcPts val="300"/>
                        </a:spcAft>
                        <a:buClrTx/>
                        <a:buSzTx/>
                        <a:buFontTx/>
                        <a:buNone/>
                        <a:tabLst/>
                        <a:defRPr/>
                      </a:pPr>
                      <a:r>
                        <a:rPr lang="en-US" sz="1000" b="0" kern="0" noProof="0">
                          <a:solidFill>
                            <a:srgbClr val="2C292A"/>
                          </a:solidFill>
                          <a:latin typeface="+mn-lt"/>
                          <a:ea typeface="+mn-ea"/>
                          <a:cs typeface="+mn-cs"/>
                          <a:hlinkClick r:id="rId3"/>
                        </a:rPr>
                        <a:t>Microsoft 365 Business web site</a:t>
                      </a:r>
                      <a:endParaRPr lang="en-US" sz="1000" b="0" kern="0" noProof="0">
                        <a:solidFill>
                          <a:srgbClr val="2C292A"/>
                        </a:solidFill>
                        <a:latin typeface="+mn-lt"/>
                        <a:ea typeface="+mn-ea"/>
                        <a:cs typeface="+mn-cs"/>
                      </a:endParaRPr>
                    </a:p>
                    <a:p>
                      <a:pPr marL="0" marR="0" lvl="0" indent="0" algn="l" defTabSz="777240" rtl="0" eaLnBrk="1" fontAlgn="auto" latinLnBrk="0" hangingPunct="1">
                        <a:lnSpc>
                          <a:spcPct val="100000"/>
                        </a:lnSpc>
                        <a:spcBef>
                          <a:spcPts val="0"/>
                        </a:spcBef>
                        <a:spcAft>
                          <a:spcPts val="300"/>
                        </a:spcAft>
                        <a:buClrTx/>
                        <a:buSzTx/>
                        <a:buFontTx/>
                        <a:buNone/>
                        <a:tabLst/>
                        <a:defRPr/>
                      </a:pPr>
                      <a:r>
                        <a:rPr lang="en-US" sz="1000" b="0" kern="0">
                          <a:solidFill>
                            <a:srgbClr val="2C292A"/>
                          </a:solidFill>
                          <a:hlinkClick r:id="rId4"/>
                        </a:rPr>
                        <a:t>Microsoft 365 Partner Portal</a:t>
                      </a:r>
                      <a:endParaRPr lang="en-US" sz="1000" b="0" kern="0">
                        <a:solidFill>
                          <a:srgbClr val="2C292A"/>
                        </a:solidFill>
                      </a:endParaRPr>
                    </a:p>
                    <a:p>
                      <a:pPr marL="0" marR="0" lvl="0" indent="0" algn="l" defTabSz="777240" rtl="0" eaLnBrk="1" fontAlgn="auto" latinLnBrk="0" hangingPunct="1">
                        <a:lnSpc>
                          <a:spcPct val="100000"/>
                        </a:lnSpc>
                        <a:spcBef>
                          <a:spcPts val="0"/>
                        </a:spcBef>
                        <a:spcAft>
                          <a:spcPts val="300"/>
                        </a:spcAft>
                        <a:buClrTx/>
                        <a:buSzTx/>
                        <a:buFontTx/>
                        <a:buNone/>
                        <a:tabLst/>
                        <a:defRPr/>
                      </a:pPr>
                      <a:r>
                        <a:rPr lang="en-US" sz="1000" b="0" kern="0">
                          <a:solidFill>
                            <a:srgbClr val="2C292A"/>
                          </a:solidFill>
                          <a:hlinkClick r:id="rId5"/>
                        </a:rPr>
                        <a:t>Microsoft 365 Business Licensing Deck</a:t>
                      </a:r>
                      <a:endParaRPr lang="en-US" sz="1000"/>
                    </a:p>
                    <a:p>
                      <a:pPr marL="0" marR="0" lvl="0" indent="0" algn="l" defTabSz="777240" rtl="0" eaLnBrk="1" fontAlgn="auto" latinLnBrk="0" hangingPunct="1">
                        <a:lnSpc>
                          <a:spcPct val="100000"/>
                        </a:lnSpc>
                        <a:spcBef>
                          <a:spcPts val="0"/>
                        </a:spcBef>
                        <a:spcAft>
                          <a:spcPts val="300"/>
                        </a:spcAft>
                        <a:buClrTx/>
                        <a:buSzTx/>
                        <a:buFontTx/>
                        <a:buNone/>
                        <a:tabLst/>
                        <a:defRPr/>
                      </a:pPr>
                      <a:r>
                        <a:rPr lang="en-US" sz="1000" b="0" kern="0">
                          <a:solidFill>
                            <a:schemeClr val="tx1"/>
                          </a:solidFill>
                          <a:latin typeface="+mn-lt"/>
                          <a:ea typeface="+mn-ea"/>
                          <a:cs typeface="+mn-cs"/>
                          <a:hlinkClick r:id="rId6"/>
                        </a:rPr>
                        <a:t>Office &amp; Teams Demos</a:t>
                      </a:r>
                      <a:r>
                        <a:rPr lang="en-US" sz="1000" b="0" kern="0">
                          <a:solidFill>
                            <a:srgbClr val="2C292A"/>
                          </a:solidFill>
                          <a:hlinkClick r:id="rId7"/>
                        </a:rPr>
                        <a:t> </a:t>
                      </a:r>
                    </a:p>
                    <a:p>
                      <a:pPr marL="0" marR="0" lvl="0" indent="0" algn="l" defTabSz="777240" rtl="0" eaLnBrk="1" fontAlgn="auto" latinLnBrk="0" hangingPunct="1">
                        <a:lnSpc>
                          <a:spcPct val="100000"/>
                        </a:lnSpc>
                        <a:spcBef>
                          <a:spcPts val="0"/>
                        </a:spcBef>
                        <a:spcAft>
                          <a:spcPts val="300"/>
                        </a:spcAft>
                        <a:buClrTx/>
                        <a:buSzTx/>
                        <a:buFontTx/>
                        <a:buNone/>
                        <a:tabLst/>
                        <a:defRPr/>
                      </a:pPr>
                      <a:r>
                        <a:rPr lang="en-US" sz="1000" b="0" kern="0">
                          <a:solidFill>
                            <a:srgbClr val="2C292A"/>
                          </a:solidFill>
                          <a:hlinkClick r:id="rId4"/>
                        </a:rPr>
                        <a:t>Microsoft 365 Partner Portal</a:t>
                      </a:r>
                      <a:endParaRPr lang="en-US" sz="1000" b="0" kern="0">
                        <a:solidFill>
                          <a:srgbClr val="2C292A"/>
                        </a:solidFill>
                      </a:endParaRPr>
                    </a:p>
                    <a:p>
                      <a:pPr marL="0" marR="0" lvl="0" indent="0" algn="l" defTabSz="777240" rtl="0" eaLnBrk="1" fontAlgn="auto" latinLnBrk="0" hangingPunct="1">
                        <a:lnSpc>
                          <a:spcPct val="100000"/>
                        </a:lnSpc>
                        <a:spcBef>
                          <a:spcPts val="0"/>
                        </a:spcBef>
                        <a:spcAft>
                          <a:spcPts val="300"/>
                        </a:spcAft>
                        <a:buClrTx/>
                        <a:buSzTx/>
                        <a:buFontTx/>
                        <a:buNone/>
                        <a:tabLst/>
                        <a:defRPr/>
                      </a:pPr>
                      <a:r>
                        <a:rPr lang="en-US" sz="1000" b="0" kern="0">
                          <a:solidFill>
                            <a:srgbClr val="2C292A"/>
                          </a:solidFill>
                          <a:hlinkClick r:id="rId8"/>
                        </a:rPr>
                        <a:t>Microsoft 365 Business Customer Presentation</a:t>
                      </a:r>
                      <a:endParaRPr lang="en-US" sz="1000" b="0" kern="0">
                        <a:solidFill>
                          <a:srgbClr val="2C292A"/>
                        </a:solidFill>
                      </a:endParaRPr>
                    </a:p>
                    <a:p>
                      <a:pPr marL="0" marR="0" lvl="0" indent="0" algn="l" defTabSz="777240" rtl="0" eaLnBrk="1" fontAlgn="auto" latinLnBrk="0" hangingPunct="1">
                        <a:lnSpc>
                          <a:spcPct val="100000"/>
                        </a:lnSpc>
                        <a:spcBef>
                          <a:spcPts val="0"/>
                        </a:spcBef>
                        <a:spcAft>
                          <a:spcPts val="300"/>
                        </a:spcAft>
                        <a:buClrTx/>
                        <a:buSzTx/>
                        <a:buFontTx/>
                        <a:buNone/>
                        <a:tabLst/>
                        <a:defRPr/>
                      </a:pPr>
                      <a:r>
                        <a:rPr lang="en-US" sz="1000" b="0" kern="0">
                          <a:solidFill>
                            <a:srgbClr val="2C292A"/>
                          </a:solidFill>
                          <a:hlinkClick r:id="rId9"/>
                        </a:rPr>
                        <a:t>Microsoft 365 Getting Started Guide</a:t>
                      </a:r>
                      <a:endParaRPr lang="en-US" sz="1000" b="0" kern="0">
                        <a:solidFill>
                          <a:srgbClr val="2C292A"/>
                        </a:solidFill>
                      </a:endParaRPr>
                    </a:p>
                  </a:txBody>
                  <a:tcPr>
                    <a:lnT w="12700" cap="flat" cmpd="sng" algn="ctr">
                      <a:noFill/>
                      <a:prstDash val="solid"/>
                      <a:round/>
                      <a:headEnd type="none" w="med" len="med"/>
                      <a:tailEnd type="none" w="med" len="med"/>
                    </a:lnT>
                    <a:solidFill>
                      <a:srgbClr val="FFFFFF"/>
                    </a:solidFill>
                  </a:tcPr>
                </a:tc>
                <a:tc>
                  <a:txBody>
                    <a:bodyPr/>
                    <a:lstStyle/>
                    <a:p>
                      <a:pPr marL="0" marR="0" lvl="0" indent="0" algn="l" defTabSz="777240" rtl="0" eaLnBrk="1" fontAlgn="auto" latinLnBrk="0" hangingPunct="1">
                        <a:lnSpc>
                          <a:spcPct val="100000"/>
                        </a:lnSpc>
                        <a:spcBef>
                          <a:spcPts val="0"/>
                        </a:spcBef>
                        <a:spcAft>
                          <a:spcPts val="300"/>
                        </a:spcAft>
                        <a:buClrTx/>
                        <a:buSzTx/>
                        <a:buFontTx/>
                        <a:buNone/>
                        <a:tabLst/>
                        <a:defRPr/>
                      </a:pPr>
                      <a:r>
                        <a:rPr lang="en-US" sz="1000" b="0" kern="0" dirty="0">
                          <a:solidFill>
                            <a:srgbClr val="2C292A"/>
                          </a:solidFill>
                          <a:hlinkClick r:id="rId10"/>
                        </a:rPr>
                        <a:t>Ultimate Guide to Teamwork Tools</a:t>
                      </a:r>
                      <a:endParaRPr lang="en-US" sz="1000" b="0" kern="0" dirty="0">
                        <a:solidFill>
                          <a:srgbClr val="2C292A"/>
                        </a:solidFill>
                      </a:endParaRPr>
                    </a:p>
                    <a:p>
                      <a:pPr marL="0" marR="0" lvl="0" indent="0" algn="l" defTabSz="580101" rtl="0" eaLnBrk="1" fontAlgn="auto" latinLnBrk="0" hangingPunct="1">
                        <a:lnSpc>
                          <a:spcPct val="100000"/>
                        </a:lnSpc>
                        <a:spcBef>
                          <a:spcPts val="0"/>
                        </a:spcBef>
                        <a:spcAft>
                          <a:spcPts val="300"/>
                        </a:spcAft>
                        <a:buClrTx/>
                        <a:buSzTx/>
                        <a:buFontTx/>
                        <a:buNone/>
                        <a:tabLst/>
                        <a:defRPr/>
                      </a:pPr>
                      <a:r>
                        <a:rPr lang="en-US" sz="1000" b="0" kern="0" dirty="0">
                          <a:solidFill>
                            <a:srgbClr val="2C292A"/>
                          </a:solidFill>
                          <a:latin typeface="+mn-lt"/>
                          <a:ea typeface="+mn-ea"/>
                          <a:cs typeface="Segoe UI"/>
                          <a:hlinkClick r:id="rId11"/>
                        </a:rPr>
                        <a:t>4 Secrets to Connected Workplace</a:t>
                      </a:r>
                      <a:endParaRPr lang="en-US" sz="1000" b="0" kern="0" dirty="0">
                        <a:solidFill>
                          <a:srgbClr val="2C292A"/>
                        </a:solidFill>
                        <a:latin typeface="+mn-lt"/>
                        <a:ea typeface="+mn-ea"/>
                        <a:cs typeface="Segoe UI"/>
                      </a:endParaRPr>
                    </a:p>
                    <a:p>
                      <a:pPr marL="0" marR="0" lvl="0" indent="0" algn="l" defTabSz="580101" rtl="0" eaLnBrk="1" fontAlgn="auto" latinLnBrk="0" hangingPunct="1">
                        <a:lnSpc>
                          <a:spcPct val="100000"/>
                        </a:lnSpc>
                        <a:spcBef>
                          <a:spcPts val="0"/>
                        </a:spcBef>
                        <a:spcAft>
                          <a:spcPts val="300"/>
                        </a:spcAft>
                        <a:buClrTx/>
                        <a:buSzTx/>
                        <a:buFontTx/>
                        <a:buNone/>
                        <a:tabLst/>
                        <a:defRPr/>
                      </a:pPr>
                      <a:r>
                        <a:rPr lang="en-US" sz="1000" b="0" kern="0" dirty="0">
                          <a:solidFill>
                            <a:srgbClr val="2C292A"/>
                          </a:solidFill>
                          <a:hlinkClick r:id="rId12"/>
                        </a:rPr>
                        <a:t>Customer Immersion Experience (CIE)</a:t>
                      </a:r>
                      <a:endParaRPr lang="en-US" sz="1000" b="0" kern="0" dirty="0">
                        <a:solidFill>
                          <a:srgbClr val="2C292A"/>
                        </a:solidFill>
                      </a:endParaRPr>
                    </a:p>
                    <a:p>
                      <a:pPr marL="0" marR="0" lvl="0" indent="0" algn="l" defTabSz="580101" rtl="0" eaLnBrk="1" fontAlgn="auto" latinLnBrk="0" hangingPunct="1">
                        <a:lnSpc>
                          <a:spcPct val="100000"/>
                        </a:lnSpc>
                        <a:spcBef>
                          <a:spcPts val="0"/>
                        </a:spcBef>
                        <a:spcAft>
                          <a:spcPts val="300"/>
                        </a:spcAft>
                        <a:buClrTx/>
                        <a:buSzTx/>
                        <a:buFontTx/>
                        <a:buNone/>
                        <a:tabLst/>
                        <a:defRPr/>
                      </a:pPr>
                      <a:r>
                        <a:rPr lang="en-US" sz="1000" b="0" kern="0" dirty="0">
                          <a:solidFill>
                            <a:srgbClr val="2C292A"/>
                          </a:solidFill>
                          <a:hlinkClick r:id="rId13"/>
                        </a:rPr>
                        <a:t>Customer Evidence</a:t>
                      </a:r>
                      <a:endParaRPr lang="en-US" sz="1000" b="0" kern="0" dirty="0">
                        <a:solidFill>
                          <a:srgbClr val="2C292A"/>
                        </a:solidFill>
                      </a:endParaRPr>
                    </a:p>
                    <a:p>
                      <a:pPr marL="0" marR="0" lvl="0" indent="0" algn="l" defTabSz="580101" rtl="0" eaLnBrk="1" fontAlgn="auto" latinLnBrk="0" hangingPunct="1">
                        <a:lnSpc>
                          <a:spcPct val="100000"/>
                        </a:lnSpc>
                        <a:spcBef>
                          <a:spcPts val="0"/>
                        </a:spcBef>
                        <a:spcAft>
                          <a:spcPts val="300"/>
                        </a:spcAft>
                        <a:buClrTx/>
                        <a:buSzTx/>
                        <a:buFontTx/>
                        <a:buNone/>
                        <a:tabLst/>
                        <a:defRPr/>
                      </a:pPr>
                      <a:r>
                        <a:rPr lang="en-US" sz="1000" b="0" kern="1200" noProof="0" dirty="0">
                          <a:solidFill>
                            <a:srgbClr val="0000FF"/>
                          </a:solidFill>
                          <a:latin typeface="+mn-lt"/>
                          <a:ea typeface="+mn-ea"/>
                          <a:cs typeface="Calibri" panose="020F0502020204030204" pitchFamily="34" charset="0"/>
                          <a:hlinkClick r:id="rId14"/>
                        </a:rPr>
                        <a:t>Global Engagement Program </a:t>
                      </a:r>
                      <a:endParaRPr lang="en-US" sz="1000" b="0" kern="0" noProof="0" dirty="0">
                        <a:solidFill>
                          <a:srgbClr val="2C292A"/>
                        </a:solidFill>
                        <a:latin typeface="+mn-lt"/>
                        <a:ea typeface="+mn-ea"/>
                        <a:cs typeface="+mn-cs"/>
                      </a:endParaRPr>
                    </a:p>
                    <a:p>
                      <a:pPr marL="0" marR="0" lvl="0" indent="0" algn="l" defTabSz="580101" rtl="0" eaLnBrk="1" fontAlgn="auto" latinLnBrk="0" hangingPunct="1">
                        <a:lnSpc>
                          <a:spcPct val="100000"/>
                        </a:lnSpc>
                        <a:spcBef>
                          <a:spcPts val="0"/>
                        </a:spcBef>
                        <a:spcAft>
                          <a:spcPts val="300"/>
                        </a:spcAft>
                        <a:buClrTx/>
                        <a:buSzTx/>
                        <a:buFontTx/>
                        <a:buNone/>
                        <a:tabLst/>
                        <a:defRPr/>
                      </a:pPr>
                      <a:r>
                        <a:rPr lang="en-US" sz="1000" b="0" kern="0" dirty="0">
                          <a:solidFill>
                            <a:srgbClr val="2C292A"/>
                          </a:solidFill>
                          <a:hlinkClick r:id="rId15"/>
                        </a:rPr>
                        <a:t>Office 2007 &amp; Windows 7 End of Life (EOL) </a:t>
                      </a:r>
                      <a:r>
                        <a:rPr lang="en-US" sz="1000" b="0" kern="0" dirty="0" err="1">
                          <a:solidFill>
                            <a:srgbClr val="2C292A"/>
                          </a:solidFill>
                          <a:hlinkClick r:id="rId15"/>
                        </a:rPr>
                        <a:t>OnRamp</a:t>
                      </a:r>
                      <a:endParaRPr lang="en-US" sz="1000" b="0" kern="0" dirty="0">
                        <a:solidFill>
                          <a:srgbClr val="2C292A"/>
                        </a:solidFill>
                        <a:latin typeface="+mn-lt"/>
                        <a:ea typeface="+mn-ea"/>
                        <a:cs typeface="+mn-cs"/>
                      </a:endParaRPr>
                    </a:p>
                  </a:txBody>
                  <a:tcPr>
                    <a:lnT w="12700" cap="flat" cmpd="sng" algn="ctr">
                      <a:noFill/>
                      <a:prstDash val="solid"/>
                      <a:round/>
                      <a:headEnd type="none" w="med" len="med"/>
                      <a:tailEnd type="none" w="med" len="med"/>
                    </a:lnT>
                    <a:solidFill>
                      <a:srgbClr val="FFFFFF"/>
                    </a:solidFill>
                  </a:tcPr>
                </a:tc>
                <a:extLst>
                  <a:ext uri="{0D108BD9-81ED-4DB2-BD59-A6C34878D82A}">
                    <a16:rowId xmlns:a16="http://schemas.microsoft.com/office/drawing/2014/main" val="793393931"/>
                  </a:ext>
                </a:extLst>
              </a:tr>
            </a:tbl>
          </a:graphicData>
        </a:graphic>
      </p:graphicFrame>
      <p:sp>
        <p:nvSpPr>
          <p:cNvPr id="34" name="Rectangle 33">
            <a:extLst>
              <a:ext uri="{FF2B5EF4-FFF2-40B4-BE49-F238E27FC236}">
                <a16:creationId xmlns:a16="http://schemas.microsoft.com/office/drawing/2014/main" id="{9069A11E-5A24-4CF2-B88A-DECC2DF5A287}"/>
              </a:ext>
            </a:extLst>
          </p:cNvPr>
          <p:cNvSpPr/>
          <p:nvPr/>
        </p:nvSpPr>
        <p:spPr>
          <a:xfrm>
            <a:off x="232126" y="4696638"/>
            <a:ext cx="7306734" cy="215444"/>
          </a:xfrm>
          <a:prstGeom prst="rect">
            <a:avLst/>
          </a:prstGeom>
        </p:spPr>
        <p:txBody>
          <a:bodyPr wrap="square" lIns="0" tIns="0" rIns="0" bIns="0">
            <a:noAutofit/>
          </a:bodyPr>
          <a:lstStyle/>
          <a:p>
            <a:pPr>
              <a:lnSpc>
                <a:spcPts val="1500"/>
              </a:lnSpc>
              <a:spcAft>
                <a:spcPts val="677"/>
              </a:spcAft>
            </a:pPr>
            <a:r>
              <a:rPr lang="en-US" sz="1400">
                <a:cs typeface="Segoe UI Semibold" panose="020B0702040204020203" pitchFamily="34" charset="0"/>
              </a:rPr>
              <a:t>How to compete</a:t>
            </a:r>
          </a:p>
        </p:txBody>
      </p:sp>
      <p:sp>
        <p:nvSpPr>
          <p:cNvPr id="35" name="Rectangle 34">
            <a:extLst>
              <a:ext uri="{FF2B5EF4-FFF2-40B4-BE49-F238E27FC236}">
                <a16:creationId xmlns:a16="http://schemas.microsoft.com/office/drawing/2014/main" id="{A7F4EDC5-7DFA-4398-907C-65BD57D70B4F}"/>
              </a:ext>
            </a:extLst>
          </p:cNvPr>
          <p:cNvSpPr/>
          <p:nvPr/>
        </p:nvSpPr>
        <p:spPr>
          <a:xfrm>
            <a:off x="226882" y="4892082"/>
            <a:ext cx="7322721" cy="215444"/>
          </a:xfrm>
          <a:prstGeom prst="rect">
            <a:avLst/>
          </a:prstGeom>
          <a:noFill/>
        </p:spPr>
        <p:txBody>
          <a:bodyPr wrap="square" lIns="0" tIns="0" rIns="0" bIns="0" anchor="t">
            <a:noAutofit/>
          </a:bodyPr>
          <a:lstStyle/>
          <a:p>
            <a:pPr>
              <a:spcBef>
                <a:spcPts val="200"/>
              </a:spcBef>
              <a:buClr>
                <a:srgbClr val="000000"/>
              </a:buClr>
            </a:pPr>
            <a:r>
              <a:rPr lang="en-US" sz="900" spc="-10">
                <a:cs typeface="Segoe UI" panose="020B0502040204020203" pitchFamily="34" charset="0"/>
              </a:rPr>
              <a:t>Build strong, deep customer relationships, engage compete with a sense of urgency, &amp; lead with Microsoft 365 (securely run &amp; grow your business). </a:t>
            </a:r>
          </a:p>
        </p:txBody>
      </p:sp>
      <p:graphicFrame>
        <p:nvGraphicFramePr>
          <p:cNvPr id="36" name="Table 35">
            <a:extLst>
              <a:ext uri="{FF2B5EF4-FFF2-40B4-BE49-F238E27FC236}">
                <a16:creationId xmlns:a16="http://schemas.microsoft.com/office/drawing/2014/main" id="{8EC74856-E5C9-4B0F-B706-C48FA42F1E89}"/>
              </a:ext>
            </a:extLst>
          </p:cNvPr>
          <p:cNvGraphicFramePr>
            <a:graphicFrameLocks noGrp="1"/>
          </p:cNvGraphicFramePr>
          <p:nvPr>
            <p:extLst>
              <p:ext uri="{D42A27DB-BD31-4B8C-83A1-F6EECF244321}">
                <p14:modId xmlns:p14="http://schemas.microsoft.com/office/powerpoint/2010/main" val="2572136180"/>
              </p:ext>
            </p:extLst>
          </p:nvPr>
        </p:nvGraphicFramePr>
        <p:xfrm>
          <a:off x="227186" y="5243712"/>
          <a:ext cx="7310745" cy="2513740"/>
        </p:xfrm>
        <a:graphic>
          <a:graphicData uri="http://schemas.openxmlformats.org/drawingml/2006/table">
            <a:tbl>
              <a:tblPr firstRow="1" bandRow="1">
                <a:tableStyleId>{5C22544A-7EE6-4342-B048-85BDC9FD1C3A}</a:tableStyleId>
              </a:tblPr>
              <a:tblGrid>
                <a:gridCol w="962247">
                  <a:extLst>
                    <a:ext uri="{9D8B030D-6E8A-4147-A177-3AD203B41FA5}">
                      <a16:colId xmlns:a16="http://schemas.microsoft.com/office/drawing/2014/main" val="780194546"/>
                    </a:ext>
                  </a:extLst>
                </a:gridCol>
                <a:gridCol w="6348498">
                  <a:extLst>
                    <a:ext uri="{9D8B030D-6E8A-4147-A177-3AD203B41FA5}">
                      <a16:colId xmlns:a16="http://schemas.microsoft.com/office/drawing/2014/main" val="3649438155"/>
                    </a:ext>
                  </a:extLst>
                </a:gridCol>
              </a:tblGrid>
              <a:tr h="113534">
                <a:tc>
                  <a:txBody>
                    <a:bodyPr/>
                    <a:lstStyle/>
                    <a:p>
                      <a:pPr>
                        <a:buNone/>
                      </a:pPr>
                      <a:r>
                        <a:rPr lang="en-US" sz="900" b="0" dirty="0">
                          <a:solidFill>
                            <a:schemeClr val="bg2"/>
                          </a:solidFill>
                          <a:latin typeface="Segoe UI Semibold"/>
                          <a:cs typeface="Segoe UI Semibold"/>
                        </a:rPr>
                        <a:t>Competitor</a:t>
                      </a:r>
                    </a:p>
                  </a:txBody>
                  <a:tcPr marL="45720" marR="0" marT="38686" marB="38686" anchor="ctr">
                    <a:lnL w="28575" cap="flat" cmpd="sng" algn="ctr">
                      <a:noFill/>
                      <a:prstDash val="solid"/>
                      <a:round/>
                      <a:headEnd type="none" w="med" len="med"/>
                      <a:tailEnd type="none" w="med" len="med"/>
                    </a:lnL>
                    <a:lnT w="28575"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tx1">
                        <a:lumMod val="90000"/>
                        <a:lumOff val="10000"/>
                      </a:schemeClr>
                    </a:solidFill>
                  </a:tcPr>
                </a:tc>
                <a:tc>
                  <a:txBody>
                    <a:bodyPr/>
                    <a:lstStyle/>
                    <a:p>
                      <a:pPr>
                        <a:buNone/>
                      </a:pPr>
                      <a:r>
                        <a:rPr lang="en-US" sz="900" b="0" dirty="0">
                          <a:solidFill>
                            <a:schemeClr val="bg2"/>
                          </a:solidFill>
                          <a:latin typeface="Segoe UI Semibold"/>
                          <a:cs typeface="Segoe UI Semibold"/>
                        </a:rPr>
                        <a:t>Focus on competitive messages…</a:t>
                      </a:r>
                    </a:p>
                  </a:txBody>
                  <a:tcPr marL="45720" marR="27432" marT="38686" marB="38686" anchor="ctr">
                    <a:lnR w="28575" cap="flat" cmpd="sng" algn="ctr">
                      <a:noFill/>
                      <a:prstDash val="solid"/>
                      <a:round/>
                      <a:headEnd type="none" w="med" len="med"/>
                      <a:tailEnd type="none" w="med" len="med"/>
                    </a:lnR>
                    <a:lnT w="28575"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tx1">
                        <a:lumMod val="90000"/>
                        <a:lumOff val="10000"/>
                      </a:schemeClr>
                    </a:solidFill>
                  </a:tcPr>
                </a:tc>
                <a:extLst>
                  <a:ext uri="{0D108BD9-81ED-4DB2-BD59-A6C34878D82A}">
                    <a16:rowId xmlns:a16="http://schemas.microsoft.com/office/drawing/2014/main" val="3909508859"/>
                  </a:ext>
                </a:extLst>
              </a:tr>
              <a:tr h="253650">
                <a:tc>
                  <a:txBody>
                    <a:bodyPr/>
                    <a:lstStyle/>
                    <a:p>
                      <a:pPr>
                        <a:spcBef>
                          <a:spcPts val="100"/>
                        </a:spcBef>
                        <a:spcAft>
                          <a:spcPts val="100"/>
                        </a:spcAft>
                      </a:pPr>
                      <a:r>
                        <a:rPr lang="en-US" sz="900" b="0" dirty="0">
                          <a:solidFill>
                            <a:schemeClr val="tx1"/>
                          </a:solidFill>
                          <a:latin typeface="Segoe UI Semibold"/>
                          <a:cs typeface="Segoe UI Semibold"/>
                        </a:rPr>
                        <a:t>All</a:t>
                      </a:r>
                    </a:p>
                  </a:txBody>
                  <a:tcPr marT="36576" marB="36576">
                    <a:lnL w="28575" cap="flat" cmpd="sng" algn="ctr">
                      <a:noFill/>
                      <a:prstDash val="solid"/>
                      <a:round/>
                      <a:headEnd type="none" w="med" len="med"/>
                      <a:tailEnd type="none" w="med" len="med"/>
                    </a:lnL>
                    <a:lnT w="38100" cmpd="sng">
                      <a:noFill/>
                    </a:lnT>
                    <a:solidFill>
                      <a:schemeClr val="bg2"/>
                    </a:solidFill>
                  </a:tcPr>
                </a:tc>
                <a:tc>
                  <a:txBody>
                    <a:bodyPr/>
                    <a:lstStyle/>
                    <a:p>
                      <a:pPr marL="0" marR="0" lvl="0" indent="0" algn="l" defTabSz="914400" rtl="0" eaLnBrk="1" fontAlgn="auto" latinLnBrk="0" hangingPunct="1">
                        <a:lnSpc>
                          <a:spcPct val="100000"/>
                        </a:lnSpc>
                        <a:spcBef>
                          <a:spcPts val="100"/>
                        </a:spcBef>
                        <a:spcAft>
                          <a:spcPts val="100"/>
                        </a:spcAft>
                        <a:buClrTx/>
                        <a:buSzTx/>
                        <a:buFontTx/>
                        <a:buNone/>
                        <a:tabLst/>
                        <a:defRPr/>
                      </a:pPr>
                      <a:r>
                        <a:rPr lang="en-US" sz="1000" b="1" dirty="0">
                          <a:solidFill>
                            <a:schemeClr val="tx1"/>
                          </a:solidFill>
                        </a:rPr>
                        <a:t>Trusted Services: </a:t>
                      </a:r>
                      <a:r>
                        <a:rPr lang="en-US" sz="1000" dirty="0">
                          <a:solidFill>
                            <a:schemeClr val="tx1"/>
                          </a:solidFill>
                        </a:rPr>
                        <a:t> Microsoft provides industry-leading security, compliance, privacy, information protection, accessibility, SLAs, and the trust enterprises demand– see </a:t>
                      </a:r>
                      <a:r>
                        <a:rPr lang="en-US" sz="1000" dirty="0">
                          <a:solidFill>
                            <a:schemeClr val="tx1"/>
                          </a:solidFill>
                          <a:hlinkClick r:id="rId16"/>
                        </a:rPr>
                        <a:t>Trust Center</a:t>
                      </a:r>
                      <a:r>
                        <a:rPr lang="en-US" sz="1000" dirty="0">
                          <a:solidFill>
                            <a:schemeClr val="tx1"/>
                          </a:solidFill>
                        </a:rPr>
                        <a:t>.</a:t>
                      </a:r>
                    </a:p>
                    <a:p>
                      <a:pPr marL="0" marR="0" lvl="0" indent="0" algn="l" defTabSz="914400" rtl="0" eaLnBrk="1" fontAlgn="auto" latinLnBrk="0" hangingPunct="1">
                        <a:lnSpc>
                          <a:spcPct val="100000"/>
                        </a:lnSpc>
                        <a:spcBef>
                          <a:spcPts val="100"/>
                        </a:spcBef>
                        <a:spcAft>
                          <a:spcPts val="100"/>
                        </a:spcAft>
                        <a:buClrTx/>
                        <a:buSzTx/>
                        <a:buFontTx/>
                        <a:buNone/>
                        <a:tabLst/>
                        <a:defRPr/>
                      </a:pPr>
                      <a:r>
                        <a:rPr lang="en-US" sz="1000" b="1" dirty="0">
                          <a:solidFill>
                            <a:schemeClr val="tx1"/>
                          </a:solidFill>
                        </a:rPr>
                        <a:t>Complete Solution:</a:t>
                      </a:r>
                      <a:r>
                        <a:rPr lang="en-US" sz="1000" b="0" dirty="0">
                          <a:solidFill>
                            <a:schemeClr val="tx1"/>
                          </a:solidFill>
                        </a:rPr>
                        <a:t> o</a:t>
                      </a:r>
                      <a:r>
                        <a:rPr lang="en-US" sz="1000" b="0" i="0" u="none" dirty="0">
                          <a:solidFill>
                            <a:schemeClr val="tx1"/>
                          </a:solidFill>
                        </a:rPr>
                        <a:t>thers have limited Office integration, lack functionality, and require 3</a:t>
                      </a:r>
                      <a:r>
                        <a:rPr lang="en-US" sz="1000" b="0" i="0" u="none" baseline="30000" dirty="0">
                          <a:solidFill>
                            <a:schemeClr val="tx1"/>
                          </a:solidFill>
                        </a:rPr>
                        <a:t>rd</a:t>
                      </a:r>
                      <a:r>
                        <a:rPr lang="en-US" sz="1000" b="0" i="0" u="none" dirty="0">
                          <a:solidFill>
                            <a:schemeClr val="tx1"/>
                          </a:solidFill>
                        </a:rPr>
                        <a:t> party add-ons to fill service gaps. Microsoft 365 offers a comprehensive solution for collaboration, intelligent services, and seamless experience for </a:t>
                      </a:r>
                      <a:r>
                        <a:rPr lang="en-US" sz="1000" b="0" i="0" u="sng" dirty="0">
                          <a:solidFill>
                            <a:schemeClr val="tx1"/>
                          </a:solidFill>
                        </a:rPr>
                        <a:t>all</a:t>
                      </a:r>
                      <a:r>
                        <a:rPr lang="en-US" sz="1000" b="0" i="0" u="none" dirty="0">
                          <a:solidFill>
                            <a:schemeClr val="tx1"/>
                          </a:solidFill>
                        </a:rPr>
                        <a:t> employees.</a:t>
                      </a:r>
                    </a:p>
                  </a:txBody>
                  <a:tcPr marT="36576" marB="36576">
                    <a:lnR w="28575" cap="flat" cmpd="sng" algn="ctr">
                      <a:noFill/>
                      <a:prstDash val="solid"/>
                      <a:round/>
                      <a:headEnd type="none" w="med" len="med"/>
                      <a:tailEnd type="none" w="med" len="med"/>
                    </a:lnR>
                    <a:lnT w="38100" cmpd="sng">
                      <a:noFill/>
                    </a:lnT>
                    <a:solidFill>
                      <a:schemeClr val="bg2"/>
                    </a:solidFill>
                  </a:tcPr>
                </a:tc>
                <a:extLst>
                  <a:ext uri="{0D108BD9-81ED-4DB2-BD59-A6C34878D82A}">
                    <a16:rowId xmlns:a16="http://schemas.microsoft.com/office/drawing/2014/main" val="894365453"/>
                  </a:ext>
                </a:extLst>
              </a:tr>
              <a:tr h="141419">
                <a:tc>
                  <a:txBody>
                    <a:bodyPr/>
                    <a:lstStyle/>
                    <a:p>
                      <a:pPr>
                        <a:spcBef>
                          <a:spcPts val="100"/>
                        </a:spcBef>
                        <a:spcAft>
                          <a:spcPts val="100"/>
                        </a:spcAft>
                      </a:pPr>
                      <a:r>
                        <a:rPr lang="en-US" sz="900" b="0" dirty="0">
                          <a:solidFill>
                            <a:schemeClr val="tx1"/>
                          </a:solidFill>
                          <a:latin typeface="Segoe UI Semibold"/>
                          <a:cs typeface="Segoe UI Semibold"/>
                        </a:rPr>
                        <a:t>Workplace by Facebook </a:t>
                      </a:r>
                      <a:endParaRPr lang="en-US" sz="900" b="0">
                        <a:solidFill>
                          <a:schemeClr val="tx1"/>
                        </a:solidFill>
                        <a:latin typeface="Segoe UI Semibold" panose="020B0702040204020203" pitchFamily="34" charset="0"/>
                        <a:cs typeface="Segoe UI Semibold" panose="020B0702040204020203" pitchFamily="34" charset="0"/>
                      </a:endParaRPr>
                    </a:p>
                  </a:txBody>
                  <a:tcPr marT="36576" marB="36576">
                    <a:lnL w="28575" cap="flat" cmpd="sng" algn="ctr">
                      <a:noFill/>
                      <a:prstDash val="solid"/>
                      <a:round/>
                      <a:headEnd type="none" w="med" len="med"/>
                      <a:tailEnd type="none" w="med" len="med"/>
                    </a:lnL>
                    <a:solidFill>
                      <a:schemeClr val="bg2"/>
                    </a:solidFill>
                  </a:tcPr>
                </a:tc>
                <a:tc>
                  <a:txBody>
                    <a:bodyPr/>
                    <a:lstStyle/>
                    <a:p>
                      <a:pPr marL="0" marR="0" lvl="0" indent="0" algn="l" defTabSz="914400" rtl="0" eaLnBrk="1" fontAlgn="auto" latinLnBrk="0" hangingPunct="1">
                        <a:lnSpc>
                          <a:spcPct val="100000"/>
                        </a:lnSpc>
                        <a:spcBef>
                          <a:spcPts val="100"/>
                        </a:spcBef>
                        <a:spcAft>
                          <a:spcPts val="100"/>
                        </a:spcAft>
                        <a:buClrTx/>
                        <a:buSzTx/>
                        <a:buFontTx/>
                        <a:buNone/>
                        <a:tabLst/>
                        <a:defRPr/>
                      </a:pPr>
                      <a:r>
                        <a:rPr lang="en-US" sz="1000" baseline="0" dirty="0">
                          <a:solidFill>
                            <a:schemeClr val="tx1"/>
                          </a:solidFill>
                        </a:rPr>
                        <a:t>Workplace lacks external sharing flexibility, can’t match Microsoft’s industry-leading security and compliance features, and can’t provide teams with the shared resources needed to be productive (SharePoint site and document library, Outlook calendar, Planner, email alias, OneNote)– see </a:t>
                      </a:r>
                      <a:r>
                        <a:rPr lang="en-US" sz="1000" baseline="0" dirty="0">
                          <a:solidFill>
                            <a:schemeClr val="tx1"/>
                          </a:solidFill>
                          <a:hlinkClick r:id="rId17"/>
                        </a:rPr>
                        <a:t>battlecard</a:t>
                      </a:r>
                      <a:r>
                        <a:rPr lang="en-US" sz="1000" baseline="0" dirty="0">
                          <a:solidFill>
                            <a:schemeClr val="tx1"/>
                          </a:solidFill>
                        </a:rPr>
                        <a:t>. </a:t>
                      </a:r>
                    </a:p>
                  </a:txBody>
                  <a:tcPr marT="36576" marB="36576">
                    <a:lnR w="28575" cap="flat" cmpd="sng" algn="ctr">
                      <a:noFill/>
                      <a:prstDash val="solid"/>
                      <a:round/>
                      <a:headEnd type="none" w="med" len="med"/>
                      <a:tailEnd type="none" w="med" len="med"/>
                    </a:lnR>
                    <a:solidFill>
                      <a:schemeClr val="bg2"/>
                    </a:solidFill>
                  </a:tcPr>
                </a:tc>
                <a:extLst>
                  <a:ext uri="{0D108BD9-81ED-4DB2-BD59-A6C34878D82A}">
                    <a16:rowId xmlns:a16="http://schemas.microsoft.com/office/drawing/2014/main" val="2936056354"/>
                  </a:ext>
                </a:extLst>
              </a:tr>
              <a:tr h="141419">
                <a:tc>
                  <a:txBody>
                    <a:bodyPr/>
                    <a:lstStyle/>
                    <a:p>
                      <a:pPr marL="0" marR="0" lvl="0" indent="0" algn="l" defTabSz="777240" rtl="0" eaLnBrk="1" fontAlgn="auto" latinLnBrk="0" hangingPunct="1">
                        <a:lnSpc>
                          <a:spcPct val="100000"/>
                        </a:lnSpc>
                        <a:spcBef>
                          <a:spcPts val="100"/>
                        </a:spcBef>
                        <a:spcAft>
                          <a:spcPts val="100"/>
                        </a:spcAft>
                        <a:buClrTx/>
                        <a:buSzTx/>
                        <a:buFontTx/>
                        <a:buNone/>
                        <a:tabLst/>
                        <a:defRPr/>
                      </a:pPr>
                      <a:r>
                        <a:rPr lang="en-US" sz="900" b="0" dirty="0">
                          <a:solidFill>
                            <a:schemeClr val="tx1"/>
                          </a:solidFill>
                          <a:latin typeface="Segoe UI Semibold"/>
                          <a:cs typeface="Segoe UI Semibold"/>
                        </a:rPr>
                        <a:t>Google</a:t>
                      </a:r>
                    </a:p>
                  </a:txBody>
                  <a:tcPr marT="36576" marB="36576">
                    <a:lnL w="28575" cap="flat" cmpd="sng" algn="ctr">
                      <a:noFill/>
                      <a:prstDash val="solid"/>
                      <a:round/>
                      <a:headEnd type="none" w="med" len="med"/>
                      <a:tailEnd type="none" w="med" len="med"/>
                    </a:lnL>
                    <a:solidFill>
                      <a:schemeClr val="bg2"/>
                    </a:solidFill>
                  </a:tcPr>
                </a:tc>
                <a:tc>
                  <a:txBody>
                    <a:bodyPr/>
                    <a:lstStyle/>
                    <a:p>
                      <a:pPr marL="0" marR="0" lvl="0" indent="0" algn="l" defTabSz="914400" rtl="0" eaLnBrk="1" fontAlgn="auto" latinLnBrk="0" hangingPunct="1">
                        <a:lnSpc>
                          <a:spcPct val="100000"/>
                        </a:lnSpc>
                        <a:spcBef>
                          <a:spcPts val="100"/>
                        </a:spcBef>
                        <a:spcAft>
                          <a:spcPts val="100"/>
                        </a:spcAft>
                        <a:buClrTx/>
                        <a:buSzTx/>
                        <a:buFontTx/>
                        <a:buNone/>
                        <a:tabLst/>
                        <a:defRPr/>
                      </a:pPr>
                      <a:r>
                        <a:rPr lang="en-US" sz="1000" dirty="0">
                          <a:solidFill>
                            <a:schemeClr val="tx1"/>
                          </a:solidFill>
                        </a:rPr>
                        <a:t>G Suite lacks enterprise-grade capabilities, IT controls, and security features– see </a:t>
                      </a:r>
                      <a:r>
                        <a:rPr lang="en-US" sz="1000" dirty="0">
                          <a:solidFill>
                            <a:schemeClr val="tx1"/>
                          </a:solidFill>
                          <a:hlinkClick r:id="rId18"/>
                        </a:rPr>
                        <a:t>battlecard</a:t>
                      </a:r>
                      <a:r>
                        <a:rPr lang="en-US" sz="1000" dirty="0">
                          <a:solidFill>
                            <a:schemeClr val="tx1"/>
                          </a:solidFill>
                        </a:rPr>
                        <a:t>. Shortcomings include limited offline editing, no hub for teamwork like Teams, and fewer meeting controls to name a few.</a:t>
                      </a:r>
                    </a:p>
                  </a:txBody>
                  <a:tcPr marT="36576" marB="36576">
                    <a:lnR w="28575" cap="flat" cmpd="sng" algn="ctr">
                      <a:noFill/>
                      <a:prstDash val="solid"/>
                      <a:round/>
                      <a:headEnd type="none" w="med" len="med"/>
                      <a:tailEnd type="none" w="med" len="med"/>
                    </a:lnR>
                    <a:solidFill>
                      <a:schemeClr val="bg2"/>
                    </a:solidFill>
                  </a:tcPr>
                </a:tc>
                <a:extLst>
                  <a:ext uri="{0D108BD9-81ED-4DB2-BD59-A6C34878D82A}">
                    <a16:rowId xmlns:a16="http://schemas.microsoft.com/office/drawing/2014/main" val="50575977"/>
                  </a:ext>
                </a:extLst>
              </a:tr>
              <a:tr h="0">
                <a:tc>
                  <a:txBody>
                    <a:bodyPr/>
                    <a:lstStyle/>
                    <a:p>
                      <a:pPr>
                        <a:spcBef>
                          <a:spcPts val="100"/>
                        </a:spcBef>
                        <a:spcAft>
                          <a:spcPts val="100"/>
                        </a:spcAft>
                      </a:pPr>
                      <a:r>
                        <a:rPr lang="en-US" sz="900" b="0" dirty="0">
                          <a:solidFill>
                            <a:schemeClr val="tx1"/>
                          </a:solidFill>
                          <a:latin typeface="Segoe UI Semibold"/>
                          <a:cs typeface="Segoe UI Semibold"/>
                        </a:rPr>
                        <a:t>Slack</a:t>
                      </a:r>
                    </a:p>
                  </a:txBody>
                  <a:tcPr marT="36576" marB="36576">
                    <a:lnL w="28575" cap="flat" cmpd="sng" algn="ctr">
                      <a:noFill/>
                      <a:prstDash val="solid"/>
                      <a:round/>
                      <a:headEnd type="none" w="med" len="med"/>
                      <a:tailEnd type="none" w="med" len="med"/>
                    </a:lnL>
                    <a:lnB w="28575" cap="flat" cmpd="sng" algn="ctr">
                      <a:noFill/>
                      <a:prstDash val="solid"/>
                      <a:round/>
                      <a:headEnd type="none" w="med" len="med"/>
                      <a:tailEnd type="none" w="med" len="med"/>
                    </a:lnB>
                    <a:solidFill>
                      <a:schemeClr val="bg2"/>
                    </a:solidFill>
                  </a:tcPr>
                </a:tc>
                <a:tc>
                  <a:txBody>
                    <a:bodyPr/>
                    <a:lstStyle/>
                    <a:p>
                      <a:pPr marL="0" marR="0" lvl="0" indent="0" algn="l" defTabSz="914400" rtl="0" eaLnBrk="1" fontAlgn="auto" latinLnBrk="0" hangingPunct="1">
                        <a:lnSpc>
                          <a:spcPct val="100000"/>
                        </a:lnSpc>
                        <a:spcBef>
                          <a:spcPts val="100"/>
                        </a:spcBef>
                        <a:spcAft>
                          <a:spcPts val="100"/>
                        </a:spcAft>
                        <a:buClrTx/>
                        <a:buSzTx/>
                        <a:buFontTx/>
                        <a:buNone/>
                        <a:tabLst/>
                        <a:defRPr/>
                      </a:pPr>
                      <a:r>
                        <a:rPr lang="en-US" sz="1000" dirty="0">
                          <a:solidFill>
                            <a:schemeClr val="tx1"/>
                          </a:solidFill>
                        </a:rPr>
                        <a:t>Slack is a siloed application. Though it offers connectors and integrations– many of which are 3</a:t>
                      </a:r>
                      <a:r>
                        <a:rPr lang="en-US" sz="1000" baseline="30000" dirty="0">
                          <a:solidFill>
                            <a:schemeClr val="tx1"/>
                          </a:solidFill>
                        </a:rPr>
                        <a:t>rd </a:t>
                      </a:r>
                      <a:r>
                        <a:rPr lang="en-US" sz="1000" dirty="0">
                          <a:solidFill>
                            <a:schemeClr val="tx1"/>
                          </a:solidFill>
                        </a:rPr>
                        <a:t>party– it is not a seamless experience like Microsoft 365. Slack lacks features like integrated calendar with Outlook– see </a:t>
                      </a:r>
                      <a:r>
                        <a:rPr lang="en-US" sz="1000" dirty="0">
                          <a:solidFill>
                            <a:schemeClr val="tx1"/>
                          </a:solidFill>
                          <a:hlinkClick r:id="rId19"/>
                        </a:rPr>
                        <a:t>battlecard</a:t>
                      </a:r>
                      <a:r>
                        <a:rPr lang="en-US" sz="1000" dirty="0">
                          <a:solidFill>
                            <a:schemeClr val="tx1"/>
                          </a:solidFill>
                        </a:rPr>
                        <a:t>.</a:t>
                      </a:r>
                    </a:p>
                  </a:txBody>
                  <a:tcPr marT="36576" marB="36576">
                    <a:lnR w="28575" cap="flat" cmpd="sng" algn="ctr">
                      <a:noFill/>
                      <a:prstDash val="solid"/>
                      <a:round/>
                      <a:headEnd type="none" w="med" len="med"/>
                      <a:tailEnd type="none" w="med" len="med"/>
                    </a:lnR>
                    <a:lnB w="28575" cap="flat" cmpd="sng" algn="ctr">
                      <a:noFill/>
                      <a:prstDash val="solid"/>
                      <a:round/>
                      <a:headEnd type="none" w="med" len="med"/>
                      <a:tailEnd type="none" w="med" len="med"/>
                    </a:lnB>
                    <a:solidFill>
                      <a:schemeClr val="bg2"/>
                    </a:solidFill>
                  </a:tcPr>
                </a:tc>
                <a:extLst>
                  <a:ext uri="{0D108BD9-81ED-4DB2-BD59-A6C34878D82A}">
                    <a16:rowId xmlns:a16="http://schemas.microsoft.com/office/drawing/2014/main" val="726625163"/>
                  </a:ext>
                </a:extLst>
              </a:tr>
            </a:tbl>
          </a:graphicData>
        </a:graphic>
      </p:graphicFrame>
    </p:spTree>
    <p:extLst>
      <p:ext uri="{BB962C8B-B14F-4D97-AF65-F5344CB8AC3E}">
        <p14:creationId xmlns:p14="http://schemas.microsoft.com/office/powerpoint/2010/main" val="2959760377"/>
      </p:ext>
    </p:extLst>
  </p:cSld>
  <p:clrMapOvr>
    <a:masterClrMapping/>
  </p:clrMapOvr>
</p:sld>
</file>

<file path=ppt/theme/theme1.xml><?xml version="1.0" encoding="utf-8"?>
<a:theme xmlns:a="http://schemas.openxmlformats.org/drawingml/2006/main" name="Office Theme">
  <a:themeElements>
    <a:clrScheme name="Custom 10">
      <a:dk1>
        <a:srgbClr val="2C292A"/>
      </a:dk1>
      <a:lt1>
        <a:srgbClr val="F1EFED"/>
      </a:lt1>
      <a:dk2>
        <a:srgbClr val="2C292A"/>
      </a:dk2>
      <a:lt2>
        <a:srgbClr val="FFFFFF"/>
      </a:lt2>
      <a:accent1>
        <a:srgbClr val="D83B01"/>
      </a:accent1>
      <a:accent2>
        <a:srgbClr val="FFC000"/>
      </a:accent2>
      <a:accent3>
        <a:srgbClr val="0078D7"/>
      </a:accent3>
      <a:accent4>
        <a:srgbClr val="2C292A"/>
      </a:accent4>
      <a:accent5>
        <a:srgbClr val="5A5456"/>
      </a:accent5>
      <a:accent6>
        <a:srgbClr val="B2ADAE"/>
      </a:accent6>
      <a:hlink>
        <a:srgbClr val="0078D7"/>
      </a:hlink>
      <a:folHlink>
        <a:srgbClr val="ED6722"/>
      </a:folHlink>
    </a:clrScheme>
    <a:fontScheme name="Custom 4">
      <a:majorFont>
        <a:latin typeface="Segoe UI Light"/>
        <a:ea typeface=""/>
        <a:cs typeface=""/>
      </a:majorFont>
      <a:minorFont>
        <a:latin typeface="Segoe U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SMSG KM Open Document" ma:contentTypeID="0x0101000E4CB7077FEE4FF7AE86D4A500EEC780030016C849C62B10EB41ACA8C7EEDEF40BB200163887025105364D8153C6080327FC09" ma:contentTypeVersion="30" ma:contentTypeDescription="" ma:contentTypeScope="" ma:versionID="bf3047196444fa383e38b9f5a260a91e">
  <xsd:schema xmlns:xsd="http://www.w3.org/2001/XMLSchema" xmlns:xs="http://www.w3.org/2001/XMLSchema" xmlns:p="http://schemas.microsoft.com/office/2006/metadata/properties" xmlns:ns1="http://schemas.microsoft.com/sharepoint/v3" xmlns:ns2="230e9df3-be65-4c73-a93b-d1236ebd677e" xmlns:ns3="230E9DF3-BE65-4C73-A93B-D1236EBD677E" targetNamespace="http://schemas.microsoft.com/office/2006/metadata/properties" ma:root="true" ma:fieldsID="673ea1d4379762c7e7389446bf5c776c" ns1:_="" ns2:_="" ns3:_="">
    <xsd:import namespace="http://schemas.microsoft.com/sharepoint/v3"/>
    <xsd:import namespace="230e9df3-be65-4c73-a93b-d1236ebd677e"/>
    <xsd:import namespace="230E9DF3-BE65-4C73-A93B-D1236EBD677E"/>
    <xsd:element name="properties">
      <xsd:complexType>
        <xsd:sequence>
          <xsd:element name="documentManagement">
            <xsd:complexType>
              <xsd:all>
                <xsd:element ref="ns1:RoutingRuleDescription" minOccurs="0"/>
                <xsd:element ref="ns2:DocumentDescription" minOccurs="0"/>
                <xsd:element ref="ns2:Owner" minOccurs="0"/>
                <xsd:element ref="ns3:PublishDate" minOccurs="0"/>
                <xsd:element ref="ns1:PublishingPageContent" minOccurs="0"/>
                <xsd:element ref="ns2:Thumbnail1" minOccurs="0"/>
                <xsd:element ref="ns1:PublishingExpirationDate" minOccurs="0"/>
                <xsd:element ref="ns3:ApplyWorkflowRules" minOccurs="0"/>
                <xsd:element ref="ns2:ContentID" minOccurs="0"/>
                <xsd:element ref="ns2:Blog_x0020_Name" minOccurs="0"/>
                <xsd:element ref="ns2:Coowner" minOccurs="0"/>
                <xsd:element ref="ns1:AverageRating" minOccurs="0"/>
                <xsd:element ref="ns1:RatingCount" minOccurs="0"/>
                <xsd:element ref="ns2:FolderExtensions" minOccurs="0"/>
                <xsd:element ref="ns2:ParentID1" minOccurs="0"/>
                <xsd:element ref="ns2:GenericText2" minOccurs="0"/>
                <xsd:element ref="ns2:GenericHTML1" minOccurs="0"/>
                <xsd:element ref="ns2:od9986d31974458fb3007746ec0bce5f" minOccurs="0"/>
                <xsd:element ref="ns2:k21a64daf20d4502b2796a1c6b8ce6c8" minOccurs="0"/>
                <xsd:element ref="ns2:ef109fd36bcf4bcd9dd945731030600b" minOccurs="0"/>
                <xsd:element ref="ns2:hd9637eefc984b85b6097c6374e15725" minOccurs="0"/>
                <xsd:element ref="ns2:ga0c0bf70a6644469c61b3efa7025301" minOccurs="0"/>
                <xsd:element ref="ns2:i1b478372f814787abd313030b81fcb2" minOccurs="0"/>
                <xsd:element ref="ns2:i0d941ee1e744ffea7aeee9924c91cbb" minOccurs="0"/>
                <xsd:element ref="ns2:m6d26e40ac264097a006193f92232ece" minOccurs="0"/>
                <xsd:element ref="ns2:kf34bcdc8fc34e479d3f94c6210e8e27" minOccurs="0"/>
                <xsd:element ref="ns2:mb88723863e1404388ba3733387d48df" minOccurs="0"/>
                <xsd:element ref="ns2:TaxCatchAll" minOccurs="0"/>
                <xsd:element ref="ns2:k20e0dfa74bf4e44818db03027b0ccd8" minOccurs="0"/>
                <xsd:element ref="ns2:l3c3ea61849e4288a8acc49bb5388e8c" minOccurs="0"/>
                <xsd:element ref="ns2:ec5b2ad5c27b45fb8a00a1f27c7ce1ae" minOccurs="0"/>
                <xsd:element ref="ns2:TaxCatchAllLabel" minOccurs="0"/>
                <xsd:element ref="ns2:b60f8d2dbb984f349d80d8196897f4d3" minOccurs="0"/>
                <xsd:element ref="ns2:TaxKeywordTaxHTField" minOccurs="0"/>
                <xsd:element ref="ns2:m6c7b4717b6346e6a075a59dd47eac69" minOccurs="0"/>
                <xsd:element ref="ns2:ConfidentialityTaxHTField0" minOccurs="0"/>
                <xsd:element ref="ns2:b4224c12c78d42ea9b214de0badf8358" minOccurs="0"/>
                <xsd:element ref="ns2:_dlc_DocId" minOccurs="0"/>
                <xsd:element ref="ns2:_dlc_DocIdPersistId" minOccurs="0"/>
                <xsd:element ref="ns2:eb54ac91059940029a3cc8a4ff5af673" minOccurs="0"/>
                <xsd:element ref="ns2:_dlc_DocIdUrl" minOccurs="0"/>
                <xsd:element ref="ns1:ReportOwner" minOccurs="0"/>
                <xsd:element ref="ns2:bf80e81150e248c48aa8cffdf0021a1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2" nillable="true" ma:displayName="Description" ma:hidden="true" ma:internalName="RoutingRuleDescription" ma:readOnly="false">
      <xsd:simpleType>
        <xsd:restriction base="dms:Text">
          <xsd:maxLength value="255"/>
        </xsd:restriction>
      </xsd:simpleType>
    </xsd:element>
    <xsd:element name="PublishingPageContent" ma:index="9" nillable="true" ma:displayName="Page Content" ma:description="Page Content is a site column created by the Publishing feature. It is used on the Article Page Content Type as the content of the page." ma:internalName="PublishingPageContent">
      <xsd:simpleType>
        <xsd:restriction base="dms:Unknown"/>
      </xsd:simpleType>
    </xsd:element>
    <xsd:element name="PublishingExpirationDate" ma:index="13"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element name="AverageRating" ma:index="28" nillable="true" ma:displayName="Rating (0-5)" ma:decimals="2" ma:description="Average value of all the ratings that have been submitted" ma:internalName="AverageRating" ma:readOnly="true">
      <xsd:simpleType>
        <xsd:restriction base="dms:Number"/>
      </xsd:simpleType>
    </xsd:element>
    <xsd:element name="RatingCount" ma:index="32" nillable="true" ma:displayName="Number of Ratings" ma:decimals="0" ma:description="Number of ratings submitted" ma:internalName="RatingCount" ma:readOnly="true">
      <xsd:simpleType>
        <xsd:restriction base="dms:Number"/>
      </xsd:simpleType>
    </xsd:element>
    <xsd:element name="ReportOwner" ma:index="70" nillable="true" ma:displayName="Owner (People and Groups)" ma:description="Owner of this document" ma:hidden="true" ma:list="UserInfo" ma:SearchPeopleOnly="false" ma:SharePointGroup="0" ma:internalName="Report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DocumentDescription" ma:index="3" nillable="true" ma:displayName="Document Description" ma:description="Alternate description for documents that can be used for display." ma:internalName="DocumentDescription">
      <xsd:simpleType>
        <xsd:restriction base="dms:Note">
          <xsd:maxLength value="255"/>
        </xsd:restriction>
      </xsd:simpleType>
    </xsd:element>
    <xsd:element name="Owner" ma:index="4" nillable="true" ma:displayName="Owner" ma:list="UserInfo" ma:SharePointGroup="0" ma:internalName="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Thumbnail1" ma:index="10" nillable="true" ma:displayName="Thumbnail" ma:format="Hyperlink" ma:internalName="Thumbnail1"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ContentID" ma:index="15" nillable="true" ma:displayName="Content ID" ma:indexed="true" ma:internalName="ContentID" ma:readOnly="false">
      <xsd:simpleType>
        <xsd:restriction base="dms:Text">
          <xsd:maxLength value="255"/>
        </xsd:restriction>
      </xsd:simpleType>
    </xsd:element>
    <xsd:element name="Blog_x0020_Name" ma:index="16" nillable="true" ma:displayName="Blog Name" ma:description="Title of an Infopedia Blog" ma:internalName="Blog_x0020_Name">
      <xsd:simpleType>
        <xsd:restriction base="dms:Text">
          <xsd:maxLength value="255"/>
        </xsd:restriction>
      </xsd:simpleType>
    </xsd:element>
    <xsd:element name="Coowner" ma:index="22" nillable="true" ma:displayName="Co-owner" ma:list="UserInfo" ma:SearchPeopleOnly="false" ma:SharePointGroup="0" ma:internalName="Coowner" ma:showField="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FolderExtensions" ma:index="35" nillable="true" ma:displayName="Folder Extensions" ma:description="On-DocSet sub folder to support inactive documents views." ma:internalName="FolderExtensions">
      <xsd:simpleType>
        <xsd:restriction base="dms:Unknown"/>
      </xsd:simpleType>
    </xsd:element>
    <xsd:element name="ParentID1" ma:index="36" nillable="true" ma:displayName="ParentID" ma:description="Used to maintain the parent-child relationship within Document Set and Documents" ma:indexed="true" ma:internalName="ParentID1">
      <xsd:simpleType>
        <xsd:restriction base="dms:Text">
          <xsd:maxLength value="255"/>
        </xsd:restriction>
      </xsd:simpleType>
    </xsd:element>
    <xsd:element name="GenericText2" ma:index="38" nillable="true" ma:displayName="GenericText2" ma:description="Generic field for future features in implementation" ma:indexed="true" ma:internalName="GenericText2">
      <xsd:simpleType>
        <xsd:restriction base="dms:Text">
          <xsd:maxLength value="255"/>
        </xsd:restriction>
      </xsd:simpleType>
    </xsd:element>
    <xsd:element name="GenericHTML1" ma:index="39" nillable="true" ma:displayName="GenericHTML1" ma:description="Generic field for future features in implementation" ma:internalName="GenericHTML1">
      <xsd:simpleType>
        <xsd:restriction base="dms:Unknown"/>
      </xsd:simpleType>
    </xsd:element>
    <xsd:element name="od9986d31974458fb3007746ec0bce5f" ma:index="40" nillable="true" ma:taxonomy="true" ma:internalName="od9986d31974458fb3007746ec0bce5f" ma:taxonomyFieldName="Languages" ma:displayName="SMSG Languages" ma:default="" ma:fieldId="{8d9986d3-1974-458f-b300-7746ec0bce5f}" ma:taxonomyMulti="true" ma:sspId="e385fb40-52d4-4fae-9c5b-3e8ff8a5878e" ma:termSetId="a611a704-4666-406e-a571-a6e9bb4a2dcc" ma:anchorId="c5f267fd-fa38-4ffe-a1d8-2693d87e90bc" ma:open="false" ma:isKeyword="false">
      <xsd:complexType>
        <xsd:sequence>
          <xsd:element ref="pc:Terms" minOccurs="0" maxOccurs="1"/>
        </xsd:sequence>
      </xsd:complexType>
    </xsd:element>
    <xsd:element name="k21a64daf20d4502b2796a1c6b8ce6c8" ma:index="41" nillable="true" ma:taxonomy="true" ma:internalName="k21a64daf20d4502b2796a1c6b8ce6c8" ma:taxonomyFieldName="Industries" ma:displayName="SMSG Industries" ma:default="" ma:fieldId="{421a64da-f20d-4502-b279-6a1c6b8ce6c8}" ma:taxonomyMulti="true" ma:sspId="e385fb40-52d4-4fae-9c5b-3e8ff8a5878e" ma:termSetId="a611a704-4666-406e-a571-a6e9bb4a2dcc" ma:anchorId="322da17f-7441-43de-8ac8-ca7d62aec02b" ma:open="false" ma:isKeyword="false">
      <xsd:complexType>
        <xsd:sequence>
          <xsd:element ref="pc:Terms" minOccurs="0" maxOccurs="1"/>
        </xsd:sequence>
      </xsd:complexType>
    </xsd:element>
    <xsd:element name="ef109fd36bcf4bcd9dd945731030600b" ma:index="43" nillable="true" ma:taxonomy="true" ma:internalName="ef109fd36bcf4bcd9dd945731030600b" ma:taxonomyFieldName="Region" ma:displayName="SMSG Region" ma:default="" ma:fieldId="{ef109fd3-6bcf-4bcd-9dd9-45731030600b}" ma:taxonomyMulti="true" ma:sspId="e385fb40-52d4-4fae-9c5b-3e8ff8a5878e" ma:termSetId="a611a704-4666-406e-a571-a6e9bb4a2dcc" ma:anchorId="c5404caa-7d82-41c6-82c2-0230c1d96864" ma:open="false" ma:isKeyword="false">
      <xsd:complexType>
        <xsd:sequence>
          <xsd:element ref="pc:Terms" minOccurs="0" maxOccurs="1"/>
        </xsd:sequence>
      </xsd:complexType>
    </xsd:element>
    <xsd:element name="hd9637eefc984b85b6097c6374e15725" ma:index="44" nillable="true" ma:taxonomy="true" ma:internalName="hd9637eefc984b85b6097c6374e15725" ma:taxonomyFieldName="ItemType" ma:displayName="SMSG Item Type" ma:default="" ma:fieldId="{1d9637ee-fc98-4b85-b609-7c6374e15725}" ma:taxonomyMulti="true" ma:sspId="e385fb40-52d4-4fae-9c5b-3e8ff8a5878e" ma:termSetId="a611a704-4666-406e-a571-a6e9bb4a2dcc" ma:anchorId="3d59bf14-be35-4b82-81a4-70bbe2a90cc2" ma:open="false" ma:isKeyword="false">
      <xsd:complexType>
        <xsd:sequence>
          <xsd:element ref="pc:Terms" minOccurs="0" maxOccurs="1"/>
        </xsd:sequence>
      </xsd:complexType>
    </xsd:element>
    <xsd:element name="ga0c0bf70a6644469c61b3efa7025301" ma:index="45" nillable="true" ma:taxonomy="true" ma:internalName="ga0c0bf70a6644469c61b3efa7025301" ma:taxonomyFieldName="ExperienceContentType" ma:displayName="Experience Content Type" ma:default="" ma:fieldId="{0a0c0bf7-0a66-4446-9c61-b3efa7025301}" ma:sspId="e385fb40-52d4-4fae-9c5b-3e8ff8a5878e" ma:termSetId="5ebd4bde-7300-4f6f-8671-0d8e806c9260" ma:anchorId="f79c226e-0a27-41a1-99b5-91ff9ea65615" ma:open="false" ma:isKeyword="false">
      <xsd:complexType>
        <xsd:sequence>
          <xsd:element ref="pc:Terms" minOccurs="0" maxOccurs="1"/>
        </xsd:sequence>
      </xsd:complexType>
    </xsd:element>
    <xsd:element name="i1b478372f814787abd313030b81fcb2" ma:index="47" nillable="true" ma:taxonomy="true" ma:internalName="i1b478372f814787abd313030b81fcb2" ma:taxonomyFieldName="ActivitiesAndPrograms" ma:displayName="SMSG Activities &amp; Programs" ma:default="" ma:fieldId="{21b47837-2f81-4787-abd3-13030b81fcb2}" ma:taxonomyMulti="true" ma:sspId="e385fb40-52d4-4fae-9c5b-3e8ff8a5878e" ma:termSetId="d039009f-2da8-468b-bf5e-ff4693a9f72f" ma:anchorId="846d39ff-6475-4006-99df-de42970d666e" ma:open="false" ma:isKeyword="false">
      <xsd:complexType>
        <xsd:sequence>
          <xsd:element ref="pc:Terms" minOccurs="0" maxOccurs="1"/>
        </xsd:sequence>
      </xsd:complexType>
    </xsd:element>
    <xsd:element name="i0d941ee1e744ffea7aeee9924c91cbb" ma:index="49" nillable="true" ma:taxonomy="true" ma:internalName="i0d941ee1e744ffea7aeee9924c91cbb" ma:taxonomyFieldName="BusinessArchitecture" ma:displayName="SMSG Business Architecture" ma:default="" ma:fieldId="{20d941ee-1e74-4ffe-a7ae-ee9924c91cbb}" ma:taxonomyMulti="true" ma:sspId="e385fb40-52d4-4fae-9c5b-3e8ff8a5878e" ma:termSetId="d039009f-2da8-468b-bf5e-ff4693a9f72f" ma:anchorId="1951c1e0-4cc7-414f-a435-7369277bc757" ma:open="false" ma:isKeyword="false">
      <xsd:complexType>
        <xsd:sequence>
          <xsd:element ref="pc:Terms" minOccurs="0" maxOccurs="1"/>
        </xsd:sequence>
      </xsd:complexType>
    </xsd:element>
    <xsd:element name="m6d26e40ac264097a006193f92232ece" ma:index="50" nillable="true" ma:taxonomy="true" ma:internalName="m6d26e40ac264097a006193f92232ece" ma:taxonomyFieldName="TechnicalLevel" ma:displayName="Technical Level" ma:default="" ma:fieldId="{66d26e40-ac26-4097-a006-193f92232ece}" ma:sspId="e385fb40-52d4-4fae-9c5b-3e8ff8a5878e" ma:termSetId="7123edbd-7265-47b9-9049-04e46d245d8e" ma:anchorId="3c636e1e-6390-429f-a144-68438d32bffe" ma:open="false" ma:isKeyword="false">
      <xsd:complexType>
        <xsd:sequence>
          <xsd:element ref="pc:Terms" minOccurs="0" maxOccurs="1"/>
        </xsd:sequence>
      </xsd:complexType>
    </xsd:element>
    <xsd:element name="kf34bcdc8fc34e479d3f94c6210e8e27" ma:index="51" nillable="true" ma:taxonomy="true" ma:internalName="kf34bcdc8fc34e479d3f94c6210e8e27" ma:taxonomyFieldName="Competitors" ma:displayName="SMSG Competition" ma:default="" ma:fieldId="{4f34bcdc-8fc3-4e47-9d3f-94c6210e8e27}" ma:taxonomyMulti="true" ma:sspId="e385fb40-52d4-4fae-9c5b-3e8ff8a5878e" ma:termSetId="a611a704-4666-406e-a571-a6e9bb4a2dcc" ma:anchorId="718f8fd0-b740-48bc-92ad-5700213c04b2" ma:open="false" ma:isKeyword="false">
      <xsd:complexType>
        <xsd:sequence>
          <xsd:element ref="pc:Terms" minOccurs="0" maxOccurs="1"/>
        </xsd:sequence>
      </xsd:complexType>
    </xsd:element>
    <xsd:element name="mb88723863e1404388ba3733387d48df" ma:index="53" nillable="true" ma:taxonomy="true" ma:internalName="mb88723863e1404388ba3733387d48df" ma:taxonomyFieldName="Audiences" ma:displayName="SMSG Customer Audiences" ma:default="" ma:fieldId="{6b887238-63e1-4043-88ba-3733387d48df}" ma:taxonomyMulti="true" ma:sspId="e385fb40-52d4-4fae-9c5b-3e8ff8a5878e" ma:termSetId="a611a704-4666-406e-a571-a6e9bb4a2dcc" ma:anchorId="8a0280e9-c6e8-4e3c-80d6-8db643b96ddd" ma:open="false" ma:isKeyword="false">
      <xsd:complexType>
        <xsd:sequence>
          <xsd:element ref="pc:Terms" minOccurs="0" maxOccurs="1"/>
        </xsd:sequence>
      </xsd:complexType>
    </xsd:element>
    <xsd:element name="TaxCatchAll" ma:index="54" nillable="true" ma:displayName="Taxonomy Catch All Column" ma:description="" ma:hidden="true" ma:list="{79eb6d77-6000-4a3e-94a1-02065c4843b2}" ma:internalName="TaxCatchAll" ma:showField="CatchAllData" ma:web="968a269b-7438-4d12-9dc1-e5dc1b26ce59">
      <xsd:complexType>
        <xsd:complexContent>
          <xsd:extension base="dms:MultiChoiceLookup">
            <xsd:sequence>
              <xsd:element name="Value" type="dms:Lookup" maxOccurs="unbounded" minOccurs="0" nillable="true"/>
            </xsd:sequence>
          </xsd:extension>
        </xsd:complexContent>
      </xsd:complexType>
    </xsd:element>
    <xsd:element name="k20e0dfa74bf4e44818db03027b0ccd8" ma:index="55" nillable="true" ma:taxonomy="true" ma:internalName="k20e0dfa74bf4e44818db03027b0ccd8" ma:taxonomyFieldName="Segments" ma:displayName="SMSG Customer Segments" ma:default="" ma:fieldId="{420e0dfa-74bf-4e44-818d-b03027b0ccd8}" ma:taxonomyMulti="true" ma:sspId="e385fb40-52d4-4fae-9c5b-3e8ff8a5878e" ma:termSetId="a611a704-4666-406e-a571-a6e9bb4a2dcc" ma:anchorId="dd7a2ee5-7d01-4a82-9346-1eefa47ece8b" ma:open="false" ma:isKeyword="false">
      <xsd:complexType>
        <xsd:sequence>
          <xsd:element ref="pc:Terms" minOccurs="0" maxOccurs="1"/>
        </xsd:sequence>
      </xsd:complexType>
    </xsd:element>
    <xsd:element name="l3c3ea61849e4288a8acc49bb5388e8c" ma:index="57" nillable="true" ma:taxonomy="true" ma:internalName="l3c3ea61849e4288a8acc49bb5388e8c" ma:taxonomyFieldName="Groups" ma:displayName="SMSG Groups" ma:default="" ma:fieldId="{53c3ea61-849e-4288-a8ac-c49bb5388e8c}" ma:taxonomyMulti="true" ma:sspId="e385fb40-52d4-4fae-9c5b-3e8ff8a5878e" ma:termSetId="d039009f-2da8-468b-bf5e-ff4693a9f72f" ma:anchorId="ec38e82f-eddf-4553-aa72-f3bd3c1d5855" ma:open="false" ma:isKeyword="false">
      <xsd:complexType>
        <xsd:sequence>
          <xsd:element ref="pc:Terms" minOccurs="0" maxOccurs="1"/>
        </xsd:sequence>
      </xsd:complexType>
    </xsd:element>
    <xsd:element name="ec5b2ad5c27b45fb8a00a1f27c7ce1ae" ma:index="59" nillable="true" ma:taxonomy="true" ma:internalName="ec5b2ad5c27b45fb8a00a1f27c7ce1ae" ma:taxonomyFieldName="Partners" ma:displayName="SMSG Partners" ma:default="" ma:fieldId="{ec5b2ad5-c27b-45fb-8a00-a1f27c7ce1ae}" ma:taxonomyMulti="true" ma:sspId="e385fb40-52d4-4fae-9c5b-3e8ff8a5878e" ma:termSetId="a611a704-4666-406e-a571-a6e9bb4a2dcc" ma:anchorId="dd1a91fa-3198-4561-9b04-bc737b2a8291" ma:open="false" ma:isKeyword="false">
      <xsd:complexType>
        <xsd:sequence>
          <xsd:element ref="pc:Terms" minOccurs="0" maxOccurs="1"/>
        </xsd:sequence>
      </xsd:complexType>
    </xsd:element>
    <xsd:element name="TaxCatchAllLabel" ma:index="60" nillable="true" ma:displayName="Taxonomy Catch All Column1" ma:description="" ma:hidden="true" ma:list="{79eb6d77-6000-4a3e-94a1-02065c4843b2}" ma:internalName="TaxCatchAllLabel" ma:readOnly="true" ma:showField="CatchAllDataLabel" ma:web="968a269b-7438-4d12-9dc1-e5dc1b26ce59">
      <xsd:complexType>
        <xsd:complexContent>
          <xsd:extension base="dms:MultiChoiceLookup">
            <xsd:sequence>
              <xsd:element name="Value" type="dms:Lookup" maxOccurs="unbounded" minOccurs="0" nillable="true"/>
            </xsd:sequence>
          </xsd:extension>
        </xsd:complexContent>
      </xsd:complexType>
    </xsd:element>
    <xsd:element name="b60f8d2dbb984f349d80d8196897f4d3" ma:index="61" nillable="true" ma:taxonomy="true" ma:internalName="b60f8d2dbb984f349d80d8196897f4d3" ma:taxonomyFieldName="Roles" ma:displayName="SMSG Roles" ma:default="" ma:fieldId="{b60f8d2d-bb98-4f34-9d80-d8196897f4d3}" ma:taxonomyMulti="true" ma:sspId="e385fb40-52d4-4fae-9c5b-3e8ff8a5878e" ma:termSetId="a611a704-4666-406e-a571-a6e9bb4a2dcc" ma:anchorId="c9a07ef0-4236-4915-97ca-1b3392dac369" ma:open="false" ma:isKeyword="false">
      <xsd:complexType>
        <xsd:sequence>
          <xsd:element ref="pc:Terms" minOccurs="0" maxOccurs="1"/>
        </xsd:sequence>
      </xsd:complexType>
    </xsd:element>
    <xsd:element name="TaxKeywordTaxHTField" ma:index="62" nillable="true" ma:taxonomy="true" ma:internalName="TaxKeywordTaxHTField" ma:taxonomyFieldName="TaxKeyword" ma:displayName="Enterprise Keywords" ma:readOnly="false" ma:fieldId="{23f27201-bee3-471e-b2e7-b64fd8b7ca38}" ma:taxonomyMulti="true" ma:sspId="e385fb40-52d4-4fae-9c5b-3e8ff8a5878e" ma:termSetId="00000000-0000-0000-0000-000000000000" ma:anchorId="00000000-0000-0000-0000-000000000000" ma:open="true" ma:isKeyword="true">
      <xsd:complexType>
        <xsd:sequence>
          <xsd:element ref="pc:Terms" minOccurs="0" maxOccurs="1"/>
        </xsd:sequence>
      </xsd:complexType>
    </xsd:element>
    <xsd:element name="m6c7b4717b6346e6a075a59dd47eac69" ma:index="63" nillable="true" ma:taxonomy="true" ma:internalName="m6c7b4717b6346e6a075a59dd47eac69" ma:taxonomyFieldName="Topics" ma:displayName="SMSG Topics" ma:default="" ma:fieldId="{66c7b471-7b63-46e6-a075-a59dd47eac69}" ma:taxonomyMulti="true" ma:sspId="e385fb40-52d4-4fae-9c5b-3e8ff8a5878e" ma:termSetId="d039009f-2da8-468b-bf5e-ff4693a9f72f" ma:anchorId="ddcce936-3357-448e-8326-e6fdfddfb752" ma:open="false" ma:isKeyword="false">
      <xsd:complexType>
        <xsd:sequence>
          <xsd:element ref="pc:Terms" minOccurs="0" maxOccurs="1"/>
        </xsd:sequence>
      </xsd:complexType>
    </xsd:element>
    <xsd:element name="ConfidentialityTaxHTField0" ma:index="64" ma:taxonomy="true" ma:internalName="ConfidentialityTaxHTField0" ma:taxonomyFieldName="Confidentiality" ma:displayName="Maximum Reach" ma:default="5;#internal users|461efa83-0283-486a-a8d5-943328f3693f" ma:fieldId="{840a9f3c-1e14-4c21-9dbf-5637765665db}" ma:sspId="e385fb40-52d4-4fae-9c5b-3e8ff8a5878e" ma:termSetId="e0e820dc-7da0-48b9-8472-209c7e82d1d0" ma:anchorId="00000000-0000-0000-0000-000000000000" ma:open="false" ma:isKeyword="false">
      <xsd:complexType>
        <xsd:sequence>
          <xsd:element ref="pc:Terms" minOccurs="0" maxOccurs="1"/>
        </xsd:sequence>
      </xsd:complexType>
    </xsd:element>
    <xsd:element name="b4224c12c78d42ea9b214de0badf8358" ma:index="65" nillable="true" ma:taxonomy="true" ma:internalName="b4224c12c78d42ea9b214de0badf8358" ma:taxonomyFieldName="EnterpriseDomainTags" ma:displayName="SMSG Extended Tags" ma:default="" ma:fieldId="{b4224c12-c78d-42ea-9b21-4de0badf8358}" ma:taxonomyMulti="true" ma:sspId="e385fb40-52d4-4fae-9c5b-3e8ff8a5878e" ma:termSetId="d039009f-2da8-468b-bf5e-ff4693a9f72f" ma:anchorId="00000000-0000-0000-0000-000000000000" ma:open="false" ma:isKeyword="false">
      <xsd:complexType>
        <xsd:sequence>
          <xsd:element ref="pc:Terms" minOccurs="0" maxOccurs="1"/>
        </xsd:sequence>
      </xsd:complexType>
    </xsd:element>
    <xsd:element name="_dlc_DocId" ma:index="66" nillable="true" ma:displayName="Document ID Value" ma:description="The value of the document ID assigned to this item." ma:internalName="_dlc_DocId" ma:readOnly="true">
      <xsd:simpleType>
        <xsd:restriction base="dms:Text"/>
      </xsd:simpleType>
    </xsd:element>
    <xsd:element name="_dlc_DocIdPersistId" ma:index="67" nillable="true" ma:displayName="Persist ID" ma:description="Keep ID on add." ma:hidden="true" ma:internalName="_dlc_DocIdPersistId" ma:readOnly="true">
      <xsd:simpleType>
        <xsd:restriction base="dms:Boolean"/>
      </xsd:simpleType>
    </xsd:element>
    <xsd:element name="eb54ac91059940029a3cc8a4ff5af673" ma:index="68" nillable="true" ma:taxonomy="true" ma:internalName="eb54ac91059940029a3cc8a4ff5af673" ma:taxonomyFieldName="SMSGDomain" ma:displayName="SMSG Domain" ma:default="" ma:fieldId="{eb54ac91-0599-4002-9a3c-c8a4ff5af673}" ma:taxonomyMulti="true" ma:sspId="e385fb40-52d4-4fae-9c5b-3e8ff8a5878e" ma:termSetId="a611a704-4666-406e-a571-a6e9bb4a2dcc" ma:anchorId="dd7a2ee5-7d01-4a82-9346-1eefa47ece8b" ma:open="false" ma:isKeyword="false">
      <xsd:complexType>
        <xsd:sequence>
          <xsd:element ref="pc:Terms" minOccurs="0" maxOccurs="1"/>
        </xsd:sequence>
      </xsd:complexType>
    </xsd:element>
    <xsd:element name="_dlc_DocIdUrl" ma:index="6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bf80e81150e248c48aa8cffdf0021a1f" ma:index="71" nillable="true" ma:taxonomy="true" ma:internalName="bf80e81150e248c48aa8cffdf0021a1f" ma:taxonomyFieldName="Products" ma:displayName="SMSG Products &amp; Technologies" ma:default="" ma:fieldId="{bf80e811-50e2-48c4-8aa8-cffdf0021a1f}" ma:taxonomyMulti="true" ma:sspId="e385fb40-52d4-4fae-9c5b-3e8ff8a5878e" ma:termSetId="a611a704-4666-406e-a571-a6e9bb4a2dcc" ma:anchorId="f7bdd4ba-8e81-43d6-a504-860f505d5c97"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PublishDate" ma:index="5" nillable="true" ma:displayName="PublishDate" ma:description="Used in Blog Posts, this date is used to specify the Blog Article Date." ma:format="DateOnly" ma:internalName="PublishDate" ma:readOnly="false">
      <xsd:simpleType>
        <xsd:restriction base="dms:DateTime"/>
      </xsd:simpleType>
    </xsd:element>
    <xsd:element name="ApplyWorkflowRules" ma:index="14" nillable="true" ma:displayName="ApplyWorkflowRules" ma:default="Yes" ma:description="This columns is used to help to apply the workflow rules on Document Sets / Documents. by Default the Value is Yes" ma:format="Dropdown" ma:internalName="ApplyWorkflowRules" ma:readOnly="false">
      <xsd:simpleType>
        <xsd:restriction base="dms:Choice">
          <xsd:enumeration value="Yes"/>
          <xsd:enumeration value="N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SharedContentType xmlns="Microsoft.SharePoint.Taxonomy.ContentTypeSync" SourceId="e385fb40-52d4-4fae-9c5b-3e8ff8a5878e" ContentTypeId="0x0101000E4CB7077FEE4FF7AE86D4A500EEC780030016C849C62B10EB41ACA8C7EEDEF40BB2" PreviousValue="false"/>
</file>

<file path=customXml/item4.xml><?xml version="1.0" encoding="utf-8"?>
<p:properties xmlns:p="http://schemas.microsoft.com/office/2006/metadata/properties" xmlns:xsi="http://www.w3.org/2001/XMLSchema-instance" xmlns:pc="http://schemas.microsoft.com/office/infopath/2007/PartnerControls">
  <documentManagement>
    <DocumentDescription xmlns="230e9df3-be65-4c73-a93b-d1236ebd677e">SMB Sales Play card - Get More Done.</DocumentDescription>
    <od9986d31974458fb3007746ec0bce5f xmlns="230e9df3-be65-4c73-a93b-d1236ebd677e">
      <Terms xmlns="http://schemas.microsoft.com/office/infopath/2007/PartnerControls"/>
    </od9986d31974458fb3007746ec0bce5f>
    <hd9637eefc984b85b6097c6374e15725 xmlns="230e9df3-be65-4c73-a93b-d1236ebd677e">
      <Terms xmlns="http://schemas.microsoft.com/office/infopath/2007/PartnerControls">
        <TermInfo xmlns="http://schemas.microsoft.com/office/infopath/2007/PartnerControls">
          <TermName xmlns="http://schemas.microsoft.com/office/infopath/2007/PartnerControls">playbooks</TermName>
          <TermId xmlns="http://schemas.microsoft.com/office/infopath/2007/PartnerControls">f2fe2f8b-6d76-4d77-ab51-69c76130bda5</TermId>
        </TermInfo>
      </Terms>
    </hd9637eefc984b85b6097c6374e15725>
    <k20e0dfa74bf4e44818db03027b0ccd8 xmlns="230e9df3-be65-4c73-a93b-d1236ebd677e">
      <Terms xmlns="http://schemas.microsoft.com/office/infopath/2007/PartnerControls"/>
    </k20e0dfa74bf4e44818db03027b0ccd8>
    <Owner xmlns="230e9df3-be65-4c73-a93b-d1236ebd677e">
      <UserInfo>
        <DisplayName>Gabe Long</DisplayName>
        <AccountId>200</AccountId>
        <AccountType/>
      </UserInfo>
    </Owner>
    <PublishDate xmlns="230E9DF3-BE65-4C73-A93B-D1236EBD677E" xsi:nil="true"/>
    <GenericHTML1 xmlns="230e9df3-be65-4c73-a93b-d1236ebd677e" xsi:nil="true"/>
    <k21a64daf20d4502b2796a1c6b8ce6c8 xmlns="230e9df3-be65-4c73-a93b-d1236ebd677e">
      <Terms xmlns="http://schemas.microsoft.com/office/infopath/2007/PartnerControls"/>
    </k21a64daf20d4502b2796a1c6b8ce6c8>
    <l3c3ea61849e4288a8acc49bb5388e8c xmlns="230e9df3-be65-4c73-a93b-d1236ebd677e">
      <Terms xmlns="http://schemas.microsoft.com/office/infopath/2007/PartnerControls"/>
    </l3c3ea61849e4288a8acc49bb5388e8c>
    <ConfidentialityTaxHTField0 xmlns="230e9df3-be65-4c73-a93b-d1236ebd677e">
      <Terms xmlns="http://schemas.microsoft.com/office/infopath/2007/PartnerControls">
        <TermInfo xmlns="http://schemas.microsoft.com/office/infopath/2007/PartnerControls">
          <TermName xmlns="http://schemas.microsoft.com/office/infopath/2007/PartnerControls">internal users</TermName>
          <TermId xmlns="http://schemas.microsoft.com/office/infopath/2007/PartnerControls">461efa83-0283-486a-a8d5-943328f3693f</TermId>
        </TermInfo>
      </Terms>
    </ConfidentialityTaxHTField0>
    <Blog_x0020_Name xmlns="230e9df3-be65-4c73-a93b-d1236ebd677e" xsi:nil="true"/>
    <FolderExtensions xmlns="230e9df3-be65-4c73-a93b-d1236ebd677e" xsi:nil="true"/>
    <eb54ac91059940029a3cc8a4ff5af673 xmlns="230e9df3-be65-4c73-a93b-d1236ebd677e">
      <Terms xmlns="http://schemas.microsoft.com/office/infopath/2007/PartnerControls"/>
    </eb54ac91059940029a3cc8a4ff5af673>
    <PublishingPageContent xmlns="http://schemas.microsoft.com/sharepoint/v3" xsi:nil="true"/>
    <ContentID xmlns="230e9df3-be65-4c73-a93b-d1236ebd677e" xsi:nil="true"/>
    <Coowner xmlns="230e9df3-be65-4c73-a93b-d1236ebd677e">
      <UserInfo>
        <DisplayName>i:0#.f|membership|v-brisch@microsoft.com</DisplayName>
        <AccountId>41</AccountId>
        <AccountType/>
      </UserInfo>
      <UserInfo>
        <DisplayName>i:0#.f|membership|v-chstin@microsoft.com</DisplayName>
        <AccountId>30024</AccountId>
        <AccountType/>
      </UserInfo>
    </Coowner>
    <ef109fd36bcf4bcd9dd945731030600b xmlns="230e9df3-be65-4c73-a93b-d1236ebd677e">
      <Terms xmlns="http://schemas.microsoft.com/office/infopath/2007/PartnerControls"/>
    </ef109fd36bcf4bcd9dd945731030600b>
    <ApplyWorkflowRules xmlns="230E9DF3-BE65-4C73-A93B-D1236EBD677E">Yes</ApplyWorkflowRules>
    <ec5b2ad5c27b45fb8a00a1f27c7ce1ae xmlns="230e9df3-be65-4c73-a93b-d1236ebd677e">
      <Terms xmlns="http://schemas.microsoft.com/office/infopath/2007/PartnerControls"/>
    </ec5b2ad5c27b45fb8a00a1f27c7ce1ae>
    <bf80e81150e248c48aa8cffdf0021a1f xmlns="230e9df3-be65-4c73-a93b-d1236ebd677e">
      <Terms xmlns="http://schemas.microsoft.com/office/infopath/2007/PartnerControls"/>
    </bf80e81150e248c48aa8cffdf0021a1f>
    <m6d26e40ac264097a006193f92232ece xmlns="230e9df3-be65-4c73-a93b-d1236ebd677e">
      <Terms xmlns="http://schemas.microsoft.com/office/infopath/2007/PartnerControls"/>
    </m6d26e40ac264097a006193f92232ece>
    <b60f8d2dbb984f349d80d8196897f4d3 xmlns="230e9df3-be65-4c73-a93b-d1236ebd677e">
      <Terms xmlns="http://schemas.microsoft.com/office/infopath/2007/PartnerControls"/>
    </b60f8d2dbb984f349d80d8196897f4d3>
    <Thumbnail1 xmlns="230e9df3-be65-4c73-a93b-d1236ebd677e">
      <Url xsi:nil="true"/>
      <Description xsi:nil="true"/>
    </Thumbnail1>
    <i0d941ee1e744ffea7aeee9924c91cbb xmlns="230e9df3-be65-4c73-a93b-d1236ebd677e">
      <Terms xmlns="http://schemas.microsoft.com/office/infopath/2007/PartnerControls"/>
    </i0d941ee1e744ffea7aeee9924c91cbb>
    <RoutingRuleDescription xmlns="http://schemas.microsoft.com/sharepoint/v3" xsi:nil="true"/>
    <PublishingExpirationDate xmlns="http://schemas.microsoft.com/sharepoint/v3" xsi:nil="true"/>
    <ga0c0bf70a6644469c61b3efa7025301 xmlns="230e9df3-be65-4c73-a93b-d1236ebd677e">
      <Terms xmlns="http://schemas.microsoft.com/office/infopath/2007/PartnerControls"/>
    </ga0c0bf70a6644469c61b3efa7025301>
    <i1b478372f814787abd313030b81fcb2 xmlns="230e9df3-be65-4c73-a93b-d1236ebd677e">
      <Terms xmlns="http://schemas.microsoft.com/office/infopath/2007/PartnerControls"/>
    </i1b478372f814787abd313030b81fcb2>
    <TaxKeywordTaxHTField xmlns="230e9df3-be65-4c73-a93b-d1236ebd677e">
      <Terms xmlns="http://schemas.microsoft.com/office/infopath/2007/PartnerControls"/>
    </TaxKeywordTaxHTField>
    <ReportOwner xmlns="http://schemas.microsoft.com/sharepoint/v3">
      <UserInfo>
        <DisplayName/>
        <AccountId xsi:nil="true"/>
        <AccountType/>
      </UserInfo>
    </ReportOwner>
    <b4224c12c78d42ea9b214de0badf8358 xmlns="230e9df3-be65-4c73-a93b-d1236ebd677e">
      <Terms xmlns="http://schemas.microsoft.com/office/infopath/2007/PartnerControls"/>
    </b4224c12c78d42ea9b214de0badf8358>
    <TaxCatchAll xmlns="230e9df3-be65-4c73-a93b-d1236ebd677e">
      <Value>5</Value>
      <Value>30</Value>
    </TaxCatchAll>
    <ParentID1 xmlns="230e9df3-be65-4c73-a93b-d1236ebd677e">G03KC-1-11150</ParentID1>
    <mb88723863e1404388ba3733387d48df xmlns="230e9df3-be65-4c73-a93b-d1236ebd677e">
      <Terms xmlns="http://schemas.microsoft.com/office/infopath/2007/PartnerControls"/>
    </mb88723863e1404388ba3733387d48df>
    <GenericText2 xmlns="230e9df3-be65-4c73-a93b-d1236ebd677e" xsi:nil="true"/>
    <kf34bcdc8fc34e479d3f94c6210e8e27 xmlns="230e9df3-be65-4c73-a93b-d1236ebd677e">
      <Terms xmlns="http://schemas.microsoft.com/office/infopath/2007/PartnerControls"/>
    </kf34bcdc8fc34e479d3f94c6210e8e27>
    <m6c7b4717b6346e6a075a59dd47eac69 xmlns="230e9df3-be65-4c73-a93b-d1236ebd677e">
      <Terms xmlns="http://schemas.microsoft.com/office/infopath/2007/PartnerControls"/>
    </m6c7b4717b6346e6a075a59dd47eac69>
    <_dlc_DocId xmlns="230e9df3-be65-4c73-a93b-d1236ebd677e">G03KC-1680643135-11155</_dlc_DocId>
    <_dlc_DocIdUrl xmlns="230e9df3-be65-4c73-a93b-d1236ebd677e">
      <Url>https://microsoft.sharepoint.com/sites/Infopedia_G03KC/_layouts/15/DocIdRedir.aspx?ID=G03KC-1680643135-11155</Url>
      <Description>G03KC-1680643135-11155</Description>
    </_dlc_DocIdUrl>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BFF890-F151-42DC-9BCD-4483711801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30e9df3-be65-4c73-a93b-d1236ebd677e"/>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7CB1120-680D-412A-B9A9-16FC1E287A52}">
  <ds:schemaRefs>
    <ds:schemaRef ds:uri="http://schemas.microsoft.com/sharepoint/events"/>
  </ds:schemaRefs>
</ds:datastoreItem>
</file>

<file path=customXml/itemProps3.xml><?xml version="1.0" encoding="utf-8"?>
<ds:datastoreItem xmlns:ds="http://schemas.openxmlformats.org/officeDocument/2006/customXml" ds:itemID="{9ED2BCCE-B503-41AD-A846-7A50815E2316}">
  <ds:schemaRefs>
    <ds:schemaRef ds:uri="Microsoft.SharePoint.Taxonomy.ContentTypeSync"/>
  </ds:schemaRefs>
</ds:datastoreItem>
</file>

<file path=customXml/itemProps4.xml><?xml version="1.0" encoding="utf-8"?>
<ds:datastoreItem xmlns:ds="http://schemas.openxmlformats.org/officeDocument/2006/customXml" ds:itemID="{BDEF0C67-86A1-440E-ABF4-9FC73D9998D6}">
  <ds:schemaRefs>
    <ds:schemaRef ds:uri="http://schemas.openxmlformats.org/package/2006/metadata/core-properties"/>
    <ds:schemaRef ds:uri="http://purl.org/dc/elements/1.1/"/>
    <ds:schemaRef ds:uri="http://schemas.microsoft.com/office/2006/metadata/properties"/>
    <ds:schemaRef ds:uri="http://purl.org/dc/dcmitype/"/>
    <ds:schemaRef ds:uri="http://purl.org/dc/terms/"/>
    <ds:schemaRef ds:uri="http://schemas.microsoft.com/office/infopath/2007/PartnerControls"/>
    <ds:schemaRef ds:uri="http://schemas.microsoft.com/office/2006/documentManagement/types"/>
    <ds:schemaRef ds:uri="230E9DF3-BE65-4C73-A93B-D1236EBD677E"/>
    <ds:schemaRef ds:uri="230e9df3-be65-4c73-a93b-d1236ebd677e"/>
    <ds:schemaRef ds:uri="http://schemas.microsoft.com/sharepoint/v3"/>
    <ds:schemaRef ds:uri="http://www.w3.org/XML/1998/namespace"/>
  </ds:schemaRefs>
</ds:datastoreItem>
</file>

<file path=customXml/itemProps5.xml><?xml version="1.0" encoding="utf-8"?>
<ds:datastoreItem xmlns:ds="http://schemas.openxmlformats.org/officeDocument/2006/customXml" ds:itemID="{4E6058ED-5B46-409D-9DD4-0A9B888E45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841</Words>
  <Application>Microsoft Office PowerPoint</Application>
  <PresentationFormat>Custom</PresentationFormat>
  <Paragraphs>95</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Segoe UI</vt:lpstr>
      <vt:lpstr>Segoe UI Light</vt:lpstr>
      <vt:lpstr>Segoe UI Semibold</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SMB Sales Play card - Get More Done</dc:title>
  <dc:creator/>
  <cp:lastModifiedBy/>
  <cp:revision>1</cp:revision>
  <dcterms:modified xsi:type="dcterms:W3CDTF">2018-07-10T14:40:46Z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67e5d4b76f4a9db8769983fda9cec0">
    <vt:lpwstr/>
  </property>
  <property fmtid="{D5CDD505-2E9C-101B-9397-08002B2CF9AE}" pid="3" name="TaxKeyword">
    <vt:lpwstr/>
  </property>
  <property fmtid="{D5CDD505-2E9C-101B-9397-08002B2CF9AE}" pid="4" name="NewsType">
    <vt:lpwstr/>
  </property>
  <property fmtid="{D5CDD505-2E9C-101B-9397-08002B2CF9AE}" pid="5" name="MSIP_Label_f42aa342-8706-4288-bd11-ebb85995028c_Application">
    <vt:lpwstr>Microsoft Azure Information Protection</vt:lpwstr>
  </property>
  <property fmtid="{D5CDD505-2E9C-101B-9397-08002B2CF9AE}" pid="6" name="_dlc_policyId">
    <vt:lpwstr/>
  </property>
  <property fmtid="{D5CDD505-2E9C-101B-9397-08002B2CF9AE}" pid="7" name="Region">
    <vt:lpwstr/>
  </property>
  <property fmtid="{D5CDD505-2E9C-101B-9397-08002B2CF9AE}" pid="8" name="MSIP_Label_f42aa342-8706-4288-bd11-ebb85995028c_Enabled">
    <vt:lpwstr>True</vt:lpwstr>
  </property>
  <property fmtid="{D5CDD505-2E9C-101B-9397-08002B2CF9AE}" pid="9" name="ItemType">
    <vt:lpwstr>30;#playbooks|f2fe2f8b-6d76-4d77-ab51-69c76130bda5</vt:lpwstr>
  </property>
  <property fmtid="{D5CDD505-2E9C-101B-9397-08002B2CF9AE}" pid="10" name="Confidentiality">
    <vt:lpwstr>5;#internal users|461efa83-0283-486a-a8d5-943328f3693f</vt:lpwstr>
  </property>
  <property fmtid="{D5CDD505-2E9C-101B-9397-08002B2CF9AE}" pid="11" name="ContentTypeId">
    <vt:lpwstr>0x0101000E4CB7077FEE4FF7AE86D4A500EEC780030016C849C62B10EB41ACA8C7EEDEF40BB200163887025105364D8153C6080327FC09</vt:lpwstr>
  </property>
  <property fmtid="{D5CDD505-2E9C-101B-9397-08002B2CF9AE}" pid="12" name="ga0c0bf70a6644469c61b3efa7025301">
    <vt:lpwstr/>
  </property>
  <property fmtid="{D5CDD505-2E9C-101B-9397-08002B2CF9AE}" pid="13" name="FolderExtensions">
    <vt:lpwstr/>
  </property>
  <property fmtid="{D5CDD505-2E9C-101B-9397-08002B2CF9AE}" pid="14" name="MSProducts">
    <vt:lpwstr/>
  </property>
  <property fmtid="{D5CDD505-2E9C-101B-9397-08002B2CF9AE}" pid="15" name="Industries">
    <vt:lpwstr/>
  </property>
  <property fmtid="{D5CDD505-2E9C-101B-9397-08002B2CF9AE}" pid="16" name="Competitors">
    <vt:lpwstr/>
  </property>
  <property fmtid="{D5CDD505-2E9C-101B-9397-08002B2CF9AE}" pid="17" name="SMSGDomain">
    <vt:lpwstr/>
  </property>
  <property fmtid="{D5CDD505-2E9C-101B-9397-08002B2CF9AE}" pid="18" name="ExperienceContentType">
    <vt:lpwstr/>
  </property>
  <property fmtid="{D5CDD505-2E9C-101B-9397-08002B2CF9AE}" pid="19" name="ItemRetentionFormula">
    <vt:lpwstr/>
  </property>
  <property fmtid="{D5CDD505-2E9C-101B-9397-08002B2CF9AE}" pid="20" name="NewsSource">
    <vt:lpwstr/>
  </property>
  <property fmtid="{D5CDD505-2E9C-101B-9397-08002B2CF9AE}" pid="21" name="MSIP_Label_f42aa342-8706-4288-bd11-ebb85995028c_SetDate">
    <vt:lpwstr>2017-10-06T12:17:06.9903425-07:00</vt:lpwstr>
  </property>
  <property fmtid="{D5CDD505-2E9C-101B-9397-08002B2CF9AE}" pid="22" name="BusinessArchitecture">
    <vt:lpwstr/>
  </property>
  <property fmtid="{D5CDD505-2E9C-101B-9397-08002B2CF9AE}" pid="23" name="SMSGTags">
    <vt:lpwstr/>
  </property>
  <property fmtid="{D5CDD505-2E9C-101B-9397-08002B2CF9AE}" pid="24" name="Products">
    <vt:lpwstr/>
  </property>
  <property fmtid="{D5CDD505-2E9C-101B-9397-08002B2CF9AE}" pid="25" name="MSPhysicalGeography">
    <vt:lpwstr/>
  </property>
  <property fmtid="{D5CDD505-2E9C-101B-9397-08002B2CF9AE}" pid="26" name="_dlc_DocIdItemGuid">
    <vt:lpwstr>ecf27b1a-aa26-4258-96e4-6c0c1ca2c111</vt:lpwstr>
  </property>
  <property fmtid="{D5CDD505-2E9C-101B-9397-08002B2CF9AE}" pid="27" name="MSIP_Label_f42aa342-8706-4288-bd11-ebb85995028c_Name">
    <vt:lpwstr>General</vt:lpwstr>
  </property>
  <property fmtid="{D5CDD505-2E9C-101B-9397-08002B2CF9AE}" pid="28" name="MSIP_Label_f42aa342-8706-4288-bd11-ebb85995028c_SiteId">
    <vt:lpwstr>72f988bf-86f1-41af-91ab-2d7cd011db47</vt:lpwstr>
  </property>
  <property fmtid="{D5CDD505-2E9C-101B-9397-08002B2CF9AE}" pid="29" name="EnterpriseDomainTags">
    <vt:lpwstr/>
  </property>
  <property fmtid="{D5CDD505-2E9C-101B-9397-08002B2CF9AE}" pid="30" name="j3562c58ee414e028925bc902cfc01a1">
    <vt:lpwstr/>
  </property>
  <property fmtid="{D5CDD505-2E9C-101B-9397-08002B2CF9AE}" pid="31" name="MSIP_Label_f42aa342-8706-4288-bd11-ebb85995028c_Extended_MSFT_Method">
    <vt:lpwstr>Automatic</vt:lpwstr>
  </property>
  <property fmtid="{D5CDD505-2E9C-101B-9397-08002B2CF9AE}" pid="32" name="la4444b61d19467597d63190b69ac227">
    <vt:lpwstr/>
  </property>
  <property fmtid="{D5CDD505-2E9C-101B-9397-08002B2CF9AE}" pid="33" name="l6f004f21209409da86a713c0f24627d">
    <vt:lpwstr/>
  </property>
  <property fmtid="{D5CDD505-2E9C-101B-9397-08002B2CF9AE}" pid="34" name="ActivitiesAndPrograms">
    <vt:lpwstr/>
  </property>
  <property fmtid="{D5CDD505-2E9C-101B-9397-08002B2CF9AE}" pid="35" name="Partners">
    <vt:lpwstr/>
  </property>
  <property fmtid="{D5CDD505-2E9C-101B-9397-08002B2CF9AE}" pid="36" name="Segments">
    <vt:lpwstr/>
  </property>
  <property fmtid="{D5CDD505-2E9C-101B-9397-08002B2CF9AE}" pid="37" name="MSProductsTaxHTField0">
    <vt:lpwstr/>
  </property>
  <property fmtid="{D5CDD505-2E9C-101B-9397-08002B2CF9AE}" pid="38" name="Groups">
    <vt:lpwstr/>
  </property>
  <property fmtid="{D5CDD505-2E9C-101B-9397-08002B2CF9AE}" pid="39" name="Topics">
    <vt:lpwstr/>
  </property>
  <property fmtid="{D5CDD505-2E9C-101B-9397-08002B2CF9AE}" pid="40" name="Languages">
    <vt:lpwstr/>
  </property>
  <property fmtid="{D5CDD505-2E9C-101B-9397-08002B2CF9AE}" pid="41" name="e8080b0481964c759b2c36ae49591b31">
    <vt:lpwstr/>
  </property>
  <property fmtid="{D5CDD505-2E9C-101B-9397-08002B2CF9AE}" pid="42" name="_docset_NoMedatataSyncRequired">
    <vt:lpwstr>False</vt:lpwstr>
  </property>
  <property fmtid="{D5CDD505-2E9C-101B-9397-08002B2CF9AE}" pid="43" name="MSIP_Label_f42aa342-8706-4288-bd11-ebb85995028c_Owner">
    <vt:lpwstr>wdoll@microsoft.com</vt:lpwstr>
  </property>
  <property fmtid="{D5CDD505-2E9C-101B-9397-08002B2CF9AE}" pid="44" name="TechnicalLevel">
    <vt:lpwstr/>
  </property>
  <property fmtid="{D5CDD505-2E9C-101B-9397-08002B2CF9AE}" pid="45" name="Audiences">
    <vt:lpwstr/>
  </property>
  <property fmtid="{D5CDD505-2E9C-101B-9397-08002B2CF9AE}" pid="46" name="ParentID1">
    <vt:lpwstr>G03KC-1-8370</vt:lpwstr>
  </property>
  <property fmtid="{D5CDD505-2E9C-101B-9397-08002B2CF9AE}" pid="47" name="ldac8aee9d1f469e8cd8c3f8d6a615f2">
    <vt:lpwstr/>
  </property>
  <property fmtid="{D5CDD505-2E9C-101B-9397-08002B2CF9AE}" pid="48" name="Sensitivity">
    <vt:lpwstr>General</vt:lpwstr>
  </property>
  <property fmtid="{D5CDD505-2E9C-101B-9397-08002B2CF9AE}" pid="49" name="EmployeeRole">
    <vt:lpwstr/>
  </property>
  <property fmtid="{D5CDD505-2E9C-101B-9397-08002B2CF9AE}" pid="50" name="MSIP_Label_f42aa342-8706-4288-bd11-ebb85995028c_Ref">
    <vt:lpwstr>https://api.informationprotection.azure.com/api/72f988bf-86f1-41af-91ab-2d7cd011db47</vt:lpwstr>
  </property>
  <property fmtid="{D5CDD505-2E9C-101B-9397-08002B2CF9AE}" pid="51" name="NewsTopic">
    <vt:lpwstr/>
  </property>
  <property fmtid="{D5CDD505-2E9C-101B-9397-08002B2CF9AE}" pid="52" name="Roles">
    <vt:lpwstr/>
  </property>
</Properties>
</file>