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0" r:id="rId6"/>
  </p:sldMasterIdLst>
  <p:notesMasterIdLst>
    <p:notesMasterId r:id="rId9"/>
  </p:notesMasterIdLst>
  <p:sldIdLst>
    <p:sldId id="300" r:id="rId7"/>
    <p:sldId id="298" r:id="rId8"/>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A492872-A74F-47F5-A833-B12518E762FC}">
          <p14:sldIdLst>
            <p14:sldId id="300"/>
            <p14:sldId id="29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6" name="Author" initials="A" lastIdx="0" clrIdx="1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92A"/>
    <a:srgbClr val="FF6600"/>
    <a:srgbClr val="FF3300"/>
    <a:srgbClr val="6B6B6B"/>
    <a:srgbClr val="100E0F"/>
    <a:srgbClr val="000000"/>
    <a:srgbClr val="FFFFFF"/>
    <a:srgbClr val="AFB6B9"/>
    <a:srgbClr val="CEFF6D"/>
    <a:srgbClr val="B4EA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27806F-5893-4933-8323-C23982AD341E}" v="93" dt="2018-06-26T20:07:30.6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2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C8C0914-4ABF-4283-9B9B-F594D64AA521}" type="datetimeFigureOut">
              <a:rPr lang="en-US" smtClean="0"/>
              <a:t>7/10/2018</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F000DE-8E5A-4C48-B44D-55996C7A99F0}"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874613" rtl="0" eaLnBrk="1" latinLnBrk="0" hangingPunct="1">
      <a:defRPr sz="1148" kern="1200">
        <a:solidFill>
          <a:schemeClr val="tx1"/>
        </a:solidFill>
        <a:latin typeface="+mn-lt"/>
        <a:ea typeface="+mn-ea"/>
        <a:cs typeface="+mn-cs"/>
      </a:defRPr>
    </a:lvl1pPr>
    <a:lvl2pPr marL="437306" algn="l" defTabSz="874613" rtl="0" eaLnBrk="1" latinLnBrk="0" hangingPunct="1">
      <a:defRPr sz="1148" kern="1200">
        <a:solidFill>
          <a:schemeClr val="tx1"/>
        </a:solidFill>
        <a:latin typeface="+mn-lt"/>
        <a:ea typeface="+mn-ea"/>
        <a:cs typeface="+mn-cs"/>
      </a:defRPr>
    </a:lvl2pPr>
    <a:lvl3pPr marL="874613" algn="l" defTabSz="874613" rtl="0" eaLnBrk="1" latinLnBrk="0" hangingPunct="1">
      <a:defRPr sz="1148" kern="1200">
        <a:solidFill>
          <a:schemeClr val="tx1"/>
        </a:solidFill>
        <a:latin typeface="+mn-lt"/>
        <a:ea typeface="+mn-ea"/>
        <a:cs typeface="+mn-cs"/>
      </a:defRPr>
    </a:lvl3pPr>
    <a:lvl4pPr marL="1311919" algn="l" defTabSz="874613" rtl="0" eaLnBrk="1" latinLnBrk="0" hangingPunct="1">
      <a:defRPr sz="1148" kern="1200">
        <a:solidFill>
          <a:schemeClr val="tx1"/>
        </a:solidFill>
        <a:latin typeface="+mn-lt"/>
        <a:ea typeface="+mn-ea"/>
        <a:cs typeface="+mn-cs"/>
      </a:defRPr>
    </a:lvl4pPr>
    <a:lvl5pPr marL="1749225" algn="l" defTabSz="874613" rtl="0" eaLnBrk="1" latinLnBrk="0" hangingPunct="1">
      <a:defRPr sz="1148" kern="1200">
        <a:solidFill>
          <a:schemeClr val="tx1"/>
        </a:solidFill>
        <a:latin typeface="+mn-lt"/>
        <a:ea typeface="+mn-ea"/>
        <a:cs typeface="+mn-cs"/>
      </a:defRPr>
    </a:lvl5pPr>
    <a:lvl6pPr marL="2186531" algn="l" defTabSz="874613" rtl="0" eaLnBrk="1" latinLnBrk="0" hangingPunct="1">
      <a:defRPr sz="1148" kern="1200">
        <a:solidFill>
          <a:schemeClr val="tx1"/>
        </a:solidFill>
        <a:latin typeface="+mn-lt"/>
        <a:ea typeface="+mn-ea"/>
        <a:cs typeface="+mn-cs"/>
      </a:defRPr>
    </a:lvl6pPr>
    <a:lvl7pPr marL="2623838" algn="l" defTabSz="874613" rtl="0" eaLnBrk="1" latinLnBrk="0" hangingPunct="1">
      <a:defRPr sz="1148" kern="1200">
        <a:solidFill>
          <a:schemeClr val="tx1"/>
        </a:solidFill>
        <a:latin typeface="+mn-lt"/>
        <a:ea typeface="+mn-ea"/>
        <a:cs typeface="+mn-cs"/>
      </a:defRPr>
    </a:lvl7pPr>
    <a:lvl8pPr marL="3061144" algn="l" defTabSz="874613" rtl="0" eaLnBrk="1" latinLnBrk="0" hangingPunct="1">
      <a:defRPr sz="1148" kern="1200">
        <a:solidFill>
          <a:schemeClr val="tx1"/>
        </a:solidFill>
        <a:latin typeface="+mn-lt"/>
        <a:ea typeface="+mn-ea"/>
        <a:cs typeface="+mn-cs"/>
      </a:defRPr>
    </a:lvl8pPr>
    <a:lvl9pPr marL="3498450" algn="l" defTabSz="874613" rtl="0" eaLnBrk="1" latinLnBrk="0" hangingPunct="1">
      <a:defRPr sz="114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F000DE-8E5A-4C48-B44D-55996C7A99F0}" type="slidenum">
              <a:rPr lang="en-US" smtClean="0"/>
              <a:t>1</a:t>
            </a:fld>
            <a:endParaRPr lang="en-US"/>
          </a:p>
        </p:txBody>
      </p:sp>
    </p:spTree>
    <p:extLst>
      <p:ext uri="{BB962C8B-B14F-4D97-AF65-F5344CB8AC3E}">
        <p14:creationId xmlns:p14="http://schemas.microsoft.com/office/powerpoint/2010/main" val="411724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900"/>
          </a:p>
        </p:txBody>
      </p:sp>
      <p:sp>
        <p:nvSpPr>
          <p:cNvPr id="4" name="Slide Number Placeholder 3"/>
          <p:cNvSpPr>
            <a:spLocks noGrp="1"/>
          </p:cNvSpPr>
          <p:nvPr>
            <p:ph type="sldNum" sz="quarter" idx="10"/>
          </p:nvPr>
        </p:nvSpPr>
        <p:spPr/>
        <p:txBody>
          <a:bodyPr/>
          <a:lstStyle/>
          <a:p>
            <a:fld id="{79F000DE-8E5A-4C48-B44D-55996C7A99F0}" type="slidenum">
              <a:rPr lang="en-US" smtClean="0"/>
              <a:t>2</a:t>
            </a:fld>
            <a:endParaRPr lang="en-US"/>
          </a:p>
        </p:txBody>
      </p:sp>
    </p:spTree>
    <p:extLst>
      <p:ext uri="{BB962C8B-B14F-4D97-AF65-F5344CB8AC3E}">
        <p14:creationId xmlns:p14="http://schemas.microsoft.com/office/powerpoint/2010/main" val="1685214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00F2F18A-0EBE-4180-BB07-197816FC306D}"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234735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66812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323349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99577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413556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320381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221552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F2F18A-0EBE-4180-BB07-197816FC306D}"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49583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2F18A-0EBE-4180-BB07-197816FC306D}"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076F23-98AE-41B8-A2C7-8156B2A30B6B}" type="slidenum">
              <a:rPr lang="en-US" smtClean="0"/>
              <a:t>‹#›</a:t>
            </a:fld>
            <a:endParaRPr lang="en-US"/>
          </a:p>
        </p:txBody>
      </p:sp>
    </p:spTree>
    <p:extLst>
      <p:ext uri="{BB962C8B-B14F-4D97-AF65-F5344CB8AC3E}">
        <p14:creationId xmlns:p14="http://schemas.microsoft.com/office/powerpoint/2010/main" val="17100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785110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76F23-98AE-41B8-A2C7-8156B2A30B6B}" type="slidenum">
              <a:rPr lang="en-US" smtClean="0"/>
              <a:pPr/>
              <a:t>‹#›</a:t>
            </a:fld>
            <a:endParaRPr lang="en-US"/>
          </a:p>
        </p:txBody>
      </p:sp>
    </p:spTree>
    <p:extLst>
      <p:ext uri="{BB962C8B-B14F-4D97-AF65-F5344CB8AC3E}">
        <p14:creationId xmlns:p14="http://schemas.microsoft.com/office/powerpoint/2010/main" val="134054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1" y="535519"/>
            <a:ext cx="731520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8602" y="2677584"/>
            <a:ext cx="7315198"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7/10/2018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E076F23-98AE-41B8-A2C7-8156B2A30B6B}" type="slidenum">
              <a:rPr lang="en-US" smtClean="0"/>
              <a:pPr/>
              <a:t>‹#›</a:t>
            </a:fld>
            <a:endParaRPr lang="en-US"/>
          </a:p>
        </p:txBody>
      </p:sp>
    </p:spTree>
    <p:extLst>
      <p:ext uri="{BB962C8B-B14F-4D97-AF65-F5344CB8AC3E}">
        <p14:creationId xmlns:p14="http://schemas.microsoft.com/office/powerpoint/2010/main" val="16084063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050" userDrawn="1">
          <p15:clr>
            <a:srgbClr val="F26B43"/>
          </p15:clr>
        </p15:guide>
        <p15:guide id="2" pos="144" userDrawn="1">
          <p15:clr>
            <a:srgbClr val="F26B43"/>
          </p15:clr>
        </p15:guide>
        <p15:guide id="3" pos="4752" userDrawn="1">
          <p15:clr>
            <a:srgbClr val="F26B43"/>
          </p15:clr>
        </p15:guide>
        <p15:guide id="4" orient="horz" pos="288" userDrawn="1">
          <p15:clr>
            <a:srgbClr val="F26B43"/>
          </p15:clr>
        </p15:guide>
        <p15:guide id="5" orient="horz" pos="883" userDrawn="1">
          <p15:clr>
            <a:srgbClr val="F26B43"/>
          </p15:clr>
        </p15:guide>
        <p15:guide id="6" orient="horz" pos="9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microsoft.com/en-us/trustcenter/compliance/complianceoffering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products.office.com/en-us/business/office-365-customer-story?key=isalon-professional-services-microsoft-365-business" TargetMode="Externa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hyperlink" Target="https://msdn.microsoft.com/en-us/library/aa480484.aspx?f=255&amp;MSPPError=-2147217396" TargetMode="External"/><Relationship Id="rId13" Type="http://schemas.openxmlformats.org/officeDocument/2006/relationships/hyperlink" Target="https://www.microsoft.com/en-us/trustcenter/compliance/pci" TargetMode="External"/><Relationship Id="rId18" Type="http://schemas.openxmlformats.org/officeDocument/2006/relationships/hyperlink" Target="https://www.microsoft.com/en-us/trustcenter/compliance/itar" TargetMode="External"/><Relationship Id="rId26" Type="http://schemas.openxmlformats.org/officeDocument/2006/relationships/hyperlink" Target="https://www.microsoft.com/en-us/microsoft-365/business" TargetMode="External"/><Relationship Id="rId39" Type="http://schemas.openxmlformats.org/officeDocument/2006/relationships/hyperlink" Target="https://aka.ms/gdprwhitepaper" TargetMode="External"/><Relationship Id="rId3" Type="http://schemas.openxmlformats.org/officeDocument/2006/relationships/hyperlink" Target="https://www.microsoft.com/en-us/trustcenter/compliance/complianceofferings" TargetMode="External"/><Relationship Id="rId21" Type="http://schemas.openxmlformats.org/officeDocument/2006/relationships/hyperlink" Target="https://www.microsoft.com/en-us/trustcenter/compliance/csa-star-attestation" TargetMode="External"/><Relationship Id="rId34" Type="http://schemas.openxmlformats.org/officeDocument/2006/relationships/hyperlink" Target="https://www.microsoft.com/showcase/video.aspx?uuid=0767d979-43c1-4543-8452-767575861807" TargetMode="External"/><Relationship Id="rId42" Type="http://schemas.openxmlformats.org/officeDocument/2006/relationships/hyperlink" Target="https://microsoft.sharepoint.com/sites/infopedia/pages/layouts/kcdoc.aspx?k=G01KC-1-21104" TargetMode="External"/><Relationship Id="rId7" Type="http://schemas.openxmlformats.org/officeDocument/2006/relationships/hyperlink" Target="https://www.microsoft.com/en-us/trustcenter/compliance/soc" TargetMode="External"/><Relationship Id="rId12" Type="http://schemas.openxmlformats.org/officeDocument/2006/relationships/hyperlink" Target="https://www.microsoft.com/en-us/trustcenter/compliance/mars-e" TargetMode="External"/><Relationship Id="rId17" Type="http://schemas.openxmlformats.org/officeDocument/2006/relationships/hyperlink" Target="https://www.microsoft.com/en-us/TrustCenter/Compliance/FedRAMP" TargetMode="External"/><Relationship Id="rId25" Type="http://schemas.openxmlformats.org/officeDocument/2006/relationships/hyperlink" Target="https://www.microsoft.com/en-us/TrustCenter/Compliance/EU-Model-Clauses" TargetMode="External"/><Relationship Id="rId33" Type="http://schemas.openxmlformats.org/officeDocument/2006/relationships/hyperlink" Target="https://microsoft.sharepoint.com/sites/Infopedia_G01/Pages/TrustedCloud.aspx" TargetMode="External"/><Relationship Id="rId38" Type="http://schemas.openxmlformats.org/officeDocument/2006/relationships/hyperlink" Target="https://microsoft.sharepoint.com/sites/infopedia/media/details/AEVD-3-116531" TargetMode="External"/><Relationship Id="rId46" Type="http://schemas.openxmlformats.org/officeDocument/2006/relationships/hyperlink" Target="https://microsoft.sharepoint.com/sites/Infopedia_G03/officeonramp/SitePages/EndofLife.aspx?siteId=%7bC52A1F87-E3AB-4BEA-BDAE-5CE9AE4DCB6A%7d&amp;webId=%7bA5EC9E9D-1C77-492F-9DB7-36F1F9212DE3%7d&amp;uniqueId=%7b1803D718-3967-4900-AC90-3490C6426486%7d&amp;web=1" TargetMode="External"/><Relationship Id="rId2" Type="http://schemas.openxmlformats.org/officeDocument/2006/relationships/notesSlide" Target="../notesSlides/notesSlide2.xml"/><Relationship Id="rId16" Type="http://schemas.openxmlformats.org/officeDocument/2006/relationships/hyperlink" Target="https://www.microsoft.com/en-us/trustcenter/compliance/fips" TargetMode="External"/><Relationship Id="rId20" Type="http://schemas.openxmlformats.org/officeDocument/2006/relationships/hyperlink" Target="https://www.microsoft.com/en-us/trustcenter/compliance/iso-iec-27018" TargetMode="External"/><Relationship Id="rId29" Type="http://schemas.openxmlformats.org/officeDocument/2006/relationships/hyperlink" Target="https://demos.microsoft.com/materials;searchKeyword=suite" TargetMode="External"/><Relationship Id="rId41" Type="http://schemas.openxmlformats.org/officeDocument/2006/relationships/hyperlink" Target="https://microsoft.sharepoint.com/sites/infopedia/pages/layouts/kcdoc.aspx?k=G01KC-1-21020" TargetMode="External"/><Relationship Id="rId1" Type="http://schemas.openxmlformats.org/officeDocument/2006/relationships/slideLayout" Target="../slideLayouts/slideLayout7.xml"/><Relationship Id="rId6" Type="http://schemas.openxmlformats.org/officeDocument/2006/relationships/hyperlink" Target="https://www.microsoft.com/en-us/trustcenter/compliance/ferpa" TargetMode="External"/><Relationship Id="rId11" Type="http://schemas.openxmlformats.org/officeDocument/2006/relationships/hyperlink" Target="https://www.microsoft.com/en-us/trustcenter/Compliance/HITRUST" TargetMode="External"/><Relationship Id="rId24" Type="http://schemas.openxmlformats.org/officeDocument/2006/relationships/hyperlink" Target="https://www.microsoft.com/en-us/trustcenter/privacy/gdpr/solutions" TargetMode="External"/><Relationship Id="rId32" Type="http://schemas.openxmlformats.org/officeDocument/2006/relationships/hyperlink" Target="https://docs.microsoft.com/en-us/microsoft-365-business/" TargetMode="External"/><Relationship Id="rId37" Type="http://schemas.openxmlformats.org/officeDocument/2006/relationships/hyperlink" Target="https://microsoft.sharepoint.com/sites/infopedia/pages/layouts/KCDoc.aspx?k=G03KC-1-6991" TargetMode="External"/><Relationship Id="rId40" Type="http://schemas.openxmlformats.org/officeDocument/2006/relationships/hyperlink" Target="http://www.aka.ms/gdprpartners" TargetMode="External"/><Relationship Id="rId45" Type="http://schemas.openxmlformats.org/officeDocument/2006/relationships/hyperlink" Target="https://gpm.clouddam.microsoft.com/en-us/gepsearch?570currentPage=0&amp;q=FAAAAB-LCAAAAAAABAAzOLz90Gqjw9tNTA5vtwAiS8tDuwEDPLGRFAAAAA2" TargetMode="External"/><Relationship Id="rId5" Type="http://schemas.openxmlformats.org/officeDocument/2006/relationships/hyperlink" Target="https://www.microsoft.com/en-us/trustcenter/compliance/cdsa" TargetMode="External"/><Relationship Id="rId15" Type="http://schemas.openxmlformats.org/officeDocument/2006/relationships/hyperlink" Target="https://www.microsoft.com/en-us/TrustCenter/Compliance/FDA" TargetMode="External"/><Relationship Id="rId23" Type="http://schemas.openxmlformats.org/officeDocument/2006/relationships/hyperlink" Target="https://www.microsoft.com/en-us/trustcenter/compliance/csa-self-assessment" TargetMode="External"/><Relationship Id="rId28" Type="http://schemas.openxmlformats.org/officeDocument/2006/relationships/hyperlink" Target="https://microsoft.sharepoint.com/sites/infopedia/pages/layouts/kcdoc.aspx?k=G03KC-1-8500" TargetMode="External"/><Relationship Id="rId36" Type="http://schemas.openxmlformats.org/officeDocument/2006/relationships/hyperlink" Target="https://microsoft.sharepoint.com/sites/infopedia/pages/layouts/kcdoc.aspx?k=G03KC-1-8913" TargetMode="External"/><Relationship Id="rId10" Type="http://schemas.openxmlformats.org/officeDocument/2006/relationships/hyperlink" Target="https://www.microsoft.com/en-us/trustcenter/compliance/hipaa" TargetMode="External"/><Relationship Id="rId19" Type="http://schemas.openxmlformats.org/officeDocument/2006/relationships/hyperlink" Target="https://www.microsoft.com/en-us/trustcenter/compliance/iso-iec-27001" TargetMode="External"/><Relationship Id="rId31" Type="http://schemas.openxmlformats.org/officeDocument/2006/relationships/hyperlink" Target="https://microsoft.sharepoint.com/sites/infopedia/pages/layouts/KCDoc.aspx?k=G03KC-1-8293" TargetMode="External"/><Relationship Id="rId44" Type="http://schemas.openxmlformats.org/officeDocument/2006/relationships/hyperlink" Target="https://microsoft.sharepoint.com/teams/office365evidence/SitePages/Home.aspx" TargetMode="External"/><Relationship Id="rId4" Type="http://schemas.openxmlformats.org/officeDocument/2006/relationships/hyperlink" Target="https://www.microsoft.com/en-us/trustcenter/compliance/mpaa" TargetMode="External"/><Relationship Id="rId9" Type="http://schemas.openxmlformats.org/officeDocument/2006/relationships/hyperlink" Target="https://msdn.microsoft.com/en-us/library/aa480484.aspx?f=255&amp;MSPPError=-2147217396#regcompliance_demystified_topic7" TargetMode="External"/><Relationship Id="rId14" Type="http://schemas.openxmlformats.org/officeDocument/2006/relationships/hyperlink" Target="https://www.microsoft.com/en-us/trustcenter/compliance/fda" TargetMode="External"/><Relationship Id="rId22" Type="http://schemas.openxmlformats.org/officeDocument/2006/relationships/hyperlink" Target="https://www.microsoft.com/en-us/trustcenter/compliance/csa-star-certification" TargetMode="External"/><Relationship Id="rId27" Type="http://schemas.openxmlformats.org/officeDocument/2006/relationships/hyperlink" Target="https://partners.office.com/collaboration" TargetMode="External"/><Relationship Id="rId30" Type="http://schemas.openxmlformats.org/officeDocument/2006/relationships/hyperlink" Target="https://microsoft.sharepoint.com/sites/infopedia/pages/layouts/KCDoc.aspx?k=G03KC-1-7042" TargetMode="External"/><Relationship Id="rId35" Type="http://schemas.openxmlformats.org/officeDocument/2006/relationships/hyperlink" Target="https://blogs.microsoft.com/firehose/2017/05/26/webinar-on-microsoft-on-trust-privacy-and-the-gdpr-available-on-demand/" TargetMode="External"/><Relationship Id="rId43" Type="http://schemas.openxmlformats.org/officeDocument/2006/relationships/hyperlink" Target="https://microsoft.sharepoint.com/sites/Infopedia_G03/officeonramp/SitePages/CustomerImmersionExperience.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p:cNvSpPr txBox="1"/>
          <p:nvPr/>
        </p:nvSpPr>
        <p:spPr>
          <a:xfrm>
            <a:off x="2767054" y="1530843"/>
            <a:ext cx="4776745" cy="1288533"/>
          </a:xfrm>
          <a:custGeom>
            <a:avLst/>
            <a:gdLst>
              <a:gd name="connsiteX0" fmla="*/ 0 w 4732717"/>
              <a:gd name="connsiteY0" fmla="*/ 0 h 1295621"/>
              <a:gd name="connsiteX1" fmla="*/ 4732717 w 4732717"/>
              <a:gd name="connsiteY1" fmla="*/ 0 h 1295621"/>
              <a:gd name="connsiteX2" fmla="*/ 4732717 w 4732717"/>
              <a:gd name="connsiteY2" fmla="*/ 1295621 h 1295621"/>
              <a:gd name="connsiteX3" fmla="*/ 0 w 4732717"/>
              <a:gd name="connsiteY3" fmla="*/ 1295621 h 1295621"/>
            </a:gdLst>
            <a:ahLst/>
            <a:cxnLst>
              <a:cxn ang="0">
                <a:pos x="connsiteX0" y="connsiteY0"/>
              </a:cxn>
              <a:cxn ang="0">
                <a:pos x="connsiteX1" y="connsiteY1"/>
              </a:cxn>
              <a:cxn ang="0">
                <a:pos x="connsiteX2" y="connsiteY2"/>
              </a:cxn>
              <a:cxn ang="0">
                <a:pos x="connsiteX3" y="connsiteY3"/>
              </a:cxn>
            </a:cxnLst>
            <a:rect l="l" t="t" r="r" b="b"/>
            <a:pathLst>
              <a:path w="4732717" h="1295621">
                <a:moveTo>
                  <a:pt x="0" y="0"/>
                </a:moveTo>
                <a:lnTo>
                  <a:pt x="4732717" y="0"/>
                </a:lnTo>
                <a:lnTo>
                  <a:pt x="4732717" y="1295621"/>
                </a:lnTo>
                <a:lnTo>
                  <a:pt x="0" y="1295621"/>
                </a:lnTo>
                <a:close/>
              </a:path>
            </a:pathLst>
          </a:custGeom>
          <a:solidFill>
            <a:schemeClr val="bg2"/>
          </a:solidFill>
        </p:spPr>
        <p:txBody>
          <a:bodyPr wrap="square" rtlCol="0">
            <a:noAutofit/>
          </a:bodyPr>
          <a:lstStyle/>
          <a:p>
            <a:endParaRPr lang="en-US" sz="1200"/>
          </a:p>
        </p:txBody>
      </p:sp>
      <p:sp>
        <p:nvSpPr>
          <p:cNvPr id="88" name="Freeform: Shape 87"/>
          <p:cNvSpPr/>
          <p:nvPr/>
        </p:nvSpPr>
        <p:spPr>
          <a:xfrm>
            <a:off x="228600" y="7381052"/>
            <a:ext cx="1124911" cy="1254128"/>
          </a:xfrm>
          <a:custGeom>
            <a:avLst/>
            <a:gdLst>
              <a:gd name="connsiteX0" fmla="*/ 0 w 1067045"/>
              <a:gd name="connsiteY0" fmla="*/ 0 h 2304288"/>
              <a:gd name="connsiteX1" fmla="*/ 743319 w 1067045"/>
              <a:gd name="connsiteY1" fmla="*/ 0 h 2304288"/>
              <a:gd name="connsiteX2" fmla="*/ 923232 w 1067045"/>
              <a:gd name="connsiteY2" fmla="*/ 0 h 2304288"/>
              <a:gd name="connsiteX3" fmla="*/ 923232 w 1067045"/>
              <a:gd name="connsiteY3" fmla="*/ 369078 h 2304288"/>
              <a:gd name="connsiteX4" fmla="*/ 1067045 w 1067045"/>
              <a:gd name="connsiteY4" fmla="*/ 473687 h 2304288"/>
              <a:gd name="connsiteX5" fmla="*/ 923232 w 1067045"/>
              <a:gd name="connsiteY5" fmla="*/ 578297 h 2304288"/>
              <a:gd name="connsiteX6" fmla="*/ 923232 w 1067045"/>
              <a:gd name="connsiteY6" fmla="*/ 1590720 h 2304288"/>
              <a:gd name="connsiteX7" fmla="*/ 923166 w 1067045"/>
              <a:gd name="connsiteY7" fmla="*/ 1590720 h 2304288"/>
              <a:gd name="connsiteX8" fmla="*/ 923166 w 1067045"/>
              <a:gd name="connsiteY8" fmla="*/ 2304288 h 2304288"/>
              <a:gd name="connsiteX9" fmla="*/ 919417 w 1067045"/>
              <a:gd name="connsiteY9" fmla="*/ 2304288 h 2304288"/>
              <a:gd name="connsiteX10" fmla="*/ 747067 w 1067045"/>
              <a:gd name="connsiteY10" fmla="*/ 2304288 h 2304288"/>
              <a:gd name="connsiteX11" fmla="*/ 743319 w 1067045"/>
              <a:gd name="connsiteY11" fmla="*/ 2304288 h 2304288"/>
              <a:gd name="connsiteX12" fmla="*/ 0 w 1067045"/>
              <a:gd name="connsiteY12"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7045" h="2304288">
                <a:moveTo>
                  <a:pt x="0" y="0"/>
                </a:moveTo>
                <a:lnTo>
                  <a:pt x="743319" y="0"/>
                </a:lnTo>
                <a:lnTo>
                  <a:pt x="923232" y="0"/>
                </a:lnTo>
                <a:lnTo>
                  <a:pt x="923232" y="369078"/>
                </a:lnTo>
                <a:lnTo>
                  <a:pt x="1067045" y="473687"/>
                </a:lnTo>
                <a:lnTo>
                  <a:pt x="923232" y="578297"/>
                </a:lnTo>
                <a:lnTo>
                  <a:pt x="923232" y="1590720"/>
                </a:lnTo>
                <a:lnTo>
                  <a:pt x="923166" y="1590720"/>
                </a:lnTo>
                <a:lnTo>
                  <a:pt x="923166" y="2304288"/>
                </a:lnTo>
                <a:lnTo>
                  <a:pt x="919417" y="2304288"/>
                </a:lnTo>
                <a:lnTo>
                  <a:pt x="747067" y="2304288"/>
                </a:lnTo>
                <a:lnTo>
                  <a:pt x="743319" y="2304288"/>
                </a:lnTo>
                <a:lnTo>
                  <a:pt x="0" y="2304288"/>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159" name="Rectangle 158"/>
          <p:cNvSpPr/>
          <p:nvPr/>
        </p:nvSpPr>
        <p:spPr>
          <a:xfrm>
            <a:off x="344129" y="7490547"/>
            <a:ext cx="784956" cy="413853"/>
          </a:xfrm>
          <a:prstGeom prst="rect">
            <a:avLst/>
          </a:prstGeom>
        </p:spPr>
        <p:txBody>
          <a:bodyPr wrap="square" lIns="0" tIns="0" rIns="0" bIns="0">
            <a:noAutofit/>
          </a:bodyPr>
          <a:lstStyle/>
          <a:p>
            <a:pPr>
              <a:lnSpc>
                <a:spcPts val="1300"/>
              </a:lnSpc>
            </a:pPr>
            <a:r>
              <a:rPr lang="en-US" sz="1200">
                <a:solidFill>
                  <a:schemeClr val="bg2"/>
                </a:solidFill>
                <a:latin typeface="Segoe UI Semibold" panose="020B0702040204020203" pitchFamily="34" charset="0"/>
                <a:cs typeface="Segoe UI Semibold" panose="020B0702040204020203" pitchFamily="34" charset="0"/>
              </a:rPr>
              <a:t>Offer guidance</a:t>
            </a:r>
          </a:p>
        </p:txBody>
      </p:sp>
      <p:grpSp>
        <p:nvGrpSpPr>
          <p:cNvPr id="117" name="Group 116"/>
          <p:cNvGrpSpPr/>
          <p:nvPr/>
        </p:nvGrpSpPr>
        <p:grpSpPr>
          <a:xfrm>
            <a:off x="612494" y="8108491"/>
            <a:ext cx="491590" cy="417824"/>
            <a:chOff x="869547" y="9845322"/>
            <a:chExt cx="866720" cy="736663"/>
          </a:xfrm>
          <a:solidFill>
            <a:schemeClr val="bg2">
              <a:alpha val="10000"/>
            </a:schemeClr>
          </a:solidFill>
        </p:grpSpPr>
        <p:sp>
          <p:nvSpPr>
            <p:cNvPr id="177" name="Freeform 243"/>
            <p:cNvSpPr>
              <a:spLocks/>
            </p:cNvSpPr>
            <p:nvPr/>
          </p:nvSpPr>
          <p:spPr bwMode="auto">
            <a:xfrm>
              <a:off x="869547" y="10328089"/>
              <a:ext cx="866720" cy="253896"/>
            </a:xfrm>
            <a:custGeom>
              <a:avLst/>
              <a:gdLst>
                <a:gd name="connsiteX0" fmla="*/ 0 w 6654800"/>
                <a:gd name="connsiteY0" fmla="*/ 136525 h 1949450"/>
                <a:gd name="connsiteX1" fmla="*/ 736600 w 6654800"/>
                <a:gd name="connsiteY1" fmla="*/ 136525 h 1949450"/>
                <a:gd name="connsiteX2" fmla="*/ 736600 w 6654800"/>
                <a:gd name="connsiteY2" fmla="*/ 1654175 h 1949450"/>
                <a:gd name="connsiteX3" fmla="*/ 0 w 6654800"/>
                <a:gd name="connsiteY3" fmla="*/ 1654175 h 1949450"/>
                <a:gd name="connsiteX4" fmla="*/ 2120900 w 6654800"/>
                <a:gd name="connsiteY4" fmla="*/ 0 h 1949450"/>
                <a:gd name="connsiteX5" fmla="*/ 2235200 w 6654800"/>
                <a:gd name="connsiteY5" fmla="*/ 0 h 1949450"/>
                <a:gd name="connsiteX6" fmla="*/ 2349500 w 6654800"/>
                <a:gd name="connsiteY6" fmla="*/ 6350 h 1949450"/>
                <a:gd name="connsiteX7" fmla="*/ 2463800 w 6654800"/>
                <a:gd name="connsiteY7" fmla="*/ 15875 h 1949450"/>
                <a:gd name="connsiteX8" fmla="*/ 2578100 w 6654800"/>
                <a:gd name="connsiteY8" fmla="*/ 34925 h 1949450"/>
                <a:gd name="connsiteX9" fmla="*/ 2695575 w 6654800"/>
                <a:gd name="connsiteY9" fmla="*/ 60325 h 1949450"/>
                <a:gd name="connsiteX10" fmla="*/ 2813050 w 6654800"/>
                <a:gd name="connsiteY10" fmla="*/ 92075 h 1949450"/>
                <a:gd name="connsiteX11" fmla="*/ 2889250 w 6654800"/>
                <a:gd name="connsiteY11" fmla="*/ 114300 h 1949450"/>
                <a:gd name="connsiteX12" fmla="*/ 2968625 w 6654800"/>
                <a:gd name="connsiteY12" fmla="*/ 136525 h 1949450"/>
                <a:gd name="connsiteX13" fmla="*/ 3048000 w 6654800"/>
                <a:gd name="connsiteY13" fmla="*/ 152400 h 1949450"/>
                <a:gd name="connsiteX14" fmla="*/ 3133725 w 6654800"/>
                <a:gd name="connsiteY14" fmla="*/ 168275 h 1949450"/>
                <a:gd name="connsiteX15" fmla="*/ 3225800 w 6654800"/>
                <a:gd name="connsiteY15" fmla="*/ 174625 h 1949450"/>
                <a:gd name="connsiteX16" fmla="*/ 3327400 w 6654800"/>
                <a:gd name="connsiteY16" fmla="*/ 177800 h 1949450"/>
                <a:gd name="connsiteX17" fmla="*/ 3438525 w 6654800"/>
                <a:gd name="connsiteY17" fmla="*/ 171450 h 1949450"/>
                <a:gd name="connsiteX18" fmla="*/ 3559175 w 6654800"/>
                <a:gd name="connsiteY18" fmla="*/ 158750 h 1949450"/>
                <a:gd name="connsiteX19" fmla="*/ 3660775 w 6654800"/>
                <a:gd name="connsiteY19" fmla="*/ 146050 h 1949450"/>
                <a:gd name="connsiteX20" fmla="*/ 3752850 w 6654800"/>
                <a:gd name="connsiteY20" fmla="*/ 130175 h 1949450"/>
                <a:gd name="connsiteX21" fmla="*/ 3835400 w 6654800"/>
                <a:gd name="connsiteY21" fmla="*/ 114300 h 1949450"/>
                <a:gd name="connsiteX22" fmla="*/ 3921125 w 6654800"/>
                <a:gd name="connsiteY22" fmla="*/ 92075 h 1949450"/>
                <a:gd name="connsiteX23" fmla="*/ 4006850 w 6654800"/>
                <a:gd name="connsiteY23" fmla="*/ 76200 h 1949450"/>
                <a:gd name="connsiteX24" fmla="*/ 4105275 w 6654800"/>
                <a:gd name="connsiteY24" fmla="*/ 60325 h 1949450"/>
                <a:gd name="connsiteX25" fmla="*/ 4159250 w 6654800"/>
                <a:gd name="connsiteY25" fmla="*/ 53975 h 1949450"/>
                <a:gd name="connsiteX26" fmla="*/ 4216400 w 6654800"/>
                <a:gd name="connsiteY26" fmla="*/ 47625 h 1949450"/>
                <a:gd name="connsiteX27" fmla="*/ 4279900 w 6654800"/>
                <a:gd name="connsiteY27" fmla="*/ 47625 h 1949450"/>
                <a:gd name="connsiteX28" fmla="*/ 4349750 w 6654800"/>
                <a:gd name="connsiteY28" fmla="*/ 44450 h 1949450"/>
                <a:gd name="connsiteX29" fmla="*/ 4441825 w 6654800"/>
                <a:gd name="connsiteY29" fmla="*/ 47625 h 1949450"/>
                <a:gd name="connsiteX30" fmla="*/ 4527550 w 6654800"/>
                <a:gd name="connsiteY30" fmla="*/ 50800 h 1949450"/>
                <a:gd name="connsiteX31" fmla="*/ 4572000 w 6654800"/>
                <a:gd name="connsiteY31" fmla="*/ 57150 h 1949450"/>
                <a:gd name="connsiteX32" fmla="*/ 4610100 w 6654800"/>
                <a:gd name="connsiteY32" fmla="*/ 63500 h 1949450"/>
                <a:gd name="connsiteX33" fmla="*/ 4648200 w 6654800"/>
                <a:gd name="connsiteY33" fmla="*/ 76200 h 1949450"/>
                <a:gd name="connsiteX34" fmla="*/ 4679950 w 6654800"/>
                <a:gd name="connsiteY34" fmla="*/ 88900 h 1949450"/>
                <a:gd name="connsiteX35" fmla="*/ 4711700 w 6654800"/>
                <a:gd name="connsiteY35" fmla="*/ 104775 h 1949450"/>
                <a:gd name="connsiteX36" fmla="*/ 4740275 w 6654800"/>
                <a:gd name="connsiteY36" fmla="*/ 123825 h 1949450"/>
                <a:gd name="connsiteX37" fmla="*/ 4765675 w 6654800"/>
                <a:gd name="connsiteY37" fmla="*/ 146050 h 1949450"/>
                <a:gd name="connsiteX38" fmla="*/ 4784725 w 6654800"/>
                <a:gd name="connsiteY38" fmla="*/ 174625 h 1949450"/>
                <a:gd name="connsiteX39" fmla="*/ 4803775 w 6654800"/>
                <a:gd name="connsiteY39" fmla="*/ 209550 h 1949450"/>
                <a:gd name="connsiteX40" fmla="*/ 4813300 w 6654800"/>
                <a:gd name="connsiteY40" fmla="*/ 247650 h 1949450"/>
                <a:gd name="connsiteX41" fmla="*/ 4822825 w 6654800"/>
                <a:gd name="connsiteY41" fmla="*/ 288925 h 1949450"/>
                <a:gd name="connsiteX42" fmla="*/ 4826000 w 6654800"/>
                <a:gd name="connsiteY42" fmla="*/ 339725 h 1949450"/>
                <a:gd name="connsiteX43" fmla="*/ 4819650 w 6654800"/>
                <a:gd name="connsiteY43" fmla="*/ 390525 h 1949450"/>
                <a:gd name="connsiteX44" fmla="*/ 4816475 w 6654800"/>
                <a:gd name="connsiteY44" fmla="*/ 415925 h 1949450"/>
                <a:gd name="connsiteX45" fmla="*/ 4810125 w 6654800"/>
                <a:gd name="connsiteY45" fmla="*/ 441325 h 1949450"/>
                <a:gd name="connsiteX46" fmla="*/ 4800600 w 6654800"/>
                <a:gd name="connsiteY46" fmla="*/ 466725 h 1949450"/>
                <a:gd name="connsiteX47" fmla="*/ 4787900 w 6654800"/>
                <a:gd name="connsiteY47" fmla="*/ 492125 h 1949450"/>
                <a:gd name="connsiteX48" fmla="*/ 4772025 w 6654800"/>
                <a:gd name="connsiteY48" fmla="*/ 514350 h 1949450"/>
                <a:gd name="connsiteX49" fmla="*/ 4749800 w 6654800"/>
                <a:gd name="connsiteY49" fmla="*/ 539750 h 1949450"/>
                <a:gd name="connsiteX50" fmla="*/ 4727575 w 6654800"/>
                <a:gd name="connsiteY50" fmla="*/ 558800 h 1949450"/>
                <a:gd name="connsiteX51" fmla="*/ 4699000 w 6654800"/>
                <a:gd name="connsiteY51" fmla="*/ 577850 h 1949450"/>
                <a:gd name="connsiteX52" fmla="*/ 4664075 w 6654800"/>
                <a:gd name="connsiteY52" fmla="*/ 596900 h 1949450"/>
                <a:gd name="connsiteX53" fmla="*/ 4625975 w 6654800"/>
                <a:gd name="connsiteY53" fmla="*/ 612775 h 1949450"/>
                <a:gd name="connsiteX54" fmla="*/ 4581525 w 6654800"/>
                <a:gd name="connsiteY54" fmla="*/ 625475 h 1949450"/>
                <a:gd name="connsiteX55" fmla="*/ 4530725 w 6654800"/>
                <a:gd name="connsiteY55" fmla="*/ 638175 h 1949450"/>
                <a:gd name="connsiteX56" fmla="*/ 4476750 w 6654800"/>
                <a:gd name="connsiteY56" fmla="*/ 644525 h 1949450"/>
                <a:gd name="connsiteX57" fmla="*/ 4413250 w 6654800"/>
                <a:gd name="connsiteY57" fmla="*/ 650875 h 1949450"/>
                <a:gd name="connsiteX58" fmla="*/ 4295775 w 6654800"/>
                <a:gd name="connsiteY58" fmla="*/ 657225 h 1949450"/>
                <a:gd name="connsiteX59" fmla="*/ 4213225 w 6654800"/>
                <a:gd name="connsiteY59" fmla="*/ 660400 h 1949450"/>
                <a:gd name="connsiteX60" fmla="*/ 4149725 w 6654800"/>
                <a:gd name="connsiteY60" fmla="*/ 660400 h 1949450"/>
                <a:gd name="connsiteX61" fmla="*/ 4095750 w 6654800"/>
                <a:gd name="connsiteY61" fmla="*/ 660400 h 1949450"/>
                <a:gd name="connsiteX62" fmla="*/ 3984625 w 6654800"/>
                <a:gd name="connsiteY62" fmla="*/ 654050 h 1949450"/>
                <a:gd name="connsiteX63" fmla="*/ 3905250 w 6654800"/>
                <a:gd name="connsiteY63" fmla="*/ 650875 h 1949450"/>
                <a:gd name="connsiteX64" fmla="*/ 3797300 w 6654800"/>
                <a:gd name="connsiteY64" fmla="*/ 650875 h 1949450"/>
                <a:gd name="connsiteX65" fmla="*/ 3660775 w 6654800"/>
                <a:gd name="connsiteY65" fmla="*/ 654050 h 1949450"/>
                <a:gd name="connsiteX66" fmla="*/ 3562350 w 6654800"/>
                <a:gd name="connsiteY66" fmla="*/ 660400 h 1949450"/>
                <a:gd name="connsiteX67" fmla="*/ 3482975 w 6654800"/>
                <a:gd name="connsiteY67" fmla="*/ 669925 h 1949450"/>
                <a:gd name="connsiteX68" fmla="*/ 3451225 w 6654800"/>
                <a:gd name="connsiteY68" fmla="*/ 676275 h 1949450"/>
                <a:gd name="connsiteX69" fmla="*/ 3422650 w 6654800"/>
                <a:gd name="connsiteY69" fmla="*/ 685800 h 1949450"/>
                <a:gd name="connsiteX70" fmla="*/ 3368675 w 6654800"/>
                <a:gd name="connsiteY70" fmla="*/ 704850 h 1949450"/>
                <a:gd name="connsiteX71" fmla="*/ 3314700 w 6654800"/>
                <a:gd name="connsiteY71" fmla="*/ 733425 h 1949450"/>
                <a:gd name="connsiteX72" fmla="*/ 3251200 w 6654800"/>
                <a:gd name="connsiteY72" fmla="*/ 765175 h 1949450"/>
                <a:gd name="connsiteX73" fmla="*/ 3168650 w 6654800"/>
                <a:gd name="connsiteY73" fmla="*/ 803275 h 1949450"/>
                <a:gd name="connsiteX74" fmla="*/ 3340100 w 6654800"/>
                <a:gd name="connsiteY74" fmla="*/ 847725 h 1949450"/>
                <a:gd name="connsiteX75" fmla="*/ 3419475 w 6654800"/>
                <a:gd name="connsiteY75" fmla="*/ 869950 h 1949450"/>
                <a:gd name="connsiteX76" fmla="*/ 3498850 w 6654800"/>
                <a:gd name="connsiteY76" fmla="*/ 895350 h 1949450"/>
                <a:gd name="connsiteX77" fmla="*/ 3584575 w 6654800"/>
                <a:gd name="connsiteY77" fmla="*/ 923925 h 1949450"/>
                <a:gd name="connsiteX78" fmla="*/ 3676650 w 6654800"/>
                <a:gd name="connsiteY78" fmla="*/ 962025 h 1949450"/>
                <a:gd name="connsiteX79" fmla="*/ 3781425 w 6654800"/>
                <a:gd name="connsiteY79" fmla="*/ 1009650 h 1949450"/>
                <a:gd name="connsiteX80" fmla="*/ 3898900 w 6654800"/>
                <a:gd name="connsiteY80" fmla="*/ 1069975 h 1949450"/>
                <a:gd name="connsiteX81" fmla="*/ 3965575 w 6654800"/>
                <a:gd name="connsiteY81" fmla="*/ 1063625 h 1949450"/>
                <a:gd name="connsiteX82" fmla="*/ 4035425 w 6654800"/>
                <a:gd name="connsiteY82" fmla="*/ 1057275 h 1949450"/>
                <a:gd name="connsiteX83" fmla="*/ 4102100 w 6654800"/>
                <a:gd name="connsiteY83" fmla="*/ 1054100 h 1949450"/>
                <a:gd name="connsiteX84" fmla="*/ 4168775 w 6654800"/>
                <a:gd name="connsiteY84" fmla="*/ 1054100 h 1949450"/>
                <a:gd name="connsiteX85" fmla="*/ 4298950 w 6654800"/>
                <a:gd name="connsiteY85" fmla="*/ 1057275 h 1949450"/>
                <a:gd name="connsiteX86" fmla="*/ 4429125 w 6654800"/>
                <a:gd name="connsiteY86" fmla="*/ 1063625 h 1949450"/>
                <a:gd name="connsiteX87" fmla="*/ 4559300 w 6654800"/>
                <a:gd name="connsiteY87" fmla="*/ 1073150 h 1949450"/>
                <a:gd name="connsiteX88" fmla="*/ 4683125 w 6654800"/>
                <a:gd name="connsiteY88" fmla="*/ 1085850 h 1949450"/>
                <a:gd name="connsiteX89" fmla="*/ 4806950 w 6654800"/>
                <a:gd name="connsiteY89" fmla="*/ 1098550 h 1949450"/>
                <a:gd name="connsiteX90" fmla="*/ 4927600 w 6654800"/>
                <a:gd name="connsiteY90" fmla="*/ 1108075 h 1949450"/>
                <a:gd name="connsiteX91" fmla="*/ 5022850 w 6654800"/>
                <a:gd name="connsiteY91" fmla="*/ 1082675 h 1949450"/>
                <a:gd name="connsiteX92" fmla="*/ 5108575 w 6654800"/>
                <a:gd name="connsiteY92" fmla="*/ 1057275 h 1949450"/>
                <a:gd name="connsiteX93" fmla="*/ 5267325 w 6654800"/>
                <a:gd name="connsiteY93" fmla="*/ 1012825 h 1949450"/>
                <a:gd name="connsiteX94" fmla="*/ 5346700 w 6654800"/>
                <a:gd name="connsiteY94" fmla="*/ 993775 h 1949450"/>
                <a:gd name="connsiteX95" fmla="*/ 5432425 w 6654800"/>
                <a:gd name="connsiteY95" fmla="*/ 974725 h 1949450"/>
                <a:gd name="connsiteX96" fmla="*/ 5527675 w 6654800"/>
                <a:gd name="connsiteY96" fmla="*/ 962025 h 1949450"/>
                <a:gd name="connsiteX97" fmla="*/ 5638800 w 6654800"/>
                <a:gd name="connsiteY97" fmla="*/ 952500 h 1949450"/>
                <a:gd name="connsiteX98" fmla="*/ 5803900 w 6654800"/>
                <a:gd name="connsiteY98" fmla="*/ 822325 h 1949450"/>
                <a:gd name="connsiteX99" fmla="*/ 5892800 w 6654800"/>
                <a:gd name="connsiteY99" fmla="*/ 755650 h 1949450"/>
                <a:gd name="connsiteX100" fmla="*/ 5937250 w 6654800"/>
                <a:gd name="connsiteY100" fmla="*/ 723900 h 1949450"/>
                <a:gd name="connsiteX101" fmla="*/ 5984875 w 6654800"/>
                <a:gd name="connsiteY101" fmla="*/ 692150 h 1949450"/>
                <a:gd name="connsiteX102" fmla="*/ 6029325 w 6654800"/>
                <a:gd name="connsiteY102" fmla="*/ 666750 h 1949450"/>
                <a:gd name="connsiteX103" fmla="*/ 6076950 w 6654800"/>
                <a:gd name="connsiteY103" fmla="*/ 641350 h 1949450"/>
                <a:gd name="connsiteX104" fmla="*/ 6124575 w 6654800"/>
                <a:gd name="connsiteY104" fmla="*/ 622300 h 1949450"/>
                <a:gd name="connsiteX105" fmla="*/ 6172200 w 6654800"/>
                <a:gd name="connsiteY105" fmla="*/ 603250 h 1949450"/>
                <a:gd name="connsiteX106" fmla="*/ 6219825 w 6654800"/>
                <a:gd name="connsiteY106" fmla="*/ 590550 h 1949450"/>
                <a:gd name="connsiteX107" fmla="*/ 6267450 w 6654800"/>
                <a:gd name="connsiteY107" fmla="*/ 584200 h 1949450"/>
                <a:gd name="connsiteX108" fmla="*/ 6315075 w 6654800"/>
                <a:gd name="connsiteY108" fmla="*/ 584200 h 1949450"/>
                <a:gd name="connsiteX109" fmla="*/ 6362700 w 6654800"/>
                <a:gd name="connsiteY109" fmla="*/ 587375 h 1949450"/>
                <a:gd name="connsiteX110" fmla="*/ 6388100 w 6654800"/>
                <a:gd name="connsiteY110" fmla="*/ 593725 h 1949450"/>
                <a:gd name="connsiteX111" fmla="*/ 6413500 w 6654800"/>
                <a:gd name="connsiteY111" fmla="*/ 603250 h 1949450"/>
                <a:gd name="connsiteX112" fmla="*/ 6438900 w 6654800"/>
                <a:gd name="connsiteY112" fmla="*/ 612775 h 1949450"/>
                <a:gd name="connsiteX113" fmla="*/ 6464300 w 6654800"/>
                <a:gd name="connsiteY113" fmla="*/ 625475 h 1949450"/>
                <a:gd name="connsiteX114" fmla="*/ 6515100 w 6654800"/>
                <a:gd name="connsiteY114" fmla="*/ 657225 h 1949450"/>
                <a:gd name="connsiteX115" fmla="*/ 6559550 w 6654800"/>
                <a:gd name="connsiteY115" fmla="*/ 688975 h 1949450"/>
                <a:gd name="connsiteX116" fmla="*/ 6597650 w 6654800"/>
                <a:gd name="connsiteY116" fmla="*/ 717550 h 1949450"/>
                <a:gd name="connsiteX117" fmla="*/ 6629400 w 6654800"/>
                <a:gd name="connsiteY117" fmla="*/ 746125 h 1949450"/>
                <a:gd name="connsiteX118" fmla="*/ 6654800 w 6654800"/>
                <a:gd name="connsiteY118" fmla="*/ 771525 h 1949450"/>
                <a:gd name="connsiteX119" fmla="*/ 6613525 w 6654800"/>
                <a:gd name="connsiteY119" fmla="*/ 803275 h 1949450"/>
                <a:gd name="connsiteX120" fmla="*/ 6530975 w 6654800"/>
                <a:gd name="connsiteY120" fmla="*/ 866775 h 1949450"/>
                <a:gd name="connsiteX121" fmla="*/ 6384925 w 6654800"/>
                <a:gd name="connsiteY121" fmla="*/ 974725 h 1949450"/>
                <a:gd name="connsiteX122" fmla="*/ 6359525 w 6654800"/>
                <a:gd name="connsiteY122" fmla="*/ 1019175 h 1949450"/>
                <a:gd name="connsiteX123" fmla="*/ 6337300 w 6654800"/>
                <a:gd name="connsiteY123" fmla="*/ 1050925 h 1949450"/>
                <a:gd name="connsiteX124" fmla="*/ 6324600 w 6654800"/>
                <a:gd name="connsiteY124" fmla="*/ 1060450 h 1949450"/>
                <a:gd name="connsiteX125" fmla="*/ 6318250 w 6654800"/>
                <a:gd name="connsiteY125" fmla="*/ 1063625 h 1949450"/>
                <a:gd name="connsiteX126" fmla="*/ 6229350 w 6654800"/>
                <a:gd name="connsiteY126" fmla="*/ 1136650 h 1949450"/>
                <a:gd name="connsiteX127" fmla="*/ 6137275 w 6654800"/>
                <a:gd name="connsiteY127" fmla="*/ 1219200 h 1949450"/>
                <a:gd name="connsiteX128" fmla="*/ 6022975 w 6654800"/>
                <a:gd name="connsiteY128" fmla="*/ 1317625 h 1949450"/>
                <a:gd name="connsiteX129" fmla="*/ 5886450 w 6654800"/>
                <a:gd name="connsiteY129" fmla="*/ 1425575 h 1949450"/>
                <a:gd name="connsiteX130" fmla="*/ 5845175 w 6654800"/>
                <a:gd name="connsiteY130" fmla="*/ 1431925 h 1949450"/>
                <a:gd name="connsiteX131" fmla="*/ 5800725 w 6654800"/>
                <a:gd name="connsiteY131" fmla="*/ 1444625 h 1949450"/>
                <a:gd name="connsiteX132" fmla="*/ 5753100 w 6654800"/>
                <a:gd name="connsiteY132" fmla="*/ 1457325 h 1949450"/>
                <a:gd name="connsiteX133" fmla="*/ 5699125 w 6654800"/>
                <a:gd name="connsiteY133" fmla="*/ 1473200 h 1949450"/>
                <a:gd name="connsiteX134" fmla="*/ 5588000 w 6654800"/>
                <a:gd name="connsiteY134" fmla="*/ 1514475 h 1949450"/>
                <a:gd name="connsiteX135" fmla="*/ 5470525 w 6654800"/>
                <a:gd name="connsiteY135" fmla="*/ 1562100 h 1949450"/>
                <a:gd name="connsiteX136" fmla="*/ 5349875 w 6654800"/>
                <a:gd name="connsiteY136" fmla="*/ 1616075 h 1949450"/>
                <a:gd name="connsiteX137" fmla="*/ 5238750 w 6654800"/>
                <a:gd name="connsiteY137" fmla="*/ 1670050 h 1949450"/>
                <a:gd name="connsiteX138" fmla="*/ 5137150 w 6654800"/>
                <a:gd name="connsiteY138" fmla="*/ 1720850 h 1949450"/>
                <a:gd name="connsiteX139" fmla="*/ 5051425 w 6654800"/>
                <a:gd name="connsiteY139" fmla="*/ 1765300 h 1949450"/>
                <a:gd name="connsiteX140" fmla="*/ 4975225 w 6654800"/>
                <a:gd name="connsiteY140" fmla="*/ 1765300 h 1949450"/>
                <a:gd name="connsiteX141" fmla="*/ 4899025 w 6654800"/>
                <a:gd name="connsiteY141" fmla="*/ 1762125 h 1949450"/>
                <a:gd name="connsiteX142" fmla="*/ 4816475 w 6654800"/>
                <a:gd name="connsiteY142" fmla="*/ 1765300 h 1949450"/>
                <a:gd name="connsiteX143" fmla="*/ 4733925 w 6654800"/>
                <a:gd name="connsiteY143" fmla="*/ 1768475 h 1949450"/>
                <a:gd name="connsiteX144" fmla="*/ 4559300 w 6654800"/>
                <a:gd name="connsiteY144" fmla="*/ 1784350 h 1949450"/>
                <a:gd name="connsiteX145" fmla="*/ 4381500 w 6654800"/>
                <a:gd name="connsiteY145" fmla="*/ 1806575 h 1949450"/>
                <a:gd name="connsiteX146" fmla="*/ 4200525 w 6654800"/>
                <a:gd name="connsiteY146" fmla="*/ 1835150 h 1949450"/>
                <a:gd name="connsiteX147" fmla="*/ 4022725 w 6654800"/>
                <a:gd name="connsiteY147" fmla="*/ 1870075 h 1949450"/>
                <a:gd name="connsiteX148" fmla="*/ 3854450 w 6654800"/>
                <a:gd name="connsiteY148" fmla="*/ 1908175 h 1949450"/>
                <a:gd name="connsiteX149" fmla="*/ 3695700 w 6654800"/>
                <a:gd name="connsiteY149" fmla="*/ 1949450 h 1949450"/>
                <a:gd name="connsiteX150" fmla="*/ 3590925 w 6654800"/>
                <a:gd name="connsiteY150" fmla="*/ 1933575 h 1949450"/>
                <a:gd name="connsiteX151" fmla="*/ 3492500 w 6654800"/>
                <a:gd name="connsiteY151" fmla="*/ 1924050 h 1949450"/>
                <a:gd name="connsiteX152" fmla="*/ 3311525 w 6654800"/>
                <a:gd name="connsiteY152" fmla="*/ 1908175 h 1949450"/>
                <a:gd name="connsiteX153" fmla="*/ 3117850 w 6654800"/>
                <a:gd name="connsiteY153" fmla="*/ 1892300 h 1949450"/>
                <a:gd name="connsiteX154" fmla="*/ 3006725 w 6654800"/>
                <a:gd name="connsiteY154" fmla="*/ 1882775 h 1949450"/>
                <a:gd name="connsiteX155" fmla="*/ 2882900 w 6654800"/>
                <a:gd name="connsiteY155" fmla="*/ 1870075 h 1949450"/>
                <a:gd name="connsiteX156" fmla="*/ 2740025 w 6654800"/>
                <a:gd name="connsiteY156" fmla="*/ 1847850 h 1949450"/>
                <a:gd name="connsiteX157" fmla="*/ 2578100 w 6654800"/>
                <a:gd name="connsiteY157" fmla="*/ 1822450 h 1949450"/>
                <a:gd name="connsiteX158" fmla="*/ 2387600 w 6654800"/>
                <a:gd name="connsiteY158" fmla="*/ 1787525 h 1949450"/>
                <a:gd name="connsiteX159" fmla="*/ 2171700 w 6654800"/>
                <a:gd name="connsiteY159" fmla="*/ 1743075 h 1949450"/>
                <a:gd name="connsiteX160" fmla="*/ 1920875 w 6654800"/>
                <a:gd name="connsiteY160" fmla="*/ 1689100 h 1949450"/>
                <a:gd name="connsiteX161" fmla="*/ 1635125 w 6654800"/>
                <a:gd name="connsiteY161" fmla="*/ 1622425 h 1949450"/>
                <a:gd name="connsiteX162" fmla="*/ 1308100 w 6654800"/>
                <a:gd name="connsiteY162" fmla="*/ 1543050 h 1949450"/>
                <a:gd name="connsiteX163" fmla="*/ 936625 w 6654800"/>
                <a:gd name="connsiteY163" fmla="*/ 1450975 h 1949450"/>
                <a:gd name="connsiteX164" fmla="*/ 812800 w 6654800"/>
                <a:gd name="connsiteY164" fmla="*/ 1450975 h 1949450"/>
                <a:gd name="connsiteX165" fmla="*/ 812800 w 6654800"/>
                <a:gd name="connsiteY165" fmla="*/ 428625 h 1949450"/>
                <a:gd name="connsiteX166" fmla="*/ 948267 w 6654800"/>
                <a:gd name="connsiteY166" fmla="*/ 428625 h 1949450"/>
                <a:gd name="connsiteX167" fmla="*/ 1006475 w 6654800"/>
                <a:gd name="connsiteY167" fmla="*/ 412750 h 1949450"/>
                <a:gd name="connsiteX168" fmla="*/ 1069975 w 6654800"/>
                <a:gd name="connsiteY168" fmla="*/ 390525 h 1949450"/>
                <a:gd name="connsiteX169" fmla="*/ 1127125 w 6654800"/>
                <a:gd name="connsiteY169" fmla="*/ 365125 h 1949450"/>
                <a:gd name="connsiteX170" fmla="*/ 1184275 w 6654800"/>
                <a:gd name="connsiteY170" fmla="*/ 336550 h 1949450"/>
                <a:gd name="connsiteX171" fmla="*/ 1235075 w 6654800"/>
                <a:gd name="connsiteY171" fmla="*/ 307975 h 1949450"/>
                <a:gd name="connsiteX172" fmla="*/ 1285875 w 6654800"/>
                <a:gd name="connsiteY172" fmla="*/ 279400 h 1949450"/>
                <a:gd name="connsiteX173" fmla="*/ 1384300 w 6654800"/>
                <a:gd name="connsiteY173" fmla="*/ 219075 h 1949450"/>
                <a:gd name="connsiteX174" fmla="*/ 1489075 w 6654800"/>
                <a:gd name="connsiteY174" fmla="*/ 158750 h 1949450"/>
                <a:gd name="connsiteX175" fmla="*/ 1543050 w 6654800"/>
                <a:gd name="connsiteY175" fmla="*/ 130175 h 1949450"/>
                <a:gd name="connsiteX176" fmla="*/ 1600200 w 6654800"/>
                <a:gd name="connsiteY176" fmla="*/ 101600 h 1949450"/>
                <a:gd name="connsiteX177" fmla="*/ 1663700 w 6654800"/>
                <a:gd name="connsiteY177" fmla="*/ 76200 h 1949450"/>
                <a:gd name="connsiteX178" fmla="*/ 1730375 w 6654800"/>
                <a:gd name="connsiteY178" fmla="*/ 57150 h 1949450"/>
                <a:gd name="connsiteX179" fmla="*/ 1803400 w 6654800"/>
                <a:gd name="connsiteY179" fmla="*/ 38100 h 1949450"/>
                <a:gd name="connsiteX180" fmla="*/ 1885950 w 6654800"/>
                <a:gd name="connsiteY180" fmla="*/ 22225 h 1949450"/>
                <a:gd name="connsiteX181" fmla="*/ 2003425 w 6654800"/>
                <a:gd name="connsiteY181" fmla="*/ 9525 h 194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6654800" h="1949450">
                  <a:moveTo>
                    <a:pt x="0" y="136525"/>
                  </a:moveTo>
                  <a:lnTo>
                    <a:pt x="736600" y="136525"/>
                  </a:lnTo>
                  <a:lnTo>
                    <a:pt x="736600" y="1654175"/>
                  </a:lnTo>
                  <a:lnTo>
                    <a:pt x="0" y="1654175"/>
                  </a:lnTo>
                  <a:close/>
                  <a:moveTo>
                    <a:pt x="2120900" y="0"/>
                  </a:moveTo>
                  <a:lnTo>
                    <a:pt x="2235200" y="0"/>
                  </a:lnTo>
                  <a:lnTo>
                    <a:pt x="2349500" y="6350"/>
                  </a:lnTo>
                  <a:lnTo>
                    <a:pt x="2463800" y="15875"/>
                  </a:lnTo>
                  <a:lnTo>
                    <a:pt x="2578100" y="34925"/>
                  </a:lnTo>
                  <a:lnTo>
                    <a:pt x="2695575" y="60325"/>
                  </a:lnTo>
                  <a:lnTo>
                    <a:pt x="2813050" y="92075"/>
                  </a:lnTo>
                  <a:lnTo>
                    <a:pt x="2889250" y="114300"/>
                  </a:lnTo>
                  <a:lnTo>
                    <a:pt x="2968625" y="136525"/>
                  </a:lnTo>
                  <a:lnTo>
                    <a:pt x="3048000" y="152400"/>
                  </a:lnTo>
                  <a:lnTo>
                    <a:pt x="3133725" y="168275"/>
                  </a:lnTo>
                  <a:lnTo>
                    <a:pt x="3225800" y="174625"/>
                  </a:lnTo>
                  <a:lnTo>
                    <a:pt x="3327400" y="177800"/>
                  </a:lnTo>
                  <a:lnTo>
                    <a:pt x="3438525" y="171450"/>
                  </a:lnTo>
                  <a:lnTo>
                    <a:pt x="3559175" y="158750"/>
                  </a:lnTo>
                  <a:lnTo>
                    <a:pt x="3660775" y="146050"/>
                  </a:lnTo>
                  <a:lnTo>
                    <a:pt x="3752850" y="130175"/>
                  </a:lnTo>
                  <a:lnTo>
                    <a:pt x="3835400" y="114300"/>
                  </a:lnTo>
                  <a:lnTo>
                    <a:pt x="3921125" y="92075"/>
                  </a:lnTo>
                  <a:lnTo>
                    <a:pt x="4006850" y="76200"/>
                  </a:lnTo>
                  <a:lnTo>
                    <a:pt x="4105275" y="60325"/>
                  </a:lnTo>
                  <a:lnTo>
                    <a:pt x="4159250" y="53975"/>
                  </a:lnTo>
                  <a:lnTo>
                    <a:pt x="4216400" y="47625"/>
                  </a:lnTo>
                  <a:lnTo>
                    <a:pt x="4279900" y="47625"/>
                  </a:lnTo>
                  <a:lnTo>
                    <a:pt x="4349750" y="44450"/>
                  </a:lnTo>
                  <a:lnTo>
                    <a:pt x="4441825" y="47625"/>
                  </a:lnTo>
                  <a:lnTo>
                    <a:pt x="4527550" y="50800"/>
                  </a:lnTo>
                  <a:lnTo>
                    <a:pt x="4572000" y="57150"/>
                  </a:lnTo>
                  <a:lnTo>
                    <a:pt x="4610100" y="63500"/>
                  </a:lnTo>
                  <a:lnTo>
                    <a:pt x="4648200" y="76200"/>
                  </a:lnTo>
                  <a:lnTo>
                    <a:pt x="4679950" y="88900"/>
                  </a:lnTo>
                  <a:lnTo>
                    <a:pt x="4711700" y="104775"/>
                  </a:lnTo>
                  <a:lnTo>
                    <a:pt x="4740275" y="123825"/>
                  </a:lnTo>
                  <a:lnTo>
                    <a:pt x="4765675" y="146050"/>
                  </a:lnTo>
                  <a:lnTo>
                    <a:pt x="4784725" y="174625"/>
                  </a:lnTo>
                  <a:lnTo>
                    <a:pt x="4803775" y="209550"/>
                  </a:lnTo>
                  <a:lnTo>
                    <a:pt x="4813300" y="247650"/>
                  </a:lnTo>
                  <a:lnTo>
                    <a:pt x="4822825" y="288925"/>
                  </a:lnTo>
                  <a:lnTo>
                    <a:pt x="4826000" y="339725"/>
                  </a:lnTo>
                  <a:lnTo>
                    <a:pt x="4819650" y="390525"/>
                  </a:lnTo>
                  <a:lnTo>
                    <a:pt x="4816475" y="415925"/>
                  </a:lnTo>
                  <a:lnTo>
                    <a:pt x="4810125" y="441325"/>
                  </a:lnTo>
                  <a:lnTo>
                    <a:pt x="4800600" y="466725"/>
                  </a:lnTo>
                  <a:lnTo>
                    <a:pt x="4787900" y="492125"/>
                  </a:lnTo>
                  <a:lnTo>
                    <a:pt x="4772025" y="514350"/>
                  </a:lnTo>
                  <a:lnTo>
                    <a:pt x="4749800" y="539750"/>
                  </a:lnTo>
                  <a:lnTo>
                    <a:pt x="4727575" y="558800"/>
                  </a:lnTo>
                  <a:lnTo>
                    <a:pt x="4699000" y="577850"/>
                  </a:lnTo>
                  <a:lnTo>
                    <a:pt x="4664075" y="596900"/>
                  </a:lnTo>
                  <a:lnTo>
                    <a:pt x="4625975" y="612775"/>
                  </a:lnTo>
                  <a:lnTo>
                    <a:pt x="4581525" y="625475"/>
                  </a:lnTo>
                  <a:lnTo>
                    <a:pt x="4530725" y="638175"/>
                  </a:lnTo>
                  <a:lnTo>
                    <a:pt x="4476750" y="644525"/>
                  </a:lnTo>
                  <a:lnTo>
                    <a:pt x="4413250" y="650875"/>
                  </a:lnTo>
                  <a:lnTo>
                    <a:pt x="4295775" y="657225"/>
                  </a:lnTo>
                  <a:lnTo>
                    <a:pt x="4213225" y="660400"/>
                  </a:lnTo>
                  <a:lnTo>
                    <a:pt x="4149725" y="660400"/>
                  </a:lnTo>
                  <a:lnTo>
                    <a:pt x="4095750" y="660400"/>
                  </a:lnTo>
                  <a:lnTo>
                    <a:pt x="3984625" y="654050"/>
                  </a:lnTo>
                  <a:lnTo>
                    <a:pt x="3905250" y="650875"/>
                  </a:lnTo>
                  <a:lnTo>
                    <a:pt x="3797300" y="650875"/>
                  </a:lnTo>
                  <a:lnTo>
                    <a:pt x="3660775" y="654050"/>
                  </a:lnTo>
                  <a:lnTo>
                    <a:pt x="3562350" y="660400"/>
                  </a:lnTo>
                  <a:lnTo>
                    <a:pt x="3482975" y="669925"/>
                  </a:lnTo>
                  <a:lnTo>
                    <a:pt x="3451225" y="676275"/>
                  </a:lnTo>
                  <a:lnTo>
                    <a:pt x="3422650" y="685800"/>
                  </a:lnTo>
                  <a:lnTo>
                    <a:pt x="3368675" y="704850"/>
                  </a:lnTo>
                  <a:lnTo>
                    <a:pt x="3314700" y="733425"/>
                  </a:lnTo>
                  <a:lnTo>
                    <a:pt x="3251200" y="765175"/>
                  </a:lnTo>
                  <a:lnTo>
                    <a:pt x="3168650" y="803275"/>
                  </a:lnTo>
                  <a:lnTo>
                    <a:pt x="3340100" y="847725"/>
                  </a:lnTo>
                  <a:lnTo>
                    <a:pt x="3419475" y="869950"/>
                  </a:lnTo>
                  <a:lnTo>
                    <a:pt x="3498850" y="895350"/>
                  </a:lnTo>
                  <a:lnTo>
                    <a:pt x="3584575" y="923925"/>
                  </a:lnTo>
                  <a:lnTo>
                    <a:pt x="3676650" y="962025"/>
                  </a:lnTo>
                  <a:lnTo>
                    <a:pt x="3781425" y="1009650"/>
                  </a:lnTo>
                  <a:lnTo>
                    <a:pt x="3898900" y="1069975"/>
                  </a:lnTo>
                  <a:lnTo>
                    <a:pt x="3965575" y="1063625"/>
                  </a:lnTo>
                  <a:lnTo>
                    <a:pt x="4035425" y="1057275"/>
                  </a:lnTo>
                  <a:lnTo>
                    <a:pt x="4102100" y="1054100"/>
                  </a:lnTo>
                  <a:lnTo>
                    <a:pt x="4168775" y="1054100"/>
                  </a:lnTo>
                  <a:lnTo>
                    <a:pt x="4298950" y="1057275"/>
                  </a:lnTo>
                  <a:lnTo>
                    <a:pt x="4429125" y="1063625"/>
                  </a:lnTo>
                  <a:lnTo>
                    <a:pt x="4559300" y="1073150"/>
                  </a:lnTo>
                  <a:lnTo>
                    <a:pt x="4683125" y="1085850"/>
                  </a:lnTo>
                  <a:lnTo>
                    <a:pt x="4806950" y="1098550"/>
                  </a:lnTo>
                  <a:lnTo>
                    <a:pt x="4927600" y="1108075"/>
                  </a:lnTo>
                  <a:lnTo>
                    <a:pt x="5022850" y="1082675"/>
                  </a:lnTo>
                  <a:lnTo>
                    <a:pt x="5108575" y="1057275"/>
                  </a:lnTo>
                  <a:lnTo>
                    <a:pt x="5267325" y="1012825"/>
                  </a:lnTo>
                  <a:lnTo>
                    <a:pt x="5346700" y="993775"/>
                  </a:lnTo>
                  <a:lnTo>
                    <a:pt x="5432425" y="974725"/>
                  </a:lnTo>
                  <a:lnTo>
                    <a:pt x="5527675" y="962025"/>
                  </a:lnTo>
                  <a:lnTo>
                    <a:pt x="5638800" y="952500"/>
                  </a:lnTo>
                  <a:lnTo>
                    <a:pt x="5803900" y="822325"/>
                  </a:lnTo>
                  <a:lnTo>
                    <a:pt x="5892800" y="755650"/>
                  </a:lnTo>
                  <a:lnTo>
                    <a:pt x="5937250" y="723900"/>
                  </a:lnTo>
                  <a:lnTo>
                    <a:pt x="5984875" y="692150"/>
                  </a:lnTo>
                  <a:lnTo>
                    <a:pt x="6029325" y="666750"/>
                  </a:lnTo>
                  <a:lnTo>
                    <a:pt x="6076950" y="641350"/>
                  </a:lnTo>
                  <a:lnTo>
                    <a:pt x="6124575" y="622300"/>
                  </a:lnTo>
                  <a:lnTo>
                    <a:pt x="6172200" y="603250"/>
                  </a:lnTo>
                  <a:lnTo>
                    <a:pt x="6219825" y="590550"/>
                  </a:lnTo>
                  <a:lnTo>
                    <a:pt x="6267450" y="584200"/>
                  </a:lnTo>
                  <a:lnTo>
                    <a:pt x="6315075" y="584200"/>
                  </a:lnTo>
                  <a:lnTo>
                    <a:pt x="6362700" y="587375"/>
                  </a:lnTo>
                  <a:lnTo>
                    <a:pt x="6388100" y="593725"/>
                  </a:lnTo>
                  <a:lnTo>
                    <a:pt x="6413500" y="603250"/>
                  </a:lnTo>
                  <a:lnTo>
                    <a:pt x="6438900" y="612775"/>
                  </a:lnTo>
                  <a:lnTo>
                    <a:pt x="6464300" y="625475"/>
                  </a:lnTo>
                  <a:lnTo>
                    <a:pt x="6515100" y="657225"/>
                  </a:lnTo>
                  <a:lnTo>
                    <a:pt x="6559550" y="688975"/>
                  </a:lnTo>
                  <a:lnTo>
                    <a:pt x="6597650" y="717550"/>
                  </a:lnTo>
                  <a:lnTo>
                    <a:pt x="6629400" y="746125"/>
                  </a:lnTo>
                  <a:lnTo>
                    <a:pt x="6654800" y="771525"/>
                  </a:lnTo>
                  <a:lnTo>
                    <a:pt x="6613525" y="803275"/>
                  </a:lnTo>
                  <a:lnTo>
                    <a:pt x="6530975" y="866775"/>
                  </a:lnTo>
                  <a:lnTo>
                    <a:pt x="6384925" y="974725"/>
                  </a:lnTo>
                  <a:lnTo>
                    <a:pt x="6359525" y="1019175"/>
                  </a:lnTo>
                  <a:lnTo>
                    <a:pt x="6337300" y="1050925"/>
                  </a:lnTo>
                  <a:lnTo>
                    <a:pt x="6324600" y="1060450"/>
                  </a:lnTo>
                  <a:lnTo>
                    <a:pt x="6318250" y="1063625"/>
                  </a:lnTo>
                  <a:lnTo>
                    <a:pt x="6229350" y="1136650"/>
                  </a:lnTo>
                  <a:lnTo>
                    <a:pt x="6137275" y="1219200"/>
                  </a:lnTo>
                  <a:lnTo>
                    <a:pt x="6022975" y="1317625"/>
                  </a:lnTo>
                  <a:lnTo>
                    <a:pt x="5886450" y="1425575"/>
                  </a:lnTo>
                  <a:lnTo>
                    <a:pt x="5845175" y="1431925"/>
                  </a:lnTo>
                  <a:lnTo>
                    <a:pt x="5800725" y="1444625"/>
                  </a:lnTo>
                  <a:lnTo>
                    <a:pt x="5753100" y="1457325"/>
                  </a:lnTo>
                  <a:lnTo>
                    <a:pt x="5699125" y="1473200"/>
                  </a:lnTo>
                  <a:lnTo>
                    <a:pt x="5588000" y="1514475"/>
                  </a:lnTo>
                  <a:lnTo>
                    <a:pt x="5470525" y="1562100"/>
                  </a:lnTo>
                  <a:lnTo>
                    <a:pt x="5349875" y="1616075"/>
                  </a:lnTo>
                  <a:lnTo>
                    <a:pt x="5238750" y="1670050"/>
                  </a:lnTo>
                  <a:lnTo>
                    <a:pt x="5137150" y="1720850"/>
                  </a:lnTo>
                  <a:lnTo>
                    <a:pt x="5051425" y="1765300"/>
                  </a:lnTo>
                  <a:lnTo>
                    <a:pt x="4975225" y="1765300"/>
                  </a:lnTo>
                  <a:lnTo>
                    <a:pt x="4899025" y="1762125"/>
                  </a:lnTo>
                  <a:lnTo>
                    <a:pt x="4816475" y="1765300"/>
                  </a:lnTo>
                  <a:lnTo>
                    <a:pt x="4733925" y="1768475"/>
                  </a:lnTo>
                  <a:lnTo>
                    <a:pt x="4559300" y="1784350"/>
                  </a:lnTo>
                  <a:lnTo>
                    <a:pt x="4381500" y="1806575"/>
                  </a:lnTo>
                  <a:lnTo>
                    <a:pt x="4200525" y="1835150"/>
                  </a:lnTo>
                  <a:lnTo>
                    <a:pt x="4022725" y="1870075"/>
                  </a:lnTo>
                  <a:lnTo>
                    <a:pt x="3854450" y="1908175"/>
                  </a:lnTo>
                  <a:lnTo>
                    <a:pt x="3695700" y="1949450"/>
                  </a:lnTo>
                  <a:lnTo>
                    <a:pt x="3590925" y="1933575"/>
                  </a:lnTo>
                  <a:lnTo>
                    <a:pt x="3492500" y="1924050"/>
                  </a:lnTo>
                  <a:lnTo>
                    <a:pt x="3311525" y="1908175"/>
                  </a:lnTo>
                  <a:lnTo>
                    <a:pt x="3117850" y="1892300"/>
                  </a:lnTo>
                  <a:lnTo>
                    <a:pt x="3006725" y="1882775"/>
                  </a:lnTo>
                  <a:lnTo>
                    <a:pt x="2882900" y="1870075"/>
                  </a:lnTo>
                  <a:lnTo>
                    <a:pt x="2740025" y="1847850"/>
                  </a:lnTo>
                  <a:lnTo>
                    <a:pt x="2578100" y="1822450"/>
                  </a:lnTo>
                  <a:lnTo>
                    <a:pt x="2387600" y="1787525"/>
                  </a:lnTo>
                  <a:lnTo>
                    <a:pt x="2171700" y="1743075"/>
                  </a:lnTo>
                  <a:lnTo>
                    <a:pt x="1920875" y="1689100"/>
                  </a:lnTo>
                  <a:lnTo>
                    <a:pt x="1635125" y="1622425"/>
                  </a:lnTo>
                  <a:lnTo>
                    <a:pt x="1308100" y="1543050"/>
                  </a:lnTo>
                  <a:lnTo>
                    <a:pt x="936625" y="1450975"/>
                  </a:lnTo>
                  <a:lnTo>
                    <a:pt x="812800" y="1450975"/>
                  </a:lnTo>
                  <a:lnTo>
                    <a:pt x="812800" y="428625"/>
                  </a:lnTo>
                  <a:lnTo>
                    <a:pt x="948267" y="428625"/>
                  </a:lnTo>
                  <a:lnTo>
                    <a:pt x="1006475" y="412750"/>
                  </a:lnTo>
                  <a:lnTo>
                    <a:pt x="1069975" y="390525"/>
                  </a:lnTo>
                  <a:lnTo>
                    <a:pt x="1127125" y="365125"/>
                  </a:lnTo>
                  <a:lnTo>
                    <a:pt x="1184275" y="336550"/>
                  </a:lnTo>
                  <a:lnTo>
                    <a:pt x="1235075" y="307975"/>
                  </a:lnTo>
                  <a:lnTo>
                    <a:pt x="1285875" y="279400"/>
                  </a:lnTo>
                  <a:lnTo>
                    <a:pt x="1384300" y="219075"/>
                  </a:lnTo>
                  <a:lnTo>
                    <a:pt x="1489075" y="158750"/>
                  </a:lnTo>
                  <a:lnTo>
                    <a:pt x="1543050" y="130175"/>
                  </a:lnTo>
                  <a:lnTo>
                    <a:pt x="1600200" y="101600"/>
                  </a:lnTo>
                  <a:lnTo>
                    <a:pt x="1663700" y="76200"/>
                  </a:lnTo>
                  <a:lnTo>
                    <a:pt x="1730375" y="57150"/>
                  </a:lnTo>
                  <a:lnTo>
                    <a:pt x="1803400" y="38100"/>
                  </a:lnTo>
                  <a:lnTo>
                    <a:pt x="1885950" y="22225"/>
                  </a:lnTo>
                  <a:lnTo>
                    <a:pt x="2003425" y="9525"/>
                  </a:lnTo>
                  <a:close/>
                </a:path>
              </a:pathLst>
            </a:custGeom>
            <a:grpFill/>
            <a:ln>
              <a:noFill/>
            </a:ln>
            <a:extLst/>
          </p:spPr>
          <p:txBody>
            <a:bodyPr vert="horz" wrap="square" lIns="77372" tIns="38686" rIns="77372" bIns="38686" numCol="1" anchor="t" anchorCtr="0" compatLnSpc="1">
              <a:prstTxWarp prst="textNoShape">
                <a:avLst/>
              </a:prstTxWarp>
              <a:noAutofit/>
            </a:bodyPr>
            <a:lstStyle/>
            <a:p>
              <a:endParaRPr lang="en-IN" sz="1200"/>
            </a:p>
          </p:txBody>
        </p:sp>
        <p:sp>
          <p:nvSpPr>
            <p:cNvPr id="180" name="Freeform: Shape 179"/>
            <p:cNvSpPr/>
            <p:nvPr/>
          </p:nvSpPr>
          <p:spPr bwMode="auto">
            <a:xfrm>
              <a:off x="1105185" y="9845324"/>
              <a:ext cx="395444" cy="394759"/>
            </a:xfrm>
            <a:custGeom>
              <a:avLst/>
              <a:gdLst>
                <a:gd name="connsiteX0" fmla="*/ 197722 w 395444"/>
                <a:gd name="connsiteY0" fmla="*/ 155116 h 394759"/>
                <a:gd name="connsiteX1" fmla="*/ 155385 w 395444"/>
                <a:gd name="connsiteY1" fmla="*/ 197379 h 394759"/>
                <a:gd name="connsiteX2" fmla="*/ 197722 w 395444"/>
                <a:gd name="connsiteY2" fmla="*/ 239643 h 394759"/>
                <a:gd name="connsiteX3" fmla="*/ 240059 w 395444"/>
                <a:gd name="connsiteY3" fmla="*/ 197379 h 394759"/>
                <a:gd name="connsiteX4" fmla="*/ 197722 w 395444"/>
                <a:gd name="connsiteY4" fmla="*/ 155116 h 394759"/>
                <a:gd name="connsiteX5" fmla="*/ 197722 w 395444"/>
                <a:gd name="connsiteY5" fmla="*/ 112852 h 394759"/>
                <a:gd name="connsiteX6" fmla="*/ 282396 w 395444"/>
                <a:gd name="connsiteY6" fmla="*/ 197379 h 394759"/>
                <a:gd name="connsiteX7" fmla="*/ 197722 w 395444"/>
                <a:gd name="connsiteY7" fmla="*/ 281907 h 394759"/>
                <a:gd name="connsiteX8" fmla="*/ 113048 w 395444"/>
                <a:gd name="connsiteY8" fmla="*/ 197379 h 394759"/>
                <a:gd name="connsiteX9" fmla="*/ 197722 w 395444"/>
                <a:gd name="connsiteY9" fmla="*/ 112852 h 394759"/>
                <a:gd name="connsiteX10" fmla="*/ 197722 w 395444"/>
                <a:gd name="connsiteY10" fmla="*/ 79591 h 394759"/>
                <a:gd name="connsiteX11" fmla="*/ 79730 w 395444"/>
                <a:gd name="connsiteY11" fmla="*/ 197379 h 394759"/>
                <a:gd name="connsiteX12" fmla="*/ 197722 w 395444"/>
                <a:gd name="connsiteY12" fmla="*/ 315168 h 394759"/>
                <a:gd name="connsiteX13" fmla="*/ 315715 w 395444"/>
                <a:gd name="connsiteY13" fmla="*/ 197379 h 394759"/>
                <a:gd name="connsiteX14" fmla="*/ 197722 w 395444"/>
                <a:gd name="connsiteY14" fmla="*/ 79591 h 394759"/>
                <a:gd name="connsiteX15" fmla="*/ 197722 w 395444"/>
                <a:gd name="connsiteY15" fmla="*/ 0 h 394759"/>
                <a:gd name="connsiteX16" fmla="*/ 226161 w 395444"/>
                <a:gd name="connsiteY16" fmla="*/ 2251 h 394759"/>
                <a:gd name="connsiteX17" fmla="*/ 311889 w 395444"/>
                <a:gd name="connsiteY17" fmla="*/ 47208 h 394759"/>
                <a:gd name="connsiteX18" fmla="*/ 317686 w 395444"/>
                <a:gd name="connsiteY18" fmla="*/ 40947 h 394759"/>
                <a:gd name="connsiteX19" fmla="*/ 355517 w 395444"/>
                <a:gd name="connsiteY19" fmla="*/ 78800 h 394759"/>
                <a:gd name="connsiteX20" fmla="*/ 393797 w 395444"/>
                <a:gd name="connsiteY20" fmla="*/ 173099 h 394759"/>
                <a:gd name="connsiteX21" fmla="*/ 395444 w 395444"/>
                <a:gd name="connsiteY21" fmla="*/ 197379 h 394759"/>
                <a:gd name="connsiteX22" fmla="*/ 393734 w 395444"/>
                <a:gd name="connsiteY22" fmla="*/ 221850 h 394759"/>
                <a:gd name="connsiteX23" fmla="*/ 389915 w 395444"/>
                <a:gd name="connsiteY23" fmla="*/ 223290 h 394759"/>
                <a:gd name="connsiteX24" fmla="*/ 389841 w 395444"/>
                <a:gd name="connsiteY24" fmla="*/ 223272 h 394759"/>
                <a:gd name="connsiteX25" fmla="*/ 355341 w 395444"/>
                <a:gd name="connsiteY25" fmla="*/ 315955 h 394759"/>
                <a:gd name="connsiteX26" fmla="*/ 318095 w 395444"/>
                <a:gd name="connsiteY26" fmla="*/ 353715 h 394759"/>
                <a:gd name="connsiteX27" fmla="*/ 225985 w 395444"/>
                <a:gd name="connsiteY27" fmla="*/ 392515 h 394759"/>
                <a:gd name="connsiteX28" fmla="*/ 197722 w 395444"/>
                <a:gd name="connsiteY28" fmla="*/ 394759 h 394759"/>
                <a:gd name="connsiteX29" fmla="*/ 170011 w 395444"/>
                <a:gd name="connsiteY29" fmla="*/ 392641 h 394759"/>
                <a:gd name="connsiteX30" fmla="*/ 77208 w 395444"/>
                <a:gd name="connsiteY30" fmla="*/ 353395 h 394759"/>
                <a:gd name="connsiteX31" fmla="*/ 39741 w 395444"/>
                <a:gd name="connsiteY31" fmla="*/ 315711 h 394759"/>
                <a:gd name="connsiteX32" fmla="*/ 1868 w 395444"/>
                <a:gd name="connsiteY32" fmla="*/ 223104 h 394759"/>
                <a:gd name="connsiteX33" fmla="*/ 0 w 395444"/>
                <a:gd name="connsiteY33" fmla="*/ 197379 h 394759"/>
                <a:gd name="connsiteX34" fmla="*/ 1738 w 395444"/>
                <a:gd name="connsiteY34" fmla="*/ 171975 h 394759"/>
                <a:gd name="connsiteX35" fmla="*/ 42302 w 395444"/>
                <a:gd name="connsiteY35" fmla="*/ 82823 h 394759"/>
                <a:gd name="connsiteX36" fmla="*/ 39018 w 395444"/>
                <a:gd name="connsiteY36" fmla="*/ 80221 h 394759"/>
                <a:gd name="connsiteX37" fmla="*/ 75584 w 395444"/>
                <a:gd name="connsiteY37" fmla="*/ 42361 h 394759"/>
                <a:gd name="connsiteX38" fmla="*/ 169462 w 395444"/>
                <a:gd name="connsiteY38" fmla="*/ 3456 h 394759"/>
                <a:gd name="connsiteX39" fmla="*/ 169229 w 395444"/>
                <a:gd name="connsiteY39" fmla="*/ 2280 h 394759"/>
                <a:gd name="connsiteX40" fmla="*/ 197722 w 395444"/>
                <a:gd name="connsiteY40" fmla="*/ 0 h 39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95444" h="394759">
                  <a:moveTo>
                    <a:pt x="197722" y="155116"/>
                  </a:moveTo>
                  <a:cubicBezTo>
                    <a:pt x="174340" y="155116"/>
                    <a:pt x="155385" y="174038"/>
                    <a:pt x="155385" y="197379"/>
                  </a:cubicBezTo>
                  <a:cubicBezTo>
                    <a:pt x="155385" y="220721"/>
                    <a:pt x="174340" y="239643"/>
                    <a:pt x="197722" y="239643"/>
                  </a:cubicBezTo>
                  <a:cubicBezTo>
                    <a:pt x="221104" y="239643"/>
                    <a:pt x="240059" y="220721"/>
                    <a:pt x="240059" y="197379"/>
                  </a:cubicBezTo>
                  <a:cubicBezTo>
                    <a:pt x="240059" y="174038"/>
                    <a:pt x="221104" y="155116"/>
                    <a:pt x="197722" y="155116"/>
                  </a:cubicBezTo>
                  <a:close/>
                  <a:moveTo>
                    <a:pt x="197722" y="112852"/>
                  </a:moveTo>
                  <a:cubicBezTo>
                    <a:pt x="244486" y="112852"/>
                    <a:pt x="282396" y="150697"/>
                    <a:pt x="282396" y="197379"/>
                  </a:cubicBezTo>
                  <a:cubicBezTo>
                    <a:pt x="282396" y="244063"/>
                    <a:pt x="244486" y="281907"/>
                    <a:pt x="197722" y="281907"/>
                  </a:cubicBezTo>
                  <a:cubicBezTo>
                    <a:pt x="150958" y="281907"/>
                    <a:pt x="113048" y="244063"/>
                    <a:pt x="113048" y="197379"/>
                  </a:cubicBezTo>
                  <a:cubicBezTo>
                    <a:pt x="113048" y="150697"/>
                    <a:pt x="150958" y="112852"/>
                    <a:pt x="197722" y="112852"/>
                  </a:cubicBezTo>
                  <a:close/>
                  <a:moveTo>
                    <a:pt x="197722" y="79591"/>
                  </a:moveTo>
                  <a:cubicBezTo>
                    <a:pt x="132556" y="79591"/>
                    <a:pt x="79730" y="132327"/>
                    <a:pt x="79730" y="197379"/>
                  </a:cubicBezTo>
                  <a:cubicBezTo>
                    <a:pt x="79730" y="262432"/>
                    <a:pt x="132556" y="315168"/>
                    <a:pt x="197722" y="315168"/>
                  </a:cubicBezTo>
                  <a:cubicBezTo>
                    <a:pt x="262887" y="315168"/>
                    <a:pt x="315715" y="262432"/>
                    <a:pt x="315715" y="197379"/>
                  </a:cubicBezTo>
                  <a:cubicBezTo>
                    <a:pt x="315715" y="132327"/>
                    <a:pt x="262887" y="79591"/>
                    <a:pt x="197722" y="79591"/>
                  </a:cubicBezTo>
                  <a:close/>
                  <a:moveTo>
                    <a:pt x="197722" y="0"/>
                  </a:moveTo>
                  <a:cubicBezTo>
                    <a:pt x="207390" y="0"/>
                    <a:pt x="216896" y="693"/>
                    <a:pt x="226161" y="2251"/>
                  </a:cubicBezTo>
                  <a:cubicBezTo>
                    <a:pt x="236082" y="69887"/>
                    <a:pt x="303937" y="55687"/>
                    <a:pt x="311889" y="47208"/>
                  </a:cubicBezTo>
                  <a:lnTo>
                    <a:pt x="317686" y="40947"/>
                  </a:lnTo>
                  <a:cubicBezTo>
                    <a:pt x="332089" y="51628"/>
                    <a:pt x="344764" y="64450"/>
                    <a:pt x="355517" y="78800"/>
                  </a:cubicBezTo>
                  <a:cubicBezTo>
                    <a:pt x="314732" y="143897"/>
                    <a:pt x="380948" y="174752"/>
                    <a:pt x="393797" y="173099"/>
                  </a:cubicBezTo>
                  <a:cubicBezTo>
                    <a:pt x="394940" y="181043"/>
                    <a:pt x="395444" y="189153"/>
                    <a:pt x="395444" y="197379"/>
                  </a:cubicBezTo>
                  <a:cubicBezTo>
                    <a:pt x="395444" y="205675"/>
                    <a:pt x="394932" y="213851"/>
                    <a:pt x="393734" y="221850"/>
                  </a:cubicBezTo>
                  <a:cubicBezTo>
                    <a:pt x="392308" y="222246"/>
                    <a:pt x="391028" y="222731"/>
                    <a:pt x="389915" y="223290"/>
                  </a:cubicBezTo>
                  <a:lnTo>
                    <a:pt x="389841" y="223272"/>
                  </a:lnTo>
                  <a:cubicBezTo>
                    <a:pt x="325595" y="245301"/>
                    <a:pt x="342757" y="298758"/>
                    <a:pt x="355341" y="315955"/>
                  </a:cubicBezTo>
                  <a:cubicBezTo>
                    <a:pt x="344843" y="330285"/>
                    <a:pt x="332227" y="342935"/>
                    <a:pt x="318095" y="353715"/>
                  </a:cubicBezTo>
                  <a:cubicBezTo>
                    <a:pt x="255626" y="316500"/>
                    <a:pt x="225415" y="378328"/>
                    <a:pt x="225985" y="392515"/>
                  </a:cubicBezTo>
                  <a:cubicBezTo>
                    <a:pt x="216778" y="394075"/>
                    <a:pt x="207330" y="394759"/>
                    <a:pt x="197722" y="394759"/>
                  </a:cubicBezTo>
                  <a:cubicBezTo>
                    <a:pt x="188308" y="394759"/>
                    <a:pt x="179048" y="394103"/>
                    <a:pt x="170011" y="392641"/>
                  </a:cubicBezTo>
                  <a:cubicBezTo>
                    <a:pt x="151940" y="322941"/>
                    <a:pt x="91036" y="342120"/>
                    <a:pt x="77208" y="353395"/>
                  </a:cubicBezTo>
                  <a:cubicBezTo>
                    <a:pt x="62949" y="342739"/>
                    <a:pt x="50397" y="329977"/>
                    <a:pt x="39741" y="315711"/>
                  </a:cubicBezTo>
                  <a:cubicBezTo>
                    <a:pt x="77250" y="253809"/>
                    <a:pt x="17259" y="223421"/>
                    <a:pt x="1868" y="223104"/>
                  </a:cubicBezTo>
                  <a:cubicBezTo>
                    <a:pt x="567" y="214702"/>
                    <a:pt x="0" y="206107"/>
                    <a:pt x="0" y="197379"/>
                  </a:cubicBezTo>
                  <a:cubicBezTo>
                    <a:pt x="0" y="188767"/>
                    <a:pt x="552" y="180282"/>
                    <a:pt x="1738" y="171975"/>
                  </a:cubicBezTo>
                  <a:cubicBezTo>
                    <a:pt x="71053" y="157961"/>
                    <a:pt x="51463" y="90177"/>
                    <a:pt x="42302" y="82823"/>
                  </a:cubicBezTo>
                  <a:lnTo>
                    <a:pt x="39018" y="80221"/>
                  </a:lnTo>
                  <a:cubicBezTo>
                    <a:pt x="49306" y="65902"/>
                    <a:pt x="61693" y="53220"/>
                    <a:pt x="75584" y="42361"/>
                  </a:cubicBezTo>
                  <a:cubicBezTo>
                    <a:pt x="141041" y="82780"/>
                    <a:pt x="171731" y="15292"/>
                    <a:pt x="169462" y="3456"/>
                  </a:cubicBezTo>
                  <a:lnTo>
                    <a:pt x="169229" y="2280"/>
                  </a:lnTo>
                  <a:cubicBezTo>
                    <a:pt x="178509" y="696"/>
                    <a:pt x="188034" y="0"/>
                    <a:pt x="197722" y="0"/>
                  </a:cubicBezTo>
                  <a:close/>
                </a:path>
              </a:pathLst>
            </a:custGeom>
            <a:grpFill/>
            <a:ln>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77352" tIns="38676" rIns="38676" bIns="77352"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defTabSz="773279" fontAlgn="base">
                <a:spcBef>
                  <a:spcPct val="0"/>
                </a:spcBef>
                <a:spcAft>
                  <a:spcPct val="0"/>
                </a:spcAft>
              </a:pPr>
              <a:endParaRPr lang="en-US" sz="120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grpSp>
      <p:graphicFrame>
        <p:nvGraphicFramePr>
          <p:cNvPr id="43" name="Table 42"/>
          <p:cNvGraphicFramePr>
            <a:graphicFrameLocks noGrp="1"/>
          </p:cNvGraphicFramePr>
          <p:nvPr>
            <p:extLst>
              <p:ext uri="{D42A27DB-BD31-4B8C-83A1-F6EECF244321}">
                <p14:modId xmlns:p14="http://schemas.microsoft.com/office/powerpoint/2010/main" val="337162386"/>
              </p:ext>
            </p:extLst>
          </p:nvPr>
        </p:nvGraphicFramePr>
        <p:xfrm>
          <a:off x="1422047" y="7381051"/>
          <a:ext cx="6121754" cy="1254129"/>
        </p:xfrm>
        <a:graphic>
          <a:graphicData uri="http://schemas.openxmlformats.org/drawingml/2006/table">
            <a:tbl>
              <a:tblPr firstRow="1" bandRow="1">
                <a:tableStyleId>{5C22544A-7EE6-4342-B048-85BDC9FD1C3A}</a:tableStyleId>
              </a:tblPr>
              <a:tblGrid>
                <a:gridCol w="1431766">
                  <a:extLst>
                    <a:ext uri="{9D8B030D-6E8A-4147-A177-3AD203B41FA5}">
                      <a16:colId xmlns:a16="http://schemas.microsoft.com/office/drawing/2014/main" val="735348871"/>
                    </a:ext>
                  </a:extLst>
                </a:gridCol>
                <a:gridCol w="1860206">
                  <a:extLst>
                    <a:ext uri="{9D8B030D-6E8A-4147-A177-3AD203B41FA5}">
                      <a16:colId xmlns:a16="http://schemas.microsoft.com/office/drawing/2014/main" val="2801979123"/>
                    </a:ext>
                  </a:extLst>
                </a:gridCol>
                <a:gridCol w="2829782">
                  <a:extLst>
                    <a:ext uri="{9D8B030D-6E8A-4147-A177-3AD203B41FA5}">
                      <a16:colId xmlns:a16="http://schemas.microsoft.com/office/drawing/2014/main" val="613484908"/>
                    </a:ext>
                  </a:extLst>
                </a:gridCol>
              </a:tblGrid>
              <a:tr h="300881">
                <a:tc>
                  <a:txBody>
                    <a:bodyPr/>
                    <a:lstStyle/>
                    <a:p>
                      <a:pPr marL="0" algn="l" defTabSz="777240" rtl="0" eaLnBrk="1" latinLnBrk="0" hangingPunct="1"/>
                      <a:r>
                        <a:rPr lang="en-US" sz="1100" b="0" i="0" kern="1200">
                          <a:solidFill>
                            <a:schemeClr val="tx2"/>
                          </a:solidFill>
                          <a:latin typeface="Segoe UI Semibold" panose="020B0702040204020203" pitchFamily="34" charset="0"/>
                          <a:ea typeface="+mn-ea"/>
                          <a:cs typeface="Segoe UI Semibold" panose="020B0702040204020203" pitchFamily="34" charset="0"/>
                        </a:rPr>
                        <a:t>Offer prioritization</a:t>
                      </a:r>
                    </a:p>
                  </a:txBody>
                  <a:tcPr marR="45720" marT="27432" marB="27432" anchor="ctr">
                    <a:lnL w="12700" cmpd="sng">
                      <a:noFill/>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Description</a:t>
                      </a:r>
                    </a:p>
                  </a:txBody>
                  <a:tcPr marR="45720" marT="27432" marB="27432" anchor="ctr">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r>
                        <a:rPr lang="en-US" sz="1100" b="0" i="0">
                          <a:solidFill>
                            <a:schemeClr val="tx2"/>
                          </a:solidFill>
                          <a:latin typeface="Segoe UI Semibold" panose="020B0702040204020203" pitchFamily="34" charset="0"/>
                          <a:cs typeface="Segoe UI Semibold" panose="020B0702040204020203" pitchFamily="34" charset="0"/>
                        </a:rPr>
                        <a:t>Compelling events</a:t>
                      </a:r>
                    </a:p>
                  </a:txBody>
                  <a:tcPr marR="45720" marT="27432" marB="27432" anchor="ctr">
                    <a:lnL w="28575" cap="flat" cmpd="sng" algn="ctr">
                      <a:solidFill>
                        <a:schemeClr val="bg2">
                          <a:lumMod val="95000"/>
                        </a:schemeClr>
                      </a:solidFill>
                      <a:prstDash val="solid"/>
                      <a:round/>
                      <a:headEnd type="none" w="med" len="med"/>
                      <a:tailEnd type="none" w="med" len="med"/>
                    </a:lnL>
                    <a:lnR w="6350" cap="flat" cmpd="sng" algn="ctr">
                      <a:noFill/>
                      <a:prstDash val="solid"/>
                      <a:round/>
                      <a:headEnd type="none" w="med" len="med"/>
                      <a:tailEnd type="none" w="med" len="med"/>
                    </a:lnR>
                    <a:lnT w="12700" cmpd="sng">
                      <a:noFill/>
                    </a:lnT>
                    <a:lnB w="28575" cap="flat" cmpd="sng" algn="ctr">
                      <a:solidFill>
                        <a:schemeClr val="bg2">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54395032"/>
                  </a:ext>
                </a:extLst>
              </a:tr>
              <a:tr h="953248">
                <a:tc>
                  <a:txBody>
                    <a:bodyPr/>
                    <a:lstStyle/>
                    <a:p>
                      <a:pPr algn="l"/>
                      <a:r>
                        <a:rPr lang="en-US" sz="1000" b="0">
                          <a:solidFill>
                            <a:schemeClr val="accent3"/>
                          </a:solidFill>
                          <a:latin typeface="Segoe UI Semibold" panose="020B0702040204020203" pitchFamily="34" charset="0"/>
                          <a:cs typeface="Segoe UI Semibold" panose="020B0702040204020203" pitchFamily="34" charset="0"/>
                        </a:rPr>
                        <a:t>Microsoft 365 Business</a:t>
                      </a:r>
                    </a:p>
                    <a:p>
                      <a:pPr algn="l"/>
                      <a:r>
                        <a:rPr lang="en-US" sz="900" b="0">
                          <a:solidFill>
                            <a:schemeClr val="tx2"/>
                          </a:solidFill>
                        </a:rPr>
                        <a:t>(USD $20/user/mo.)</a:t>
                      </a:r>
                    </a:p>
                  </a:txBody>
                  <a:tcPr marR="45720" marT="27432" marB="27432" anchor="ctr">
                    <a:lnL w="12700" cap="flat" cmpd="sng" algn="ctr">
                      <a:no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900" b="0">
                          <a:solidFill>
                            <a:schemeClr val="tx2"/>
                          </a:solidFill>
                        </a:rPr>
                        <a:t>Built-in security and compliance controls across user’s identity, devices, documents, and emails with encryption and access control, a critical foundation in your GDPR journey</a:t>
                      </a:r>
                    </a:p>
                  </a:txBody>
                  <a:tcPr marR="45720" marT="27432" marB="27432">
                    <a:lnL w="28575" cap="flat" cmpd="sng" algn="ctr">
                      <a:solidFill>
                        <a:schemeClr val="bg2">
                          <a:lumMod val="95000"/>
                        </a:schemeClr>
                      </a:solidFill>
                      <a:prstDash val="solid"/>
                      <a:round/>
                      <a:headEnd type="none" w="med" len="med"/>
                      <a:tailEnd type="none" w="med" len="med"/>
                    </a:lnL>
                    <a:lnR w="28575" cap="flat" cmpd="sng" algn="ctr">
                      <a:solidFill>
                        <a:schemeClr val="bg2">
                          <a:lumMod val="95000"/>
                        </a:schemeClr>
                      </a:solid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r>
                        <a:rPr lang="en-US" sz="900" b="1" dirty="0">
                          <a:solidFill>
                            <a:schemeClr val="tx2"/>
                          </a:solidFill>
                        </a:rPr>
                        <a:t>GDPR Enforcement Began</a:t>
                      </a:r>
                      <a:r>
                        <a:rPr lang="en-US" sz="900" dirty="0">
                          <a:solidFill>
                            <a:schemeClr val="tx2"/>
                          </a:solidFill>
                        </a:rPr>
                        <a:t>: May 25, 2018</a:t>
                      </a:r>
                      <a:endParaRPr lang="en-US" sz="900" b="0" kern="1200" dirty="0">
                        <a:solidFill>
                          <a:schemeClr val="tx2"/>
                        </a:solidFill>
                        <a:effectLst/>
                        <a:latin typeface="+mn-lt"/>
                        <a:ea typeface="+mn-ea"/>
                        <a:cs typeface="+mn-cs"/>
                      </a:endParaRPr>
                    </a:p>
                    <a:p>
                      <a:pPr marL="109538" marR="0" lvl="0" indent="-109538" algn="l" defTabSz="7772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kern="1200" dirty="0">
                          <a:solidFill>
                            <a:schemeClr val="tx2"/>
                          </a:solidFill>
                          <a:effectLst/>
                          <a:latin typeface="+mn-lt"/>
                          <a:ea typeface="+mn-ea"/>
                          <a:cs typeface="+mn-cs"/>
                        </a:rPr>
                        <a:t>Organizations affected by GDPR</a:t>
                      </a:r>
                    </a:p>
                    <a:p>
                      <a:pPr marL="109538" indent="-109538">
                        <a:buFont typeface="Arial" panose="020B0604020202020204" pitchFamily="34" charset="0"/>
                        <a:buChar char="•"/>
                      </a:pPr>
                      <a:r>
                        <a:rPr lang="en-US" sz="900" b="0" kern="1200" dirty="0">
                          <a:solidFill>
                            <a:schemeClr val="tx2"/>
                          </a:solidFill>
                          <a:effectLst/>
                          <a:latin typeface="+mn-lt"/>
                          <a:ea typeface="+mn-ea"/>
                          <a:cs typeface="+mn-cs"/>
                        </a:rPr>
                        <a:t>Offer goods and services to customers located</a:t>
                      </a:r>
                      <a:br>
                        <a:rPr lang="en-US" sz="900" b="0" kern="1200" dirty="0">
                          <a:solidFill>
                            <a:schemeClr val="tx2"/>
                          </a:solidFill>
                          <a:effectLst/>
                          <a:latin typeface="+mn-lt"/>
                          <a:ea typeface="+mn-ea"/>
                          <a:cs typeface="+mn-cs"/>
                        </a:rPr>
                      </a:br>
                      <a:r>
                        <a:rPr lang="en-US" sz="900" b="0" kern="1200" dirty="0">
                          <a:solidFill>
                            <a:schemeClr val="tx2"/>
                          </a:solidFill>
                          <a:effectLst/>
                          <a:latin typeface="+mn-lt"/>
                          <a:ea typeface="+mn-ea"/>
                          <a:cs typeface="+mn-cs"/>
                        </a:rPr>
                        <a:t>in the European Union</a:t>
                      </a:r>
                    </a:p>
                    <a:p>
                      <a:pPr marL="109538" indent="-109538">
                        <a:buFont typeface="Arial" panose="020B0604020202020204" pitchFamily="34" charset="0"/>
                        <a:buChar char="•"/>
                      </a:pPr>
                      <a:r>
                        <a:rPr lang="en-US" sz="900" b="0" kern="1200" dirty="0">
                          <a:solidFill>
                            <a:schemeClr val="tx2"/>
                          </a:solidFill>
                          <a:effectLst/>
                          <a:latin typeface="+mn-lt"/>
                          <a:ea typeface="+mn-ea"/>
                          <a:cs typeface="+mn-cs"/>
                        </a:rPr>
                        <a:t>Collect and analyze data tied to EU residents—and it applies no matter where they are in the</a:t>
                      </a:r>
                      <a:r>
                        <a:rPr lang="en-US" altLang="ja-JP" sz="900" b="0" kern="1200" dirty="0">
                          <a:solidFill>
                            <a:schemeClr val="tx2"/>
                          </a:solidFill>
                          <a:effectLst/>
                          <a:latin typeface="+mn-lt"/>
                          <a:ea typeface="+mn-ea"/>
                          <a:cs typeface="+mn-cs"/>
                        </a:rPr>
                        <a:t> </a:t>
                      </a:r>
                      <a:r>
                        <a:rPr lang="en-US" sz="900" b="0" kern="1200" dirty="0">
                          <a:solidFill>
                            <a:schemeClr val="tx2"/>
                          </a:solidFill>
                          <a:effectLst/>
                          <a:latin typeface="+mn-lt"/>
                          <a:ea typeface="+mn-ea"/>
                          <a:cs typeface="+mn-cs"/>
                        </a:rPr>
                        <a:t>world</a:t>
                      </a:r>
                      <a:endParaRPr lang="en-US" sz="900" b="1" dirty="0">
                        <a:solidFill>
                          <a:schemeClr val="tx2"/>
                        </a:solidFill>
                      </a:endParaRPr>
                    </a:p>
                  </a:txBody>
                  <a:tcPr marR="45720" marT="27432" marB="27432">
                    <a:lnL w="28575" cap="flat" cmpd="sng" algn="ctr">
                      <a:solidFill>
                        <a:schemeClr val="bg2">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2">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844549810"/>
                  </a:ext>
                </a:extLst>
              </a:tr>
            </a:tbl>
          </a:graphicData>
        </a:graphic>
      </p:graphicFrame>
      <p:sp>
        <p:nvSpPr>
          <p:cNvPr id="154" name="Freeform: Shape 153"/>
          <p:cNvSpPr/>
          <p:nvPr/>
        </p:nvSpPr>
        <p:spPr>
          <a:xfrm>
            <a:off x="228600" y="4610567"/>
            <a:ext cx="7315199" cy="2680779"/>
          </a:xfrm>
          <a:custGeom>
            <a:avLst/>
            <a:gdLst>
              <a:gd name="connsiteX0" fmla="*/ 0 w 9143999"/>
              <a:gd name="connsiteY0" fmla="*/ 0 h 2560705"/>
              <a:gd name="connsiteX1" fmla="*/ 9143999 w 9143999"/>
              <a:gd name="connsiteY1" fmla="*/ 0 h 2560705"/>
              <a:gd name="connsiteX2" fmla="*/ 9143999 w 9143999"/>
              <a:gd name="connsiteY2" fmla="*/ 2560705 h 2560705"/>
              <a:gd name="connsiteX3" fmla="*/ 0 w 9143999"/>
              <a:gd name="connsiteY3" fmla="*/ 2560705 h 2560705"/>
            </a:gdLst>
            <a:ahLst/>
            <a:cxnLst>
              <a:cxn ang="0">
                <a:pos x="connsiteX0" y="connsiteY0"/>
              </a:cxn>
              <a:cxn ang="0">
                <a:pos x="connsiteX1" y="connsiteY1"/>
              </a:cxn>
              <a:cxn ang="0">
                <a:pos x="connsiteX2" y="connsiteY2"/>
              </a:cxn>
              <a:cxn ang="0">
                <a:pos x="connsiteX3" y="connsiteY3"/>
              </a:cxn>
            </a:cxnLst>
            <a:rect l="l" t="t" r="r" b="b"/>
            <a:pathLst>
              <a:path w="9143999" h="2560705">
                <a:moveTo>
                  <a:pt x="0" y="0"/>
                </a:moveTo>
                <a:lnTo>
                  <a:pt x="9143999" y="0"/>
                </a:lnTo>
                <a:lnTo>
                  <a:pt x="9143999" y="2560705"/>
                </a:lnTo>
                <a:lnTo>
                  <a:pt x="0" y="2560705"/>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200"/>
          </a:p>
        </p:txBody>
      </p:sp>
      <p:sp>
        <p:nvSpPr>
          <p:cNvPr id="39" name="Rectangle 38"/>
          <p:cNvSpPr/>
          <p:nvPr/>
        </p:nvSpPr>
        <p:spPr>
          <a:xfrm rot="10800000" flipV="1">
            <a:off x="5722872" y="4826344"/>
            <a:ext cx="1676893" cy="23101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oAutofit/>
          </a:bodyPr>
          <a:lstStyle/>
          <a:p>
            <a:pPr>
              <a:spcAft>
                <a:spcPts val="300"/>
              </a:spcAft>
            </a:pPr>
            <a:r>
              <a:rPr lang="en-US" sz="1200">
                <a:solidFill>
                  <a:schemeClr val="bg2"/>
                </a:solidFill>
                <a:latin typeface="Segoe UI Semibold" panose="020B0702040204020203" pitchFamily="34" charset="0"/>
                <a:cs typeface="Segoe UI Semibold" panose="020B0702040204020203" pitchFamily="34" charset="0"/>
              </a:rPr>
              <a:t>DIFFERENTIATOR </a:t>
            </a:r>
          </a:p>
          <a:p>
            <a:pPr>
              <a:spcAft>
                <a:spcPts val="600"/>
              </a:spcAft>
            </a:pPr>
            <a:r>
              <a:rPr lang="en-US" sz="1200">
                <a:solidFill>
                  <a:schemeClr val="bg2"/>
                </a:solidFill>
              </a:rPr>
              <a:t>Microsoft 365 can help customers streamline their compliance obligations through smart technology, innovation, and collaboration.</a:t>
            </a:r>
          </a:p>
        </p:txBody>
      </p:sp>
      <p:sp>
        <p:nvSpPr>
          <p:cNvPr id="68" name="Rectangle 67"/>
          <p:cNvSpPr/>
          <p:nvPr/>
        </p:nvSpPr>
        <p:spPr>
          <a:xfrm>
            <a:off x="443928" y="4994951"/>
            <a:ext cx="5310124" cy="1908651"/>
          </a:xfrm>
          <a:prstGeom prst="rect">
            <a:avLst/>
          </a:prstGeom>
        </p:spPr>
        <p:txBody>
          <a:bodyPr wrap="square">
            <a:noAutofit/>
          </a:bodyPr>
          <a:lstStyle/>
          <a:p>
            <a:pPr marL="170228" indent="-170228">
              <a:spcBef>
                <a:spcPts val="200"/>
              </a:spcBef>
              <a:buClr>
                <a:schemeClr val="tx1"/>
              </a:buClr>
              <a:buFont typeface="Arial" panose="020B0604020202020204" pitchFamily="34" charset="0"/>
              <a:buChar char="•"/>
            </a:pPr>
            <a:endParaRPr lang="en-US" sz="1000">
              <a:solidFill>
                <a:schemeClr val="tx2"/>
              </a:solidFill>
            </a:endParaRPr>
          </a:p>
        </p:txBody>
      </p:sp>
      <p:sp>
        <p:nvSpPr>
          <p:cNvPr id="85" name="Freeform: Shape 84"/>
          <p:cNvSpPr/>
          <p:nvPr/>
        </p:nvSpPr>
        <p:spPr>
          <a:xfrm flipH="1" flipV="1">
            <a:off x="3615796" y="2898091"/>
            <a:ext cx="3928004" cy="1733594"/>
          </a:xfrm>
          <a:custGeom>
            <a:avLst/>
            <a:gdLst>
              <a:gd name="connsiteX0" fmla="*/ 3433802 w 3928004"/>
              <a:gd name="connsiteY0" fmla="*/ 1894346 h 1894346"/>
              <a:gd name="connsiteX1" fmla="*/ 3403322 w 3928004"/>
              <a:gd name="connsiteY1" fmla="*/ 1894346 h 1894346"/>
              <a:gd name="connsiteX2" fmla="*/ 3322042 w 3928004"/>
              <a:gd name="connsiteY2" fmla="*/ 1894346 h 1894346"/>
              <a:gd name="connsiteX3" fmla="*/ 3291562 w 3928004"/>
              <a:gd name="connsiteY3" fmla="*/ 1894346 h 1894346"/>
              <a:gd name="connsiteX4" fmla="*/ 3128953 w 3928004"/>
              <a:gd name="connsiteY4" fmla="*/ 1894346 h 1894346"/>
              <a:gd name="connsiteX5" fmla="*/ 3098473 w 3928004"/>
              <a:gd name="connsiteY5" fmla="*/ 1894346 h 1894346"/>
              <a:gd name="connsiteX6" fmla="*/ 3017193 w 3928004"/>
              <a:gd name="connsiteY6" fmla="*/ 1894346 h 1894346"/>
              <a:gd name="connsiteX7" fmla="*/ 2986713 w 3928004"/>
              <a:gd name="connsiteY7" fmla="*/ 1894346 h 1894346"/>
              <a:gd name="connsiteX8" fmla="*/ 142240 w 3928004"/>
              <a:gd name="connsiteY8" fmla="*/ 1894346 h 1894346"/>
              <a:gd name="connsiteX9" fmla="*/ 111760 w 3928004"/>
              <a:gd name="connsiteY9" fmla="*/ 1894346 h 1894346"/>
              <a:gd name="connsiteX10" fmla="*/ 30480 w 3928004"/>
              <a:gd name="connsiteY10" fmla="*/ 1894346 h 1894346"/>
              <a:gd name="connsiteX11" fmla="*/ 0 w 3928004"/>
              <a:gd name="connsiteY11" fmla="*/ 1894346 h 1894346"/>
              <a:gd name="connsiteX12" fmla="*/ 0 w 3928004"/>
              <a:gd name="connsiteY12" fmla="*/ 0 h 1894346"/>
              <a:gd name="connsiteX13" fmla="*/ 30480 w 3928004"/>
              <a:gd name="connsiteY13" fmla="*/ 0 h 1894346"/>
              <a:gd name="connsiteX14" fmla="*/ 111760 w 3928004"/>
              <a:gd name="connsiteY14" fmla="*/ 0 h 1894346"/>
              <a:gd name="connsiteX15" fmla="*/ 142240 w 3928004"/>
              <a:gd name="connsiteY15" fmla="*/ 0 h 1894346"/>
              <a:gd name="connsiteX16" fmla="*/ 3480915 w 3928004"/>
              <a:gd name="connsiteY16" fmla="*/ 0 h 1894346"/>
              <a:gd name="connsiteX17" fmla="*/ 3511395 w 3928004"/>
              <a:gd name="connsiteY17" fmla="*/ 0 h 1894346"/>
              <a:gd name="connsiteX18" fmla="*/ 3592675 w 3928004"/>
              <a:gd name="connsiteY18" fmla="*/ 0 h 1894346"/>
              <a:gd name="connsiteX19" fmla="*/ 3623155 w 3928004"/>
              <a:gd name="connsiteY19" fmla="*/ 0 h 1894346"/>
              <a:gd name="connsiteX20" fmla="*/ 3785764 w 3928004"/>
              <a:gd name="connsiteY20" fmla="*/ 0 h 1894346"/>
              <a:gd name="connsiteX21" fmla="*/ 3816244 w 3928004"/>
              <a:gd name="connsiteY21" fmla="*/ 0 h 1894346"/>
              <a:gd name="connsiteX22" fmla="*/ 3897524 w 3928004"/>
              <a:gd name="connsiteY22" fmla="*/ 0 h 1894346"/>
              <a:gd name="connsiteX23" fmla="*/ 3928004 w 3928004"/>
              <a:gd name="connsiteY23" fmla="*/ 0 h 1894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928004" h="1894346">
                <a:moveTo>
                  <a:pt x="3433802" y="1894346"/>
                </a:moveTo>
                <a:lnTo>
                  <a:pt x="3403322" y="1894346"/>
                </a:lnTo>
                <a:lnTo>
                  <a:pt x="3322042" y="1894346"/>
                </a:lnTo>
                <a:lnTo>
                  <a:pt x="3291562" y="1894346"/>
                </a:lnTo>
                <a:lnTo>
                  <a:pt x="3128953" y="1894346"/>
                </a:lnTo>
                <a:lnTo>
                  <a:pt x="3098473" y="1894346"/>
                </a:lnTo>
                <a:lnTo>
                  <a:pt x="3017193" y="1894346"/>
                </a:lnTo>
                <a:lnTo>
                  <a:pt x="2986713" y="1894346"/>
                </a:lnTo>
                <a:lnTo>
                  <a:pt x="142240" y="1894346"/>
                </a:lnTo>
                <a:lnTo>
                  <a:pt x="111760" y="1894346"/>
                </a:lnTo>
                <a:lnTo>
                  <a:pt x="30480" y="1894346"/>
                </a:lnTo>
                <a:lnTo>
                  <a:pt x="0" y="1894346"/>
                </a:lnTo>
                <a:lnTo>
                  <a:pt x="0" y="0"/>
                </a:lnTo>
                <a:lnTo>
                  <a:pt x="30480" y="0"/>
                </a:lnTo>
                <a:lnTo>
                  <a:pt x="111760" y="0"/>
                </a:lnTo>
                <a:lnTo>
                  <a:pt x="142240" y="0"/>
                </a:lnTo>
                <a:lnTo>
                  <a:pt x="3480915" y="0"/>
                </a:lnTo>
                <a:lnTo>
                  <a:pt x="3511395" y="0"/>
                </a:lnTo>
                <a:lnTo>
                  <a:pt x="3592675" y="0"/>
                </a:lnTo>
                <a:lnTo>
                  <a:pt x="3623155" y="0"/>
                </a:lnTo>
                <a:lnTo>
                  <a:pt x="3785764" y="0"/>
                </a:lnTo>
                <a:lnTo>
                  <a:pt x="3816244" y="0"/>
                </a:lnTo>
                <a:lnTo>
                  <a:pt x="3897524" y="0"/>
                </a:lnTo>
                <a:lnTo>
                  <a:pt x="3928004"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p>
        </p:txBody>
      </p:sp>
      <p:sp>
        <p:nvSpPr>
          <p:cNvPr id="87" name="Freeform: Shape 86"/>
          <p:cNvSpPr/>
          <p:nvPr/>
        </p:nvSpPr>
        <p:spPr>
          <a:xfrm>
            <a:off x="228600" y="2898091"/>
            <a:ext cx="3812818" cy="1732356"/>
          </a:xfrm>
          <a:custGeom>
            <a:avLst/>
            <a:gdLst>
              <a:gd name="connsiteX0" fmla="*/ 0 w 3797989"/>
              <a:gd name="connsiteY0" fmla="*/ 0 h 1894346"/>
              <a:gd name="connsiteX1" fmla="*/ 3797989 w 3797989"/>
              <a:gd name="connsiteY1" fmla="*/ 0 h 1894346"/>
              <a:gd name="connsiteX2" fmla="*/ 3303787 w 3797989"/>
              <a:gd name="connsiteY2" fmla="*/ 1894346 h 1894346"/>
              <a:gd name="connsiteX3" fmla="*/ 0 w 3797989"/>
              <a:gd name="connsiteY3" fmla="*/ 1894346 h 1894346"/>
            </a:gdLst>
            <a:ahLst/>
            <a:cxnLst>
              <a:cxn ang="0">
                <a:pos x="connsiteX0" y="connsiteY0"/>
              </a:cxn>
              <a:cxn ang="0">
                <a:pos x="connsiteX1" y="connsiteY1"/>
              </a:cxn>
              <a:cxn ang="0">
                <a:pos x="connsiteX2" y="connsiteY2"/>
              </a:cxn>
              <a:cxn ang="0">
                <a:pos x="connsiteX3" y="connsiteY3"/>
              </a:cxn>
            </a:cxnLst>
            <a:rect l="l" t="t" r="r" b="b"/>
            <a:pathLst>
              <a:path w="3797989" h="1894346">
                <a:moveTo>
                  <a:pt x="0" y="0"/>
                </a:moveTo>
                <a:lnTo>
                  <a:pt x="3797989" y="0"/>
                </a:lnTo>
                <a:lnTo>
                  <a:pt x="3303787" y="1894346"/>
                </a:lnTo>
                <a:lnTo>
                  <a:pt x="0" y="189434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a:solidFill>
                <a:schemeClr val="tx1"/>
              </a:solidFill>
            </a:endParaRPr>
          </a:p>
        </p:txBody>
      </p:sp>
      <p:sp>
        <p:nvSpPr>
          <p:cNvPr id="121" name="Rectangle 120"/>
          <p:cNvSpPr/>
          <p:nvPr/>
        </p:nvSpPr>
        <p:spPr>
          <a:xfrm>
            <a:off x="443928" y="3225918"/>
            <a:ext cx="3009593" cy="1582177"/>
          </a:xfrm>
          <a:prstGeom prst="rect">
            <a:avLst/>
          </a:prstGeom>
          <a:noFill/>
          <a:ln>
            <a:noFill/>
          </a:ln>
          <a:effectLst/>
        </p:spPr>
        <p:txBody>
          <a:bodyPr wrap="square" lIns="0" tIns="38686" rIns="0" bIns="38686">
            <a:noAutofit/>
          </a:bodyPr>
          <a:lstStyle/>
          <a:p>
            <a:pPr>
              <a:spcBef>
                <a:spcPts val="200"/>
              </a:spcBef>
            </a:pPr>
            <a:endParaRPr lang="en-US" sz="1000">
              <a:solidFill>
                <a:schemeClr val="tx2"/>
              </a:solidFill>
            </a:endParaRPr>
          </a:p>
        </p:txBody>
      </p:sp>
      <p:sp>
        <p:nvSpPr>
          <p:cNvPr id="59" name="Rectangle 58"/>
          <p:cNvSpPr/>
          <p:nvPr/>
        </p:nvSpPr>
        <p:spPr>
          <a:xfrm>
            <a:off x="344129" y="2984857"/>
            <a:ext cx="957891"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Product value</a:t>
            </a:r>
          </a:p>
        </p:txBody>
      </p:sp>
      <p:sp>
        <p:nvSpPr>
          <p:cNvPr id="127" name="Rectangle 126"/>
          <p:cNvSpPr/>
          <p:nvPr/>
        </p:nvSpPr>
        <p:spPr>
          <a:xfrm>
            <a:off x="344129" y="5053783"/>
            <a:ext cx="5197930" cy="2180084"/>
          </a:xfrm>
          <a:prstGeom prst="rect">
            <a:avLst/>
          </a:prstGeom>
          <a:noFill/>
        </p:spPr>
        <p:txBody>
          <a:bodyPr wrap="square" lIns="0" tIns="0" rIns="0" bIns="0" anchor="t" anchorCtr="0">
            <a:spAutoFit/>
          </a:bodyPr>
          <a:lstStyle/>
          <a:p>
            <a:pPr marL="115888" indent="-115888">
              <a:buFont typeface="Arial" panose="020B0604020202020204" pitchFamily="34" charset="0"/>
              <a:buChar char="•"/>
            </a:pPr>
            <a:r>
              <a:rPr lang="en-US" sz="1000">
                <a:solidFill>
                  <a:schemeClr val="tx2"/>
                </a:solidFill>
              </a:rPr>
              <a:t>Office 365 supports key international, regional, and industry-specific standards and terms, with more than 1,000 security and privacy controls that map to more than 25 key compliance certifications.</a:t>
            </a:r>
          </a:p>
          <a:p>
            <a:pPr marL="115888" indent="-115888">
              <a:buFont typeface="Arial" panose="020B0604020202020204" pitchFamily="34" charset="0"/>
              <a:buChar char="•"/>
            </a:pPr>
            <a:r>
              <a:rPr lang="en-US" sz="1000">
                <a:solidFill>
                  <a:schemeClr val="tx2"/>
                </a:solidFill>
              </a:rPr>
              <a:t>To help financial services customers meet their own compliance obligations, Microsoft transparently shares third-party audit reports, technical documentation, and opportunities for direct engagement via the Financial Services Compliance Program.</a:t>
            </a:r>
          </a:p>
          <a:p>
            <a:pPr marL="115888" indent="-115888">
              <a:spcAft>
                <a:spcPts val="800"/>
              </a:spcAft>
              <a:buFont typeface="Arial" panose="020B0604020202020204" pitchFamily="34" charset="0"/>
              <a:buChar char="•"/>
            </a:pPr>
            <a:r>
              <a:rPr lang="en-US" sz="1000">
                <a:solidFill>
                  <a:schemeClr val="tx2"/>
                </a:solidFill>
              </a:rPr>
              <a:t>For customers that must be GDPR compliant, Microsoft provides the most private, secure, and compliant cloud.</a:t>
            </a:r>
            <a:endParaRPr lang="en-US" sz="500" i="1">
              <a:solidFill>
                <a:schemeClr val="tx2"/>
              </a:solidFill>
            </a:endParaRPr>
          </a:p>
          <a:p>
            <a:r>
              <a:rPr lang="en-US" sz="1000">
                <a:solidFill>
                  <a:schemeClr val="tx2"/>
                </a:solidFill>
                <a:latin typeface="Segoe UI Semibold" panose="020B0702040204020203" pitchFamily="34" charset="0"/>
                <a:cs typeface="Segoe UI Semibold" panose="020B0702040204020203" pitchFamily="34" charset="0"/>
              </a:rPr>
              <a:t>Manage and protect data</a:t>
            </a:r>
          </a:p>
          <a:p>
            <a:pPr marL="115888" indent="-115888">
              <a:buFont typeface="Arial" panose="020B0604020202020204" pitchFamily="34" charset="0"/>
              <a:buChar char="•"/>
            </a:pPr>
            <a:r>
              <a:rPr lang="en-US" sz="1000">
                <a:solidFill>
                  <a:schemeClr val="tx2"/>
                </a:solidFill>
              </a:rPr>
              <a:t>Protect users’ identities and devices, and control access to valuable resources based on user risk level.</a:t>
            </a:r>
          </a:p>
          <a:p>
            <a:pPr marL="115888" indent="-115888">
              <a:buFont typeface="Arial" panose="020B0604020202020204" pitchFamily="34" charset="0"/>
              <a:buChar char="•"/>
            </a:pPr>
            <a:r>
              <a:rPr lang="en-US" sz="1000">
                <a:solidFill>
                  <a:schemeClr val="tx2"/>
                </a:solidFill>
              </a:rPr>
              <a:t>Remotely wipe business data on personal iOS, Android, and Windows devices.</a:t>
            </a:r>
          </a:p>
          <a:p>
            <a:pPr marL="115888" indent="-115888">
              <a:buFont typeface="Arial" panose="020B0604020202020204" pitchFamily="34" charset="0"/>
              <a:buChar char="•"/>
            </a:pPr>
            <a:r>
              <a:rPr lang="en-US" sz="1000">
                <a:solidFill>
                  <a:schemeClr val="tx2"/>
                </a:solidFill>
              </a:rPr>
              <a:t>Prevent data from being copied or pasted into other apps.</a:t>
            </a:r>
          </a:p>
        </p:txBody>
      </p:sp>
      <p:sp>
        <p:nvSpPr>
          <p:cNvPr id="129" name="Rectangle 128"/>
          <p:cNvSpPr/>
          <p:nvPr/>
        </p:nvSpPr>
        <p:spPr>
          <a:xfrm>
            <a:off x="4159123" y="3225918"/>
            <a:ext cx="3248571" cy="1785323"/>
          </a:xfrm>
          <a:prstGeom prst="rect">
            <a:avLst/>
          </a:prstGeom>
          <a:noFill/>
          <a:ln>
            <a:noFill/>
          </a:ln>
          <a:effectLst/>
        </p:spPr>
        <p:txBody>
          <a:bodyPr wrap="square" lIns="0" tIns="0" rIns="0" bIns="0">
            <a:noAutofit/>
          </a:bodyPr>
          <a:lstStyle/>
          <a:p>
            <a:pPr>
              <a:spcBef>
                <a:spcPts val="200"/>
              </a:spcBef>
              <a:buClr>
                <a:schemeClr val="tx1"/>
              </a:buClr>
            </a:pPr>
            <a:endParaRPr lang="en-US" sz="1000">
              <a:solidFill>
                <a:schemeClr val="tx2"/>
              </a:solidFill>
            </a:endParaRPr>
          </a:p>
        </p:txBody>
      </p:sp>
      <p:sp>
        <p:nvSpPr>
          <p:cNvPr id="133" name="Freeform 40"/>
          <p:cNvSpPr>
            <a:spLocks/>
          </p:cNvSpPr>
          <p:nvPr/>
        </p:nvSpPr>
        <p:spPr bwMode="auto">
          <a:xfrm>
            <a:off x="7093131" y="3011374"/>
            <a:ext cx="350501" cy="427929"/>
          </a:xfrm>
          <a:custGeom>
            <a:avLst/>
            <a:gdLst>
              <a:gd name="connsiteX0" fmla="*/ 1348505 w 1483478"/>
              <a:gd name="connsiteY0" fmla="*/ 1319658 h 1811181"/>
              <a:gd name="connsiteX1" fmla="*/ 1339827 w 1483478"/>
              <a:gd name="connsiteY1" fmla="*/ 1322628 h 1811181"/>
              <a:gd name="connsiteX2" fmla="*/ 1013443 w 1483478"/>
              <a:gd name="connsiteY2" fmla="*/ 1610269 h 1811181"/>
              <a:gd name="connsiteX3" fmla="*/ 877346 w 1483478"/>
              <a:gd name="connsiteY3" fmla="*/ 1458952 h 1811181"/>
              <a:gd name="connsiteX4" fmla="*/ 860342 w 1483478"/>
              <a:gd name="connsiteY4" fmla="*/ 1458051 h 1811181"/>
              <a:gd name="connsiteX5" fmla="*/ 824529 w 1483478"/>
              <a:gd name="connsiteY5" fmla="*/ 1490261 h 1811181"/>
              <a:gd name="connsiteX6" fmla="*/ 823629 w 1483478"/>
              <a:gd name="connsiteY6" fmla="*/ 1507267 h 1811181"/>
              <a:gd name="connsiteX7" fmla="*/ 966628 w 1483478"/>
              <a:gd name="connsiteY7" fmla="*/ 1666256 h 1811181"/>
              <a:gd name="connsiteX8" fmla="*/ 966955 w 1483478"/>
              <a:gd name="connsiteY8" fmla="*/ 1667212 h 1811181"/>
              <a:gd name="connsiteX9" fmla="*/ 998651 w 1483478"/>
              <a:gd name="connsiteY9" fmla="*/ 1703177 h 1811181"/>
              <a:gd name="connsiteX10" fmla="*/ 1006886 w 1483478"/>
              <a:gd name="connsiteY10" fmla="*/ 1707214 h 1811181"/>
              <a:gd name="connsiteX11" fmla="*/ 1007676 w 1483478"/>
              <a:gd name="connsiteY11" fmla="*/ 1706944 h 1811181"/>
              <a:gd name="connsiteX12" fmla="*/ 1008185 w 1483478"/>
              <a:gd name="connsiteY12" fmla="*/ 1707186 h 1811181"/>
              <a:gd name="connsiteX13" fmla="*/ 1016874 w 1483478"/>
              <a:gd name="connsiteY13" fmla="*/ 1704115 h 1811181"/>
              <a:gd name="connsiteX14" fmla="*/ 1052685 w 1483478"/>
              <a:gd name="connsiteY14" fmla="*/ 1671906 h 1811181"/>
              <a:gd name="connsiteX15" fmla="*/ 1052996 w 1483478"/>
              <a:gd name="connsiteY15" fmla="*/ 1671258 h 1811181"/>
              <a:gd name="connsiteX16" fmla="*/ 1387370 w 1483478"/>
              <a:gd name="connsiteY16" fmla="*/ 1376575 h 1811181"/>
              <a:gd name="connsiteX17" fmla="*/ 1388437 w 1483478"/>
              <a:gd name="connsiteY17" fmla="*/ 1359660 h 1811181"/>
              <a:gd name="connsiteX18" fmla="*/ 1356742 w 1483478"/>
              <a:gd name="connsiteY18" fmla="*/ 1323696 h 1811181"/>
              <a:gd name="connsiteX19" fmla="*/ 1348505 w 1483478"/>
              <a:gd name="connsiteY19" fmla="*/ 1319658 h 1811181"/>
              <a:gd name="connsiteX20" fmla="*/ 1105826 w 1483478"/>
              <a:gd name="connsiteY20" fmla="*/ 1055876 h 1811181"/>
              <a:gd name="connsiteX21" fmla="*/ 1483478 w 1483478"/>
              <a:gd name="connsiteY21" fmla="*/ 1433529 h 1811181"/>
              <a:gd name="connsiteX22" fmla="*/ 1105826 w 1483478"/>
              <a:gd name="connsiteY22" fmla="*/ 1811181 h 1811181"/>
              <a:gd name="connsiteX23" fmla="*/ 728173 w 1483478"/>
              <a:gd name="connsiteY23" fmla="*/ 1433529 h 1811181"/>
              <a:gd name="connsiteX24" fmla="*/ 1105826 w 1483478"/>
              <a:gd name="connsiteY24" fmla="*/ 1055876 h 1811181"/>
              <a:gd name="connsiteX25" fmla="*/ 187015 w 1483478"/>
              <a:gd name="connsiteY25" fmla="*/ 737217 h 1811181"/>
              <a:gd name="connsiteX26" fmla="*/ 365900 w 1483478"/>
              <a:gd name="connsiteY26" fmla="*/ 737217 h 1811181"/>
              <a:gd name="connsiteX27" fmla="*/ 552913 w 1483478"/>
              <a:gd name="connsiteY27" fmla="*/ 980638 h 1811181"/>
              <a:gd name="connsiteX28" fmla="*/ 739928 w 1483478"/>
              <a:gd name="connsiteY28" fmla="*/ 737217 h 1811181"/>
              <a:gd name="connsiteX29" fmla="*/ 918811 w 1483478"/>
              <a:gd name="connsiteY29" fmla="*/ 737217 h 1811181"/>
              <a:gd name="connsiteX30" fmla="*/ 1105826 w 1483478"/>
              <a:gd name="connsiteY30" fmla="*/ 923840 h 1811181"/>
              <a:gd name="connsiteX31" fmla="*/ 1105826 w 1483478"/>
              <a:gd name="connsiteY31" fmla="*/ 990616 h 1811181"/>
              <a:gd name="connsiteX32" fmla="*/ 662912 w 1483478"/>
              <a:gd name="connsiteY32" fmla="*/ 1433529 h 1811181"/>
              <a:gd name="connsiteX33" fmla="*/ 858189 w 1483478"/>
              <a:gd name="connsiteY33" fmla="*/ 1800800 h 1811181"/>
              <a:gd name="connsiteX34" fmla="*/ 877315 w 1483478"/>
              <a:gd name="connsiteY34" fmla="*/ 1811181 h 1811181"/>
              <a:gd name="connsiteX35" fmla="*/ 187015 w 1483478"/>
              <a:gd name="connsiteY35" fmla="*/ 1811181 h 1811181"/>
              <a:gd name="connsiteX36" fmla="*/ 187015 w 1483478"/>
              <a:gd name="connsiteY36" fmla="*/ 1808270 h 1811181"/>
              <a:gd name="connsiteX37" fmla="*/ 0 w 1483478"/>
              <a:gd name="connsiteY37" fmla="*/ 1621648 h 1811181"/>
              <a:gd name="connsiteX38" fmla="*/ 0 w 1483478"/>
              <a:gd name="connsiteY38" fmla="*/ 923840 h 1811181"/>
              <a:gd name="connsiteX39" fmla="*/ 187015 w 1483478"/>
              <a:gd name="connsiteY39" fmla="*/ 737217 h 1811181"/>
              <a:gd name="connsiteX40" fmla="*/ 546771 w 1483478"/>
              <a:gd name="connsiteY40" fmla="*/ 0 h 1811181"/>
              <a:gd name="connsiteX41" fmla="*/ 860087 w 1483478"/>
              <a:gd name="connsiteY41" fmla="*/ 307174 h 1811181"/>
              <a:gd name="connsiteX42" fmla="*/ 546771 w 1483478"/>
              <a:gd name="connsiteY42" fmla="*/ 614349 h 1811181"/>
              <a:gd name="connsiteX43" fmla="*/ 233456 w 1483478"/>
              <a:gd name="connsiteY43" fmla="*/ 307174 h 1811181"/>
              <a:gd name="connsiteX44" fmla="*/ 546771 w 1483478"/>
              <a:gd name="connsiteY44" fmla="*/ 0 h 1811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483478" h="1811181">
                <a:moveTo>
                  <a:pt x="1348505" y="1319658"/>
                </a:moveTo>
                <a:cubicBezTo>
                  <a:pt x="1345443" y="1319465"/>
                  <a:pt x="1342310" y="1320439"/>
                  <a:pt x="1339827" y="1322628"/>
                </a:cubicBezTo>
                <a:lnTo>
                  <a:pt x="1013443" y="1610269"/>
                </a:lnTo>
                <a:lnTo>
                  <a:pt x="877346" y="1458952"/>
                </a:lnTo>
                <a:cubicBezTo>
                  <a:pt x="872899" y="1454007"/>
                  <a:pt x="865286" y="1453604"/>
                  <a:pt x="860342" y="1458051"/>
                </a:cubicBezTo>
                <a:lnTo>
                  <a:pt x="824529" y="1490261"/>
                </a:lnTo>
                <a:cubicBezTo>
                  <a:pt x="819585" y="1494708"/>
                  <a:pt x="819182" y="1502321"/>
                  <a:pt x="823629" y="1507267"/>
                </a:cubicBezTo>
                <a:lnTo>
                  <a:pt x="966628" y="1666256"/>
                </a:lnTo>
                <a:lnTo>
                  <a:pt x="966955" y="1667212"/>
                </a:lnTo>
                <a:lnTo>
                  <a:pt x="998651" y="1703177"/>
                </a:lnTo>
                <a:cubicBezTo>
                  <a:pt x="1000838" y="1705660"/>
                  <a:pt x="1003827" y="1707021"/>
                  <a:pt x="1006886" y="1707214"/>
                </a:cubicBezTo>
                <a:lnTo>
                  <a:pt x="1007676" y="1706944"/>
                </a:lnTo>
                <a:lnTo>
                  <a:pt x="1008185" y="1707186"/>
                </a:lnTo>
                <a:cubicBezTo>
                  <a:pt x="1011262" y="1707350"/>
                  <a:pt x="1014403" y="1706339"/>
                  <a:pt x="1016874" y="1704115"/>
                </a:cubicBezTo>
                <a:lnTo>
                  <a:pt x="1052685" y="1671906"/>
                </a:lnTo>
                <a:lnTo>
                  <a:pt x="1052996" y="1671258"/>
                </a:lnTo>
                <a:lnTo>
                  <a:pt x="1387370" y="1376575"/>
                </a:lnTo>
                <a:cubicBezTo>
                  <a:pt x="1392336" y="1372199"/>
                  <a:pt x="1392814" y="1364626"/>
                  <a:pt x="1388437" y="1359660"/>
                </a:cubicBezTo>
                <a:lnTo>
                  <a:pt x="1356742" y="1323696"/>
                </a:lnTo>
                <a:cubicBezTo>
                  <a:pt x="1354553" y="1321213"/>
                  <a:pt x="1351566" y="1319851"/>
                  <a:pt x="1348505" y="1319658"/>
                </a:cubicBezTo>
                <a:close/>
                <a:moveTo>
                  <a:pt x="1105826" y="1055876"/>
                </a:moveTo>
                <a:cubicBezTo>
                  <a:pt x="1314397" y="1055876"/>
                  <a:pt x="1483478" y="1224958"/>
                  <a:pt x="1483478" y="1433529"/>
                </a:cubicBezTo>
                <a:cubicBezTo>
                  <a:pt x="1483478" y="1642100"/>
                  <a:pt x="1314397" y="1811181"/>
                  <a:pt x="1105826" y="1811181"/>
                </a:cubicBezTo>
                <a:cubicBezTo>
                  <a:pt x="897255" y="1811181"/>
                  <a:pt x="728173" y="1642100"/>
                  <a:pt x="728173" y="1433529"/>
                </a:cubicBezTo>
                <a:cubicBezTo>
                  <a:pt x="728173" y="1224958"/>
                  <a:pt x="897255" y="1055876"/>
                  <a:pt x="1105826" y="1055876"/>
                </a:cubicBezTo>
                <a:close/>
                <a:moveTo>
                  <a:pt x="187015" y="737217"/>
                </a:moveTo>
                <a:lnTo>
                  <a:pt x="365900" y="737217"/>
                </a:lnTo>
                <a:lnTo>
                  <a:pt x="552913" y="980638"/>
                </a:lnTo>
                <a:lnTo>
                  <a:pt x="739928" y="737217"/>
                </a:lnTo>
                <a:lnTo>
                  <a:pt x="918811" y="737217"/>
                </a:lnTo>
                <a:cubicBezTo>
                  <a:pt x="1016385" y="737217"/>
                  <a:pt x="1105826" y="826471"/>
                  <a:pt x="1105826" y="923840"/>
                </a:cubicBezTo>
                <a:lnTo>
                  <a:pt x="1105826" y="990616"/>
                </a:lnTo>
                <a:cubicBezTo>
                  <a:pt x="861211" y="990616"/>
                  <a:pt x="662912" y="1188915"/>
                  <a:pt x="662912" y="1433529"/>
                </a:cubicBezTo>
                <a:cubicBezTo>
                  <a:pt x="662912" y="1586413"/>
                  <a:pt x="740373" y="1721205"/>
                  <a:pt x="858189" y="1800800"/>
                </a:cubicBezTo>
                <a:lnTo>
                  <a:pt x="877315" y="1811181"/>
                </a:lnTo>
                <a:lnTo>
                  <a:pt x="187015" y="1811181"/>
                </a:lnTo>
                <a:lnTo>
                  <a:pt x="187015" y="1808270"/>
                </a:lnTo>
                <a:cubicBezTo>
                  <a:pt x="81312" y="1808270"/>
                  <a:pt x="0" y="1727130"/>
                  <a:pt x="0" y="1621648"/>
                </a:cubicBezTo>
                <a:lnTo>
                  <a:pt x="0" y="923840"/>
                </a:lnTo>
                <a:cubicBezTo>
                  <a:pt x="0" y="826471"/>
                  <a:pt x="81312" y="737217"/>
                  <a:pt x="187015" y="737217"/>
                </a:cubicBezTo>
                <a:close/>
                <a:moveTo>
                  <a:pt x="546771" y="0"/>
                </a:moveTo>
                <a:cubicBezTo>
                  <a:pt x="719919" y="0"/>
                  <a:pt x="860087" y="137421"/>
                  <a:pt x="860087" y="307174"/>
                </a:cubicBezTo>
                <a:cubicBezTo>
                  <a:pt x="860087" y="476929"/>
                  <a:pt x="703430" y="614349"/>
                  <a:pt x="546771" y="614349"/>
                </a:cubicBezTo>
                <a:cubicBezTo>
                  <a:pt x="381869" y="614349"/>
                  <a:pt x="233456" y="485012"/>
                  <a:pt x="233456" y="307174"/>
                </a:cubicBezTo>
                <a:cubicBezTo>
                  <a:pt x="233456" y="137421"/>
                  <a:pt x="373624" y="0"/>
                  <a:pt x="546771" y="0"/>
                </a:cubicBez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400"/>
          </a:p>
        </p:txBody>
      </p:sp>
      <p:sp>
        <p:nvSpPr>
          <p:cNvPr id="134" name="Freeform: Shape 133"/>
          <p:cNvSpPr/>
          <p:nvPr/>
        </p:nvSpPr>
        <p:spPr>
          <a:xfrm>
            <a:off x="3475365" y="2995516"/>
            <a:ext cx="357946" cy="351757"/>
          </a:xfrm>
          <a:custGeom>
            <a:avLst/>
            <a:gdLst>
              <a:gd name="connsiteX0" fmla="*/ 1065737 w 1164997"/>
              <a:gd name="connsiteY0" fmla="*/ 577853 h 1144851"/>
              <a:gd name="connsiteX1" fmla="*/ 1052351 w 1164997"/>
              <a:gd name="connsiteY1" fmla="*/ 582685 h 1144851"/>
              <a:gd name="connsiteX2" fmla="*/ 869299 w 1164997"/>
              <a:gd name="connsiteY2" fmla="*/ 749518 h 1144851"/>
              <a:gd name="connsiteX3" fmla="*/ 794456 w 1164997"/>
              <a:gd name="connsiteY3" fmla="*/ 665987 h 1144851"/>
              <a:gd name="connsiteX4" fmla="*/ 761765 w 1164997"/>
              <a:gd name="connsiteY4" fmla="*/ 664193 h 1144851"/>
              <a:gd name="connsiteX5" fmla="*/ 736398 w 1164997"/>
              <a:gd name="connsiteY5" fmla="*/ 686922 h 1144851"/>
              <a:gd name="connsiteX6" fmla="*/ 734605 w 1164997"/>
              <a:gd name="connsiteY6" fmla="*/ 719613 h 1144851"/>
              <a:gd name="connsiteX7" fmla="*/ 822192 w 1164997"/>
              <a:gd name="connsiteY7" fmla="*/ 817369 h 1144851"/>
              <a:gd name="connsiteX8" fmla="*/ 822258 w 1164997"/>
              <a:gd name="connsiteY8" fmla="*/ 817549 h 1144851"/>
              <a:gd name="connsiteX9" fmla="*/ 827969 w 1164997"/>
              <a:gd name="connsiteY9" fmla="*/ 823815 h 1144851"/>
              <a:gd name="connsiteX10" fmla="*/ 847809 w 1164997"/>
              <a:gd name="connsiteY10" fmla="*/ 845959 h 1144851"/>
              <a:gd name="connsiteX11" fmla="*/ 848876 w 1164997"/>
              <a:gd name="connsiteY11" fmla="*/ 846755 h 1144851"/>
              <a:gd name="connsiteX12" fmla="*/ 851339 w 1164997"/>
              <a:gd name="connsiteY12" fmla="*/ 849458 h 1144851"/>
              <a:gd name="connsiteX13" fmla="*/ 854468 w 1164997"/>
              <a:gd name="connsiteY13" fmla="*/ 850927 h 1144851"/>
              <a:gd name="connsiteX14" fmla="*/ 855177 w 1164997"/>
              <a:gd name="connsiteY14" fmla="*/ 851456 h 1144851"/>
              <a:gd name="connsiteX15" fmla="*/ 856079 w 1164997"/>
              <a:gd name="connsiteY15" fmla="*/ 851683 h 1144851"/>
              <a:gd name="connsiteX16" fmla="*/ 864221 w 1164997"/>
              <a:gd name="connsiteY16" fmla="*/ 855507 h 1144851"/>
              <a:gd name="connsiteX17" fmla="*/ 877607 w 1164997"/>
              <a:gd name="connsiteY17" fmla="*/ 850675 h 1144851"/>
              <a:gd name="connsiteX18" fmla="*/ 899131 w 1164997"/>
              <a:gd name="connsiteY18" fmla="*/ 831059 h 1144851"/>
              <a:gd name="connsiteX19" fmla="*/ 905867 w 1164997"/>
              <a:gd name="connsiteY19" fmla="*/ 825023 h 1144851"/>
              <a:gd name="connsiteX20" fmla="*/ 905955 w 1164997"/>
              <a:gd name="connsiteY20" fmla="*/ 824839 h 1144851"/>
              <a:gd name="connsiteX21" fmla="*/ 1106483 w 1164997"/>
              <a:gd name="connsiteY21" fmla="*/ 642079 h 1144851"/>
              <a:gd name="connsiteX22" fmla="*/ 1107701 w 1164997"/>
              <a:gd name="connsiteY22" fmla="*/ 615811 h 1144851"/>
              <a:gd name="connsiteX23" fmla="*/ 1078619 w 1164997"/>
              <a:gd name="connsiteY23" fmla="*/ 583902 h 1144851"/>
              <a:gd name="connsiteX24" fmla="*/ 1065737 w 1164997"/>
              <a:gd name="connsiteY24" fmla="*/ 577853 h 1144851"/>
              <a:gd name="connsiteX25" fmla="*/ 1164997 w 1164997"/>
              <a:gd name="connsiteY25" fmla="*/ 253706 h 1144851"/>
              <a:gd name="connsiteX26" fmla="*/ 1164997 w 1164997"/>
              <a:gd name="connsiteY26" fmla="*/ 917423 h 1144851"/>
              <a:gd name="connsiteX27" fmla="*/ 608031 w 1164997"/>
              <a:gd name="connsiteY27" fmla="*/ 1144851 h 1144851"/>
              <a:gd name="connsiteX28" fmla="*/ 608031 w 1164997"/>
              <a:gd name="connsiteY28" fmla="*/ 471851 h 1144851"/>
              <a:gd name="connsiteX29" fmla="*/ 0 w 1164997"/>
              <a:gd name="connsiteY29" fmla="*/ 253706 h 1144851"/>
              <a:gd name="connsiteX30" fmla="*/ 556966 w 1164997"/>
              <a:gd name="connsiteY30" fmla="*/ 471851 h 1144851"/>
              <a:gd name="connsiteX31" fmla="*/ 556966 w 1164997"/>
              <a:gd name="connsiteY31" fmla="*/ 1144851 h 1144851"/>
              <a:gd name="connsiteX32" fmla="*/ 0 w 1164997"/>
              <a:gd name="connsiteY32" fmla="*/ 917423 h 1144851"/>
              <a:gd name="connsiteX33" fmla="*/ 287776 w 1164997"/>
              <a:gd name="connsiteY33" fmla="*/ 105182 h 1144851"/>
              <a:gd name="connsiteX34" fmla="*/ 858665 w 1164997"/>
              <a:gd name="connsiteY34" fmla="*/ 318686 h 1144851"/>
              <a:gd name="connsiteX35" fmla="*/ 570900 w 1164997"/>
              <a:gd name="connsiteY35" fmla="*/ 430079 h 1144851"/>
              <a:gd name="connsiteX36" fmla="*/ 13934 w 1164997"/>
              <a:gd name="connsiteY36" fmla="*/ 198009 h 1144851"/>
              <a:gd name="connsiteX37" fmla="*/ 588934 w 1164997"/>
              <a:gd name="connsiteY37" fmla="*/ 0 h 1144851"/>
              <a:gd name="connsiteX38" fmla="*/ 1164997 w 1164997"/>
              <a:gd name="connsiteY38" fmla="*/ 201433 h 1144851"/>
              <a:gd name="connsiteX39" fmla="*/ 915168 w 1164997"/>
              <a:gd name="connsiteY39" fmla="*/ 300756 h 1144851"/>
              <a:gd name="connsiteX40" fmla="*/ 342683 w 1164997"/>
              <a:gd name="connsiteY40" fmla="*/ 85930 h 1144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64997" h="1144851">
                <a:moveTo>
                  <a:pt x="1065737" y="577853"/>
                </a:moveTo>
                <a:cubicBezTo>
                  <a:pt x="1060983" y="577633"/>
                  <a:pt x="1056146" y="579226"/>
                  <a:pt x="1052351" y="582685"/>
                </a:cubicBezTo>
                <a:lnTo>
                  <a:pt x="869299" y="749518"/>
                </a:lnTo>
                <a:lnTo>
                  <a:pt x="794456" y="665987"/>
                </a:lnTo>
                <a:cubicBezTo>
                  <a:pt x="785924" y="656464"/>
                  <a:pt x="771288" y="655661"/>
                  <a:pt x="761765" y="664193"/>
                </a:cubicBezTo>
                <a:lnTo>
                  <a:pt x="736398" y="686922"/>
                </a:lnTo>
                <a:cubicBezTo>
                  <a:pt x="726875" y="695454"/>
                  <a:pt x="726072" y="710090"/>
                  <a:pt x="734605" y="719613"/>
                </a:cubicBezTo>
                <a:lnTo>
                  <a:pt x="822192" y="817369"/>
                </a:lnTo>
                <a:lnTo>
                  <a:pt x="822258" y="817549"/>
                </a:lnTo>
                <a:lnTo>
                  <a:pt x="827969" y="823815"/>
                </a:lnTo>
                <a:lnTo>
                  <a:pt x="847809" y="845959"/>
                </a:lnTo>
                <a:lnTo>
                  <a:pt x="848876" y="846755"/>
                </a:lnTo>
                <a:lnTo>
                  <a:pt x="851339" y="849458"/>
                </a:lnTo>
                <a:lnTo>
                  <a:pt x="854468" y="850927"/>
                </a:lnTo>
                <a:lnTo>
                  <a:pt x="855177" y="851456"/>
                </a:lnTo>
                <a:lnTo>
                  <a:pt x="856079" y="851683"/>
                </a:lnTo>
                <a:lnTo>
                  <a:pt x="864221" y="855507"/>
                </a:lnTo>
                <a:cubicBezTo>
                  <a:pt x="868975" y="855727"/>
                  <a:pt x="873812" y="854134"/>
                  <a:pt x="877607" y="850675"/>
                </a:cubicBezTo>
                <a:lnTo>
                  <a:pt x="899131" y="831059"/>
                </a:lnTo>
                <a:lnTo>
                  <a:pt x="905867" y="825023"/>
                </a:lnTo>
                <a:lnTo>
                  <a:pt x="905955" y="824839"/>
                </a:lnTo>
                <a:lnTo>
                  <a:pt x="1106483" y="642079"/>
                </a:lnTo>
                <a:cubicBezTo>
                  <a:pt x="1114073" y="635161"/>
                  <a:pt x="1114618" y="623401"/>
                  <a:pt x="1107701" y="615811"/>
                </a:cubicBezTo>
                <a:lnTo>
                  <a:pt x="1078619" y="583902"/>
                </a:lnTo>
                <a:cubicBezTo>
                  <a:pt x="1075160" y="580107"/>
                  <a:pt x="1070491" y="578073"/>
                  <a:pt x="1065737" y="577853"/>
                </a:cubicBezTo>
                <a:close/>
                <a:moveTo>
                  <a:pt x="1164997" y="253706"/>
                </a:moveTo>
                <a:lnTo>
                  <a:pt x="1164997" y="917423"/>
                </a:lnTo>
                <a:lnTo>
                  <a:pt x="608031" y="1144851"/>
                </a:lnTo>
                <a:lnTo>
                  <a:pt x="608031" y="471851"/>
                </a:lnTo>
                <a:close/>
                <a:moveTo>
                  <a:pt x="0" y="253706"/>
                </a:moveTo>
                <a:lnTo>
                  <a:pt x="556966" y="471851"/>
                </a:lnTo>
                <a:lnTo>
                  <a:pt x="556966" y="1144851"/>
                </a:lnTo>
                <a:lnTo>
                  <a:pt x="0" y="917423"/>
                </a:lnTo>
                <a:close/>
                <a:moveTo>
                  <a:pt x="287776" y="105182"/>
                </a:moveTo>
                <a:lnTo>
                  <a:pt x="858665" y="318686"/>
                </a:lnTo>
                <a:lnTo>
                  <a:pt x="570900" y="430079"/>
                </a:lnTo>
                <a:lnTo>
                  <a:pt x="13934" y="198009"/>
                </a:lnTo>
                <a:close/>
                <a:moveTo>
                  <a:pt x="588934" y="0"/>
                </a:moveTo>
                <a:lnTo>
                  <a:pt x="1164997" y="201433"/>
                </a:lnTo>
                <a:lnTo>
                  <a:pt x="915168" y="300756"/>
                </a:lnTo>
                <a:lnTo>
                  <a:pt x="342683" y="85930"/>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endParaRPr lang="en-US" sz="1400">
              <a:solidFill>
                <a:schemeClr val="tx1"/>
              </a:solidFill>
            </a:endParaRPr>
          </a:p>
        </p:txBody>
      </p:sp>
      <p:sp>
        <p:nvSpPr>
          <p:cNvPr id="144" name="Freeform: Shape 143"/>
          <p:cNvSpPr/>
          <p:nvPr/>
        </p:nvSpPr>
        <p:spPr>
          <a:xfrm>
            <a:off x="6634047" y="6599583"/>
            <a:ext cx="660116" cy="429648"/>
          </a:xfrm>
          <a:custGeom>
            <a:avLst/>
            <a:gdLst>
              <a:gd name="connsiteX0" fmla="*/ 0 w 1359476"/>
              <a:gd name="connsiteY0" fmla="*/ 552932 h 702757"/>
              <a:gd name="connsiteX1" fmla="*/ 315061 w 1359476"/>
              <a:gd name="connsiteY1" fmla="*/ 552932 h 702757"/>
              <a:gd name="connsiteX2" fmla="*/ 315061 w 1359476"/>
              <a:gd name="connsiteY2" fmla="*/ 702757 h 702757"/>
              <a:gd name="connsiteX3" fmla="*/ 0 w 1359476"/>
              <a:gd name="connsiteY3" fmla="*/ 702757 h 702757"/>
              <a:gd name="connsiteX4" fmla="*/ 348138 w 1359476"/>
              <a:gd name="connsiteY4" fmla="*/ 403107 h 702757"/>
              <a:gd name="connsiteX5" fmla="*/ 663199 w 1359476"/>
              <a:gd name="connsiteY5" fmla="*/ 403107 h 702757"/>
              <a:gd name="connsiteX6" fmla="*/ 663199 w 1359476"/>
              <a:gd name="connsiteY6" fmla="*/ 702757 h 702757"/>
              <a:gd name="connsiteX7" fmla="*/ 348138 w 1359476"/>
              <a:gd name="connsiteY7" fmla="*/ 702757 h 702757"/>
              <a:gd name="connsiteX8" fmla="*/ 696277 w 1359476"/>
              <a:gd name="connsiteY8" fmla="*/ 197974 h 702757"/>
              <a:gd name="connsiteX9" fmla="*/ 1011338 w 1359476"/>
              <a:gd name="connsiteY9" fmla="*/ 197974 h 702757"/>
              <a:gd name="connsiteX10" fmla="*/ 1011338 w 1359476"/>
              <a:gd name="connsiteY10" fmla="*/ 702757 h 702757"/>
              <a:gd name="connsiteX11" fmla="*/ 696277 w 1359476"/>
              <a:gd name="connsiteY11" fmla="*/ 702757 h 702757"/>
              <a:gd name="connsiteX12" fmla="*/ 1207475 w 1359476"/>
              <a:gd name="connsiteY12" fmla="*/ 110305 h 702757"/>
              <a:gd name="connsiteX13" fmla="*/ 1096487 w 1359476"/>
              <a:gd name="connsiteY13" fmla="*/ 190472 h 702757"/>
              <a:gd name="connsiteX14" fmla="*/ 1151981 w 1359476"/>
              <a:gd name="connsiteY14" fmla="*/ 190472 h 702757"/>
              <a:gd name="connsiteX15" fmla="*/ 1151981 w 1359476"/>
              <a:gd name="connsiteY15" fmla="*/ 695908 h 702757"/>
              <a:gd name="connsiteX16" fmla="*/ 1262969 w 1359476"/>
              <a:gd name="connsiteY16" fmla="*/ 695908 h 702757"/>
              <a:gd name="connsiteX17" fmla="*/ 1262969 w 1359476"/>
              <a:gd name="connsiteY17" fmla="*/ 190472 h 702757"/>
              <a:gd name="connsiteX18" fmla="*/ 1318462 w 1359476"/>
              <a:gd name="connsiteY18" fmla="*/ 190472 h 702757"/>
              <a:gd name="connsiteX19" fmla="*/ 1044415 w 1359476"/>
              <a:gd name="connsiteY19" fmla="*/ 0 h 702757"/>
              <a:gd name="connsiteX20" fmla="*/ 1359476 w 1359476"/>
              <a:gd name="connsiteY20" fmla="*/ 0 h 702757"/>
              <a:gd name="connsiteX21" fmla="*/ 1359476 w 1359476"/>
              <a:gd name="connsiteY21" fmla="*/ 702757 h 702757"/>
              <a:gd name="connsiteX22" fmla="*/ 1044415 w 1359476"/>
              <a:gd name="connsiteY22" fmla="*/ 702757 h 702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59476" h="702757">
                <a:moveTo>
                  <a:pt x="0" y="552932"/>
                </a:moveTo>
                <a:lnTo>
                  <a:pt x="315061" y="552932"/>
                </a:lnTo>
                <a:lnTo>
                  <a:pt x="315061" y="702757"/>
                </a:lnTo>
                <a:lnTo>
                  <a:pt x="0" y="702757"/>
                </a:lnTo>
                <a:close/>
                <a:moveTo>
                  <a:pt x="348138" y="403107"/>
                </a:moveTo>
                <a:lnTo>
                  <a:pt x="663199" y="403107"/>
                </a:lnTo>
                <a:lnTo>
                  <a:pt x="663199" y="702757"/>
                </a:lnTo>
                <a:lnTo>
                  <a:pt x="348138" y="702757"/>
                </a:lnTo>
                <a:close/>
                <a:moveTo>
                  <a:pt x="696277" y="197974"/>
                </a:moveTo>
                <a:lnTo>
                  <a:pt x="1011338" y="197974"/>
                </a:lnTo>
                <a:lnTo>
                  <a:pt x="1011338" y="702757"/>
                </a:lnTo>
                <a:lnTo>
                  <a:pt x="696277" y="702757"/>
                </a:lnTo>
                <a:close/>
                <a:moveTo>
                  <a:pt x="1207475" y="110305"/>
                </a:moveTo>
                <a:lnTo>
                  <a:pt x="1096487" y="190472"/>
                </a:lnTo>
                <a:lnTo>
                  <a:pt x="1151981" y="190472"/>
                </a:lnTo>
                <a:lnTo>
                  <a:pt x="1151981" y="695908"/>
                </a:lnTo>
                <a:lnTo>
                  <a:pt x="1262969" y="695908"/>
                </a:lnTo>
                <a:lnTo>
                  <a:pt x="1262969" y="190472"/>
                </a:lnTo>
                <a:lnTo>
                  <a:pt x="1318462" y="190472"/>
                </a:lnTo>
                <a:close/>
                <a:moveTo>
                  <a:pt x="1044415" y="0"/>
                </a:moveTo>
                <a:lnTo>
                  <a:pt x="1359476" y="0"/>
                </a:lnTo>
                <a:lnTo>
                  <a:pt x="1359476" y="702757"/>
                </a:lnTo>
                <a:lnTo>
                  <a:pt x="1044415" y="702757"/>
                </a:lnTo>
                <a:close/>
              </a:path>
            </a:pathLst>
          </a:cu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algn="ctr"/>
            <a:endParaRPr lang="en-US" sz="1400"/>
          </a:p>
        </p:txBody>
      </p:sp>
      <p:sp>
        <p:nvSpPr>
          <p:cNvPr id="29" name="Rectangle 28"/>
          <p:cNvSpPr/>
          <p:nvPr/>
        </p:nvSpPr>
        <p:spPr>
          <a:xfrm>
            <a:off x="2999558" y="1618620"/>
            <a:ext cx="3796209" cy="1023791"/>
          </a:xfrm>
          <a:prstGeom prst="rect">
            <a:avLst/>
          </a:prstGeom>
        </p:spPr>
        <p:txBody>
          <a:bodyPr wrap="square" lIns="0" tIns="0" rIns="0" bIns="0" anchor="t">
            <a:noAutofit/>
          </a:bodyPr>
          <a:lstStyle/>
          <a:p>
            <a:r>
              <a:rPr lang="en-US" sz="1200">
                <a:solidFill>
                  <a:schemeClr val="accent3"/>
                </a:solidFill>
                <a:latin typeface="Segoe UI Semibold" panose="020B0702040204020203" pitchFamily="34" charset="0"/>
                <a:cs typeface="Segoe UI Semibold" panose="020B0702040204020203" pitchFamily="34" charset="0"/>
              </a:rPr>
              <a:t>Key customer concerns</a:t>
            </a:r>
          </a:p>
          <a:p>
            <a:pPr marL="114300" indent="-114300">
              <a:buFont typeface="Arial" panose="020B0604020202020204" pitchFamily="34" charset="0"/>
              <a:buChar char="•"/>
            </a:pPr>
            <a:r>
              <a:rPr lang="en-US" sz="1000">
                <a:solidFill>
                  <a:schemeClr val="tx2"/>
                </a:solidFill>
              </a:rPr>
              <a:t>Mitigate risks from legal, financial, and customer dissatisfaction due to mishandling business data.</a:t>
            </a:r>
            <a:endParaRPr lang="en-US" sz="1000">
              <a:solidFill>
                <a:schemeClr val="tx2"/>
              </a:solidFill>
              <a:cs typeface="Segoe UI"/>
            </a:endParaRPr>
          </a:p>
          <a:p>
            <a:pPr marL="114300" indent="-114300">
              <a:buFont typeface="Arial" panose="020B0604020202020204" pitchFamily="34" charset="0"/>
              <a:buChar char="•"/>
            </a:pPr>
            <a:r>
              <a:rPr lang="en-US" sz="1000">
                <a:solidFill>
                  <a:schemeClr val="tx2"/>
                </a:solidFill>
              </a:rPr>
              <a:t>Keep up with privacy rights and evolving government regulations, for example GDPR in the EU.</a:t>
            </a:r>
            <a:endParaRPr lang="en-US" sz="1000">
              <a:solidFill>
                <a:schemeClr val="tx2"/>
              </a:solidFill>
              <a:cs typeface="Segoe UI"/>
            </a:endParaRPr>
          </a:p>
          <a:p>
            <a:pPr marL="114300" indent="-114300">
              <a:buFont typeface="Arial" panose="020B0604020202020204" pitchFamily="34" charset="0"/>
              <a:buChar char="•"/>
            </a:pPr>
            <a:r>
              <a:rPr lang="en-US" sz="1000">
                <a:solidFill>
                  <a:schemeClr val="tx2"/>
                </a:solidFill>
              </a:rPr>
              <a:t>Increasing risk related to amounts of bad actors who seek to sabotage a business or steal data.</a:t>
            </a:r>
          </a:p>
        </p:txBody>
      </p:sp>
      <p:sp>
        <p:nvSpPr>
          <p:cNvPr id="73" name="TextBox 72"/>
          <p:cNvSpPr txBox="1"/>
          <p:nvPr/>
        </p:nvSpPr>
        <p:spPr>
          <a:xfrm>
            <a:off x="659215" y="1530843"/>
            <a:ext cx="2020374" cy="1293387"/>
          </a:xfrm>
          <a:custGeom>
            <a:avLst/>
            <a:gdLst>
              <a:gd name="connsiteX0" fmla="*/ 0 w 2112836"/>
              <a:gd name="connsiteY0" fmla="*/ 0 h 1310862"/>
              <a:gd name="connsiteX1" fmla="*/ 2112836 w 2112836"/>
              <a:gd name="connsiteY1" fmla="*/ 0 h 1310862"/>
              <a:gd name="connsiteX2" fmla="*/ 2112836 w 2112836"/>
              <a:gd name="connsiteY2" fmla="*/ 1310862 h 1310862"/>
              <a:gd name="connsiteX3" fmla="*/ 0 w 2112836"/>
              <a:gd name="connsiteY3" fmla="*/ 1310862 h 1310862"/>
            </a:gdLst>
            <a:ahLst/>
            <a:cxnLst>
              <a:cxn ang="0">
                <a:pos x="connsiteX0" y="connsiteY0"/>
              </a:cxn>
              <a:cxn ang="0">
                <a:pos x="connsiteX1" y="connsiteY1"/>
              </a:cxn>
              <a:cxn ang="0">
                <a:pos x="connsiteX2" y="connsiteY2"/>
              </a:cxn>
              <a:cxn ang="0">
                <a:pos x="connsiteX3" y="connsiteY3"/>
              </a:cxn>
            </a:cxnLst>
            <a:rect l="l" t="t" r="r" b="b"/>
            <a:pathLst>
              <a:path w="2112836" h="1310862">
                <a:moveTo>
                  <a:pt x="0" y="0"/>
                </a:moveTo>
                <a:lnTo>
                  <a:pt x="2112836" y="0"/>
                </a:lnTo>
                <a:lnTo>
                  <a:pt x="2112836" y="1310862"/>
                </a:lnTo>
                <a:lnTo>
                  <a:pt x="0" y="1310862"/>
                </a:lnTo>
                <a:close/>
              </a:path>
            </a:pathLst>
          </a:custGeom>
          <a:solidFill>
            <a:schemeClr val="bg2"/>
          </a:solidFill>
        </p:spPr>
        <p:txBody>
          <a:bodyPr wrap="none" lIns="411480" rIns="91440" rtlCol="0" anchor="ctr">
            <a:noAutofit/>
          </a:bodyPr>
          <a:lstStyle/>
          <a:p>
            <a:pPr marL="115888" lvl="0"/>
            <a:r>
              <a:rPr lang="en-US" sz="1200">
                <a:solidFill>
                  <a:schemeClr val="tx2"/>
                </a:solidFill>
                <a:latin typeface="Segoe UI Semibold" panose="020B0702040204020203" pitchFamily="34" charset="0"/>
                <a:cs typeface="Segoe UI Semibold" panose="020B0702040204020203" pitchFamily="34" charset="0"/>
              </a:rPr>
              <a:t>Owner, </a:t>
            </a:r>
          </a:p>
          <a:p>
            <a:pPr marL="115888" lvl="0"/>
            <a:r>
              <a:rPr lang="en-US" sz="1200">
                <a:solidFill>
                  <a:schemeClr val="tx2"/>
                </a:solidFill>
                <a:latin typeface="Segoe UI Semibold" panose="020B0702040204020203" pitchFamily="34" charset="0"/>
                <a:cs typeface="Segoe UI Semibold" panose="020B0702040204020203" pitchFamily="34" charset="0"/>
              </a:rPr>
              <a:t>General Manager, </a:t>
            </a:r>
          </a:p>
          <a:p>
            <a:pPr marL="115888" lvl="0"/>
            <a:r>
              <a:rPr lang="en-US" sz="1200">
                <a:solidFill>
                  <a:schemeClr val="tx2"/>
                </a:solidFill>
                <a:latin typeface="Segoe UI Semibold" panose="020B0702040204020203" pitchFamily="34" charset="0"/>
                <a:cs typeface="Segoe UI Semibold" panose="020B0702040204020203" pitchFamily="34" charset="0"/>
              </a:rPr>
              <a:t>IT Director</a:t>
            </a:r>
          </a:p>
          <a:p>
            <a:pPr marL="115888" lvl="0"/>
            <a:r>
              <a:rPr lang="en-US" sz="1200">
                <a:solidFill>
                  <a:schemeClr val="tx2"/>
                </a:solidFill>
                <a:latin typeface="Segoe UI Semibold" panose="020B0702040204020203" pitchFamily="34" charset="0"/>
                <a:cs typeface="Segoe UI Semibold" panose="020B0702040204020203" pitchFamily="34" charset="0"/>
              </a:rPr>
              <a:t>CEO, COO</a:t>
            </a:r>
          </a:p>
        </p:txBody>
      </p:sp>
      <p:sp>
        <p:nvSpPr>
          <p:cNvPr id="78" name="Freeform: Shape 77"/>
          <p:cNvSpPr/>
          <p:nvPr/>
        </p:nvSpPr>
        <p:spPr>
          <a:xfrm>
            <a:off x="228600" y="1530843"/>
            <a:ext cx="812799" cy="1295621"/>
          </a:xfrm>
          <a:custGeom>
            <a:avLst/>
            <a:gdLst>
              <a:gd name="connsiteX0" fmla="*/ 0 w 833578"/>
              <a:gd name="connsiteY0" fmla="*/ 0 h 1295621"/>
              <a:gd name="connsiteX1" fmla="*/ 756948 w 833578"/>
              <a:gd name="connsiteY1" fmla="*/ 0 h 1295621"/>
              <a:gd name="connsiteX2" fmla="*/ 783329 w 833578"/>
              <a:gd name="connsiteY2" fmla="*/ 0 h 1295621"/>
              <a:gd name="connsiteX3" fmla="*/ 807197 w 833578"/>
              <a:gd name="connsiteY3" fmla="*/ 0 h 1295621"/>
              <a:gd name="connsiteX4" fmla="*/ 833578 w 833578"/>
              <a:gd name="connsiteY4" fmla="*/ 0 h 1295621"/>
              <a:gd name="connsiteX5" fmla="*/ 544305 w 833578"/>
              <a:gd name="connsiteY5" fmla="*/ 1295621 h 1295621"/>
              <a:gd name="connsiteX6" fmla="*/ 0 w 833578"/>
              <a:gd name="connsiteY6" fmla="*/ 1295621 h 129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578" h="1295621">
                <a:moveTo>
                  <a:pt x="0" y="0"/>
                </a:moveTo>
                <a:lnTo>
                  <a:pt x="756948" y="0"/>
                </a:lnTo>
                <a:lnTo>
                  <a:pt x="783329" y="0"/>
                </a:lnTo>
                <a:lnTo>
                  <a:pt x="807197" y="0"/>
                </a:lnTo>
                <a:lnTo>
                  <a:pt x="833578" y="0"/>
                </a:lnTo>
                <a:lnTo>
                  <a:pt x="544305" y="1295621"/>
                </a:lnTo>
                <a:lnTo>
                  <a:pt x="0" y="1295621"/>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ectangle 10"/>
          <p:cNvSpPr/>
          <p:nvPr/>
        </p:nvSpPr>
        <p:spPr>
          <a:xfrm>
            <a:off x="323403" y="1598298"/>
            <a:ext cx="680210" cy="184666"/>
          </a:xfrm>
          <a:prstGeom prst="rect">
            <a:avLst/>
          </a:prstGeom>
        </p:spPr>
        <p:txBody>
          <a:bodyPr wrap="square" lIns="0" tIns="0" rIns="0" bIns="0">
            <a:spAutoFit/>
          </a:bodyPr>
          <a:lstStyle/>
          <a:p>
            <a:pPr lvl="0">
              <a:spcBef>
                <a:spcPts val="100"/>
              </a:spcBef>
            </a:pPr>
            <a:r>
              <a:rPr lang="en-US" sz="1200">
                <a:solidFill>
                  <a:schemeClr val="bg2"/>
                </a:solidFill>
                <a:latin typeface="Segoe UI Semibold" panose="020B0702040204020203" pitchFamily="34" charset="0"/>
                <a:cs typeface="Segoe UI Semibold" panose="020B0702040204020203" pitchFamily="34" charset="0"/>
              </a:rPr>
              <a:t>Buyers</a:t>
            </a:r>
          </a:p>
        </p:txBody>
      </p:sp>
      <p:sp>
        <p:nvSpPr>
          <p:cNvPr id="42" name="Rectangle 41"/>
          <p:cNvSpPr/>
          <p:nvPr/>
        </p:nvSpPr>
        <p:spPr>
          <a:xfrm>
            <a:off x="336200" y="3161480"/>
            <a:ext cx="3115436" cy="1897955"/>
          </a:xfrm>
          <a:prstGeom prst="rect">
            <a:avLst/>
          </a:prstGeom>
          <a:noFill/>
          <a:ln>
            <a:noFill/>
          </a:ln>
          <a:effectLst/>
        </p:spPr>
        <p:txBody>
          <a:bodyPr wrap="square" lIns="0" tIns="0" rIns="0" bIns="0" anchor="t" anchorCtr="0">
            <a:spAutoFit/>
          </a:bodyPr>
          <a:lstStyle/>
          <a:p>
            <a:pPr>
              <a:spcAft>
                <a:spcPts val="800"/>
              </a:spcAft>
            </a:pPr>
            <a:r>
              <a:rPr lang="en-US" sz="1000" i="1">
                <a:solidFill>
                  <a:schemeClr val="tx2"/>
                </a:solidFill>
                <a:latin typeface="Segoe UI" panose="020B0502040204020203" pitchFamily="34" charset="0"/>
                <a:cs typeface="Segoe UI" panose="020B0502040204020203" pitchFamily="34" charset="0"/>
              </a:rPr>
              <a:t>Compliance depends on people, process, and technology– not just products. Here are a few things in the technology to get you started on your journey towards increased compliance.</a:t>
            </a:r>
            <a:endParaRPr lang="en-US" sz="1000">
              <a:solidFill>
                <a:schemeClr val="tx2"/>
              </a:solidFill>
              <a:latin typeface="Segoe UI Semibold" panose="020B0702040204020203" pitchFamily="34" charset="0"/>
              <a:cs typeface="Segoe UI Semibold" panose="020B0702040204020203" pitchFamily="34" charset="0"/>
            </a:endParaRPr>
          </a:p>
          <a:p>
            <a:r>
              <a:rPr lang="en-US" sz="1000">
                <a:solidFill>
                  <a:schemeClr val="tx2"/>
                </a:solidFill>
                <a:latin typeface="Segoe UI Semibold" panose="020B0702040204020203" pitchFamily="34" charset="0"/>
                <a:cs typeface="Segoe UI Semibold" panose="020B0702040204020203" pitchFamily="34" charset="0"/>
              </a:rPr>
              <a:t>Mitigate risk for your business</a:t>
            </a:r>
          </a:p>
          <a:p>
            <a:pPr marL="115888" indent="-115888">
              <a:buFont typeface="Arial" panose="020B0604020202020204" pitchFamily="34" charset="0"/>
              <a:buChar char="•"/>
            </a:pPr>
            <a:r>
              <a:rPr lang="en-US" sz="1000"/>
              <a:t>Get straightforward management functions </a:t>
            </a:r>
            <a:r>
              <a:rPr lang="en-US" sz="1000" kern="0">
                <a:latin typeface="Segoe UI" panose="020B0502040204020203" pitchFamily="34" charset="0"/>
                <a:cs typeface="Segoe UI" panose="020B0502040204020203" pitchFamily="34" charset="0"/>
              </a:rPr>
              <a:t>with a 99.9% financially-backed uptime guarantee</a:t>
            </a:r>
            <a:r>
              <a:rPr lang="en-US" sz="1000"/>
              <a:t> </a:t>
            </a:r>
          </a:p>
          <a:p>
            <a:pPr marL="115888" indent="-115888">
              <a:buFont typeface="Arial" panose="020B0604020202020204" pitchFamily="34" charset="0"/>
              <a:buChar char="•"/>
            </a:pPr>
            <a:r>
              <a:rPr lang="en-US" sz="1000"/>
              <a:t>24/7 phone and web support for critical issues.</a:t>
            </a:r>
          </a:p>
          <a:p>
            <a:pPr marL="115888" indent="-115888">
              <a:spcAft>
                <a:spcPts val="800"/>
              </a:spcAft>
              <a:buFont typeface="Arial" panose="020B0604020202020204" pitchFamily="34" charset="0"/>
              <a:buChar char="•"/>
            </a:pPr>
            <a:r>
              <a:rPr lang="en-US" sz="1000"/>
              <a:t>Guard against unsafe attachments</a:t>
            </a:r>
            <a:r>
              <a:rPr lang="en-US" sz="1000">
                <a:solidFill>
                  <a:schemeClr val="tx2"/>
                </a:solidFill>
              </a:rPr>
              <a:t>, </a:t>
            </a:r>
            <a:br>
              <a:rPr lang="en-US" sz="1000">
                <a:solidFill>
                  <a:schemeClr val="tx2"/>
                </a:solidFill>
              </a:rPr>
            </a:br>
            <a:r>
              <a:rPr lang="en-US" sz="1000">
                <a:solidFill>
                  <a:schemeClr val="tx2"/>
                </a:solidFill>
              </a:rPr>
              <a:t>suspicious links, and other cyber threats.</a:t>
            </a:r>
            <a:endParaRPr lang="en-US" sz="1000" strike="sngStrike">
              <a:solidFill>
                <a:schemeClr val="tx2"/>
              </a:solidFill>
            </a:endParaRPr>
          </a:p>
          <a:p>
            <a:r>
              <a:rPr lang="en-US" sz="1000">
                <a:solidFill>
                  <a:schemeClr val="tx2"/>
                </a:solidFill>
                <a:latin typeface="Segoe UI Semibold" panose="020B0702040204020203" pitchFamily="34" charset="0"/>
                <a:cs typeface="Segoe UI Semibold" panose="020B0702040204020203" pitchFamily="34" charset="0"/>
              </a:rPr>
              <a:t>Move to a trusted solution</a:t>
            </a:r>
          </a:p>
        </p:txBody>
      </p:sp>
      <p:sp>
        <p:nvSpPr>
          <p:cNvPr id="76" name="Rectangle 75"/>
          <p:cNvSpPr/>
          <p:nvPr/>
        </p:nvSpPr>
        <p:spPr>
          <a:xfrm>
            <a:off x="4220068" y="2984857"/>
            <a:ext cx="1083374" cy="184666"/>
          </a:xfrm>
          <a:prstGeom prst="rect">
            <a:avLst/>
          </a:prstGeom>
        </p:spPr>
        <p:txBody>
          <a:bodyPr wrap="none" lIns="0" tIns="0" rIns="0" bIns="0" anchor="t" anchorCtr="0">
            <a:spAutoFit/>
          </a:bodyPr>
          <a:lstStyle/>
          <a:p>
            <a:pPr>
              <a:spcAft>
                <a:spcPts val="677"/>
              </a:spcAft>
            </a:pPr>
            <a:r>
              <a:rPr lang="en-US" sz="1200">
                <a:solidFill>
                  <a:schemeClr val="accent3"/>
                </a:solidFill>
                <a:latin typeface="Segoe UI Semibold" panose="020B0702040204020203" pitchFamily="34" charset="0"/>
                <a:cs typeface="Segoe UI Semibold" panose="020B0702040204020203" pitchFamily="34" charset="0"/>
              </a:rPr>
              <a:t>Customer value</a:t>
            </a:r>
          </a:p>
        </p:txBody>
      </p:sp>
      <p:sp>
        <p:nvSpPr>
          <p:cNvPr id="77" name="Rectangle 76"/>
          <p:cNvSpPr/>
          <p:nvPr/>
        </p:nvSpPr>
        <p:spPr>
          <a:xfrm>
            <a:off x="4220069" y="3171752"/>
            <a:ext cx="2837124" cy="1449115"/>
          </a:xfrm>
          <a:prstGeom prst="rect">
            <a:avLst/>
          </a:prstGeom>
          <a:noFill/>
          <a:ln>
            <a:noFill/>
          </a:ln>
          <a:effectLst/>
        </p:spPr>
        <p:txBody>
          <a:bodyPr wrap="square" lIns="0" tIns="0" rIns="0" bIns="0" anchor="t" anchorCtr="0">
            <a:spAutoFit/>
          </a:bodyPr>
          <a:lstStyle/>
          <a:p>
            <a:r>
              <a:rPr lang="en-US" sz="1000">
                <a:solidFill>
                  <a:schemeClr val="tx2"/>
                </a:solidFill>
                <a:latin typeface="Segoe UI Semibold" panose="020B0702040204020203" pitchFamily="34" charset="0"/>
                <a:cs typeface="Segoe UI Semibold" panose="020B0702040204020203" pitchFamily="34" charset="0"/>
              </a:rPr>
              <a:t>Stay up-to-date with compliance standards</a:t>
            </a:r>
          </a:p>
          <a:p>
            <a:pPr marL="111125" indent="-111125">
              <a:spcBef>
                <a:spcPts val="100"/>
              </a:spcBef>
              <a:spcAft>
                <a:spcPts val="100"/>
              </a:spcAft>
              <a:buFont typeface="Arial" panose="020B0604020202020204" pitchFamily="34" charset="0"/>
              <a:buChar char="•"/>
            </a:pPr>
            <a:r>
              <a:rPr lang="en-US" sz="1000">
                <a:solidFill>
                  <a:schemeClr val="tx2"/>
                </a:solidFill>
              </a:rPr>
              <a:t>Microsoft is an industry leader and offers the most comprehensive set of compliance </a:t>
            </a:r>
            <a:r>
              <a:rPr lang="en-US" sz="1000">
                <a:solidFill>
                  <a:schemeClr val="tx2"/>
                </a:solidFill>
                <a:hlinkClick r:id="rId3"/>
              </a:rPr>
              <a:t>offerings</a:t>
            </a:r>
            <a:r>
              <a:rPr lang="en-US" sz="1000">
                <a:solidFill>
                  <a:schemeClr val="tx2"/>
                </a:solidFill>
              </a:rPr>
              <a:t>. </a:t>
            </a:r>
          </a:p>
          <a:p>
            <a:pPr marL="111125" indent="-111125">
              <a:spcBef>
                <a:spcPts val="100"/>
              </a:spcBef>
              <a:spcAft>
                <a:spcPts val="100"/>
              </a:spcAft>
              <a:buFont typeface="Arial" panose="020B0604020202020204" pitchFamily="34" charset="0"/>
              <a:buChar char="•"/>
            </a:pPr>
            <a:r>
              <a:rPr lang="en-US" sz="1000">
                <a:solidFill>
                  <a:schemeClr val="tx2"/>
                </a:solidFill>
              </a:rPr>
              <a:t>An integrated solution with apps and services designed to work together and help you deliver ongoing innovation.</a:t>
            </a:r>
          </a:p>
          <a:p>
            <a:pPr marL="111125" indent="-111125">
              <a:spcBef>
                <a:spcPts val="100"/>
              </a:spcBef>
              <a:spcAft>
                <a:spcPts val="100"/>
              </a:spcAft>
              <a:buFont typeface="Arial" panose="020B0604020202020204" pitchFamily="34" charset="0"/>
              <a:buChar char="•"/>
            </a:pPr>
            <a:r>
              <a:rPr lang="en-US" sz="1000">
                <a:solidFill>
                  <a:schemeClr val="tx2"/>
                </a:solidFill>
              </a:rPr>
              <a:t>Your employees are empowered to be compliant without affecting productivity.</a:t>
            </a:r>
          </a:p>
        </p:txBody>
      </p:sp>
      <p:pic>
        <p:nvPicPr>
          <p:cNvPr id="72" name="Picture 71"/>
          <p:cNvPicPr>
            <a:picLocks noChangeAspect="1"/>
          </p:cNvPicPr>
          <p:nvPr/>
        </p:nvPicPr>
        <p:blipFill rotWithShape="1">
          <a:blip r:embed="rId4"/>
          <a:srcRect l="776" t="49613" r="7060" b="27455"/>
          <a:stretch/>
        </p:blipFill>
        <p:spPr>
          <a:xfrm>
            <a:off x="-5702" y="-19068"/>
            <a:ext cx="7772400" cy="1289304"/>
          </a:xfrm>
          <a:custGeom>
            <a:avLst/>
            <a:gdLst>
              <a:gd name="connsiteX0" fmla="*/ 0 w 7772400"/>
              <a:gd name="connsiteY0" fmla="*/ 0 h 1207008"/>
              <a:gd name="connsiteX1" fmla="*/ 7772400 w 7772400"/>
              <a:gd name="connsiteY1" fmla="*/ 0 h 1207008"/>
              <a:gd name="connsiteX2" fmla="*/ 7772400 w 7772400"/>
              <a:gd name="connsiteY2" fmla="*/ 1207008 h 1207008"/>
              <a:gd name="connsiteX3" fmla="*/ 0 w 7772400"/>
              <a:gd name="connsiteY3" fmla="*/ 1207008 h 1207008"/>
            </a:gdLst>
            <a:ahLst/>
            <a:cxnLst>
              <a:cxn ang="0">
                <a:pos x="connsiteX0" y="connsiteY0"/>
              </a:cxn>
              <a:cxn ang="0">
                <a:pos x="connsiteX1" y="connsiteY1"/>
              </a:cxn>
              <a:cxn ang="0">
                <a:pos x="connsiteX2" y="connsiteY2"/>
              </a:cxn>
              <a:cxn ang="0">
                <a:pos x="connsiteX3" y="connsiteY3"/>
              </a:cxn>
            </a:cxnLst>
            <a:rect l="l" t="t" r="r" b="b"/>
            <a:pathLst>
              <a:path w="7772400" h="1207008">
                <a:moveTo>
                  <a:pt x="0" y="0"/>
                </a:moveTo>
                <a:lnTo>
                  <a:pt x="7772400" y="0"/>
                </a:lnTo>
                <a:lnTo>
                  <a:pt x="7772400" y="1207008"/>
                </a:lnTo>
                <a:lnTo>
                  <a:pt x="0" y="1207008"/>
                </a:lnTo>
                <a:close/>
              </a:path>
            </a:pathLst>
          </a:custGeom>
        </p:spPr>
      </p:pic>
      <p:sp>
        <p:nvSpPr>
          <p:cNvPr id="74" name="Rectangle 73"/>
          <p:cNvSpPr/>
          <p:nvPr/>
        </p:nvSpPr>
        <p:spPr>
          <a:xfrm>
            <a:off x="0" y="-25385"/>
            <a:ext cx="7772400" cy="1295621"/>
          </a:xfrm>
          <a:prstGeom prst="rect">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Rectangle 74"/>
          <p:cNvSpPr/>
          <p:nvPr/>
        </p:nvSpPr>
        <p:spPr>
          <a:xfrm>
            <a:off x="529811" y="346712"/>
            <a:ext cx="6712777" cy="553998"/>
          </a:xfrm>
          <a:prstGeom prst="rect">
            <a:avLst/>
          </a:prstGeom>
        </p:spPr>
        <p:txBody>
          <a:bodyPr wrap="square" anchor="ctr">
            <a:spAutoFit/>
          </a:bodyPr>
          <a:lstStyle/>
          <a:p>
            <a:pPr lvl="0" algn="ctr"/>
            <a:r>
              <a:rPr lang="en-US" sz="3000" spc="-100">
                <a:solidFill>
                  <a:schemeClr val="bg2"/>
                </a:solidFill>
                <a:latin typeface="Segoe UI Semibold" panose="020B0702040204020203" pitchFamily="34" charset="0"/>
                <a:cs typeface="Segoe UI Semibold" panose="020B0702040204020203" pitchFamily="34" charset="0"/>
              </a:rPr>
              <a:t>Accelerate your compliance journey</a:t>
            </a:r>
          </a:p>
        </p:txBody>
      </p:sp>
      <p:sp>
        <p:nvSpPr>
          <p:cNvPr id="89" name="Rectangle 88">
            <a:extLst>
              <a:ext uri="{FF2B5EF4-FFF2-40B4-BE49-F238E27FC236}">
                <a16:creationId xmlns:a16="http://schemas.microsoft.com/office/drawing/2014/main" id="{7D5C9A12-A47F-4BF4-86EB-C25E63A7DB69}"/>
              </a:ext>
            </a:extLst>
          </p:cNvPr>
          <p:cNvSpPr/>
          <p:nvPr/>
        </p:nvSpPr>
        <p:spPr>
          <a:xfrm>
            <a:off x="228600" y="8724842"/>
            <a:ext cx="7300372" cy="883191"/>
          </a:xfrm>
          <a:prstGeom prst="rect">
            <a:avLst/>
          </a:prstGeom>
          <a:solidFill>
            <a:schemeClr val="bg2"/>
          </a:solidFill>
        </p:spPr>
        <p:txBody>
          <a:bodyPr wrap="square" lIns="91440" tIns="45720" rIns="91440" bIns="45720" anchor="ctr">
            <a:noAutofit/>
          </a:bodyPr>
          <a:lstStyle/>
          <a:p>
            <a:pPr marL="47625" indent="-47625">
              <a:buClr>
                <a:srgbClr val="000000"/>
              </a:buClr>
            </a:pPr>
            <a:r>
              <a:rPr lang="en-US" sz="1000"/>
              <a:t>“We use Microsoft 365 Business to make sure devices are compliant with our standards. Before, we had to manage that each month using spreadsheets filled with static data and wait two hours to get a report on all hardware assets. We now have all we need in one portal—I sign in and manage everything from one place. I can track and control what I need to meet GDPR standards and implement IT policies across the company in minutes.”</a:t>
            </a:r>
          </a:p>
          <a:p>
            <a:pPr>
              <a:buClr>
                <a:srgbClr val="000000"/>
              </a:buClr>
            </a:pPr>
            <a:r>
              <a:rPr lang="en-US" sz="800" i="1"/>
              <a:t> 											–Ryan Taylor, IT Manager, </a:t>
            </a:r>
            <a:r>
              <a:rPr lang="en-US" sz="800" i="1">
                <a:hlinkClick r:id="rId5"/>
              </a:rPr>
              <a:t>iSalon Software</a:t>
            </a:r>
            <a:endParaRPr lang="en-US" sz="800" i="1"/>
          </a:p>
        </p:txBody>
      </p:sp>
      <p:sp>
        <p:nvSpPr>
          <p:cNvPr id="50" name="Rectangle 49">
            <a:extLst>
              <a:ext uri="{FF2B5EF4-FFF2-40B4-BE49-F238E27FC236}">
                <a16:creationId xmlns:a16="http://schemas.microsoft.com/office/drawing/2014/main" id="{A90472FC-21F7-4F20-872A-A159AA5BE642}"/>
              </a:ext>
            </a:extLst>
          </p:cNvPr>
          <p:cNvSpPr/>
          <p:nvPr/>
        </p:nvSpPr>
        <p:spPr>
          <a:xfrm>
            <a:off x="20530" y="9793949"/>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a:solidFill>
                  <a:schemeClr val="tx2"/>
                </a:solidFill>
              </a:rPr>
              <a:t>Microsoft Confidential Internal and Microsoft Partner Internal Use Only. Do not distribute</a:t>
            </a:r>
            <a:endParaRPr lang="en-US" sz="700"/>
          </a:p>
        </p:txBody>
      </p:sp>
      <p:sp>
        <p:nvSpPr>
          <p:cNvPr id="49" name="Freeform 5">
            <a:extLst>
              <a:ext uri="{FF2B5EF4-FFF2-40B4-BE49-F238E27FC236}">
                <a16:creationId xmlns:a16="http://schemas.microsoft.com/office/drawing/2014/main" id="{69D6C98A-BB80-4C06-89FA-263ABEAF5D20}"/>
              </a:ext>
            </a:extLst>
          </p:cNvPr>
          <p:cNvSpPr>
            <a:spLocks noEditPoints="1"/>
          </p:cNvSpPr>
          <p:nvPr/>
        </p:nvSpPr>
        <p:spPr bwMode="auto">
          <a:xfrm>
            <a:off x="6986320" y="1627774"/>
            <a:ext cx="456780" cy="317986"/>
          </a:xfrm>
          <a:custGeom>
            <a:avLst/>
            <a:gdLst>
              <a:gd name="T0" fmla="*/ 1318 w 2292"/>
              <a:gd name="T1" fmla="*/ 804 h 1718"/>
              <a:gd name="T2" fmla="*/ 1486 w 2292"/>
              <a:gd name="T3" fmla="*/ 554 h 1718"/>
              <a:gd name="T4" fmla="*/ 1486 w 2292"/>
              <a:gd name="T5" fmla="*/ 254 h 1718"/>
              <a:gd name="T6" fmla="*/ 1318 w 2292"/>
              <a:gd name="T7" fmla="*/ 42 h 1718"/>
              <a:gd name="T8" fmla="*/ 1072 w 2292"/>
              <a:gd name="T9" fmla="*/ 6 h 1718"/>
              <a:gd name="T10" fmla="*/ 848 w 2292"/>
              <a:gd name="T11" fmla="*/ 156 h 1718"/>
              <a:gd name="T12" fmla="*/ 788 w 2292"/>
              <a:gd name="T13" fmla="*/ 436 h 1718"/>
              <a:gd name="T14" fmla="*/ 892 w 2292"/>
              <a:gd name="T15" fmla="*/ 728 h 1718"/>
              <a:gd name="T16" fmla="*/ 1126 w 2292"/>
              <a:gd name="T17" fmla="*/ 858 h 1718"/>
              <a:gd name="T18" fmla="*/ 488 w 2292"/>
              <a:gd name="T19" fmla="*/ 916 h 1718"/>
              <a:gd name="T20" fmla="*/ 620 w 2292"/>
              <a:gd name="T21" fmla="*/ 802 h 1718"/>
              <a:gd name="T22" fmla="*/ 640 w 2292"/>
              <a:gd name="T23" fmla="*/ 532 h 1718"/>
              <a:gd name="T24" fmla="*/ 542 w 2292"/>
              <a:gd name="T25" fmla="*/ 388 h 1718"/>
              <a:gd name="T26" fmla="*/ 412 w 2292"/>
              <a:gd name="T27" fmla="*/ 358 h 1718"/>
              <a:gd name="T28" fmla="*/ 272 w 2292"/>
              <a:gd name="T29" fmla="*/ 428 h 1718"/>
              <a:gd name="T30" fmla="*/ 216 w 2292"/>
              <a:gd name="T31" fmla="*/ 700 h 1718"/>
              <a:gd name="T32" fmla="*/ 286 w 2292"/>
              <a:gd name="T33" fmla="*/ 858 h 1718"/>
              <a:gd name="T34" fmla="*/ 418 w 2292"/>
              <a:gd name="T35" fmla="*/ 928 h 1718"/>
              <a:gd name="T36" fmla="*/ 1708 w 2292"/>
              <a:gd name="T37" fmla="*/ 1172 h 1718"/>
              <a:gd name="T38" fmla="*/ 1668 w 2292"/>
              <a:gd name="T39" fmla="*/ 1092 h 1718"/>
              <a:gd name="T40" fmla="*/ 1542 w 2292"/>
              <a:gd name="T41" fmla="*/ 978 h 1718"/>
              <a:gd name="T42" fmla="*/ 1418 w 2292"/>
              <a:gd name="T43" fmla="*/ 932 h 1718"/>
              <a:gd name="T44" fmla="*/ 1248 w 2292"/>
              <a:gd name="T45" fmla="*/ 1062 h 1718"/>
              <a:gd name="T46" fmla="*/ 1146 w 2292"/>
              <a:gd name="T47" fmla="*/ 1144 h 1718"/>
              <a:gd name="T48" fmla="*/ 1044 w 2292"/>
              <a:gd name="T49" fmla="*/ 1062 h 1718"/>
              <a:gd name="T50" fmla="*/ 888 w 2292"/>
              <a:gd name="T51" fmla="*/ 936 h 1718"/>
              <a:gd name="T52" fmla="*/ 776 w 2292"/>
              <a:gd name="T53" fmla="*/ 962 h 1718"/>
              <a:gd name="T54" fmla="*/ 622 w 2292"/>
              <a:gd name="T55" fmla="*/ 1092 h 1718"/>
              <a:gd name="T56" fmla="*/ 584 w 2292"/>
              <a:gd name="T57" fmla="*/ 1172 h 1718"/>
              <a:gd name="T58" fmla="*/ 572 w 2292"/>
              <a:gd name="T59" fmla="*/ 1260 h 1718"/>
              <a:gd name="T60" fmla="*/ 590 w 2292"/>
              <a:gd name="T61" fmla="*/ 1664 h 1718"/>
              <a:gd name="T62" fmla="*/ 680 w 2292"/>
              <a:gd name="T63" fmla="*/ 1716 h 1718"/>
              <a:gd name="T64" fmla="*/ 1666 w 2292"/>
              <a:gd name="T65" fmla="*/ 1700 h 1718"/>
              <a:gd name="T66" fmla="*/ 1716 w 2292"/>
              <a:gd name="T67" fmla="*/ 1610 h 1718"/>
              <a:gd name="T68" fmla="*/ 1862 w 2292"/>
              <a:gd name="T69" fmla="*/ 930 h 1718"/>
              <a:gd name="T70" fmla="*/ 1974 w 2292"/>
              <a:gd name="T71" fmla="*/ 886 h 1718"/>
              <a:gd name="T72" fmla="*/ 2074 w 2292"/>
              <a:gd name="T73" fmla="*/ 728 h 1718"/>
              <a:gd name="T74" fmla="*/ 2048 w 2292"/>
              <a:gd name="T75" fmla="*/ 464 h 1718"/>
              <a:gd name="T76" fmla="*/ 1920 w 2292"/>
              <a:gd name="T77" fmla="*/ 364 h 1718"/>
              <a:gd name="T78" fmla="*/ 1788 w 2292"/>
              <a:gd name="T79" fmla="*/ 370 h 1718"/>
              <a:gd name="T80" fmla="*/ 1668 w 2292"/>
              <a:gd name="T81" fmla="*/ 484 h 1718"/>
              <a:gd name="T82" fmla="*/ 1654 w 2292"/>
              <a:gd name="T83" fmla="*/ 754 h 1718"/>
              <a:gd name="T84" fmla="*/ 1770 w 2292"/>
              <a:gd name="T85" fmla="*/ 898 h 1718"/>
              <a:gd name="T86" fmla="*/ 162 w 2292"/>
              <a:gd name="T87" fmla="*/ 1084 h 1718"/>
              <a:gd name="T88" fmla="*/ 42 w 2292"/>
              <a:gd name="T89" fmla="*/ 1202 h 1718"/>
              <a:gd name="T90" fmla="*/ 0 w 2292"/>
              <a:gd name="T91" fmla="*/ 1502 h 1718"/>
              <a:gd name="T92" fmla="*/ 32 w 2292"/>
              <a:gd name="T93" fmla="*/ 1614 h 1718"/>
              <a:gd name="T94" fmla="*/ 430 w 2292"/>
              <a:gd name="T95" fmla="*/ 1646 h 1718"/>
              <a:gd name="T96" fmla="*/ 252 w 2292"/>
              <a:gd name="T97" fmla="*/ 1078 h 1718"/>
              <a:gd name="T98" fmla="*/ 162 w 2292"/>
              <a:gd name="T99" fmla="*/ 1084 h 1718"/>
              <a:gd name="T100" fmla="*/ 2292 w 2292"/>
              <a:gd name="T101" fmla="*/ 1360 h 1718"/>
              <a:gd name="T102" fmla="*/ 2238 w 2292"/>
              <a:gd name="T103" fmla="*/ 1184 h 1718"/>
              <a:gd name="T104" fmla="*/ 2118 w 2292"/>
              <a:gd name="T105" fmla="*/ 1078 h 1718"/>
              <a:gd name="T106" fmla="*/ 1988 w 2292"/>
              <a:gd name="T107" fmla="*/ 1102 h 1718"/>
              <a:gd name="T108" fmla="*/ 2186 w 2292"/>
              <a:gd name="T109" fmla="*/ 1644 h 1718"/>
              <a:gd name="T110" fmla="*/ 2274 w 2292"/>
              <a:gd name="T111" fmla="*/ 1594 h 1718"/>
              <a:gd name="T112" fmla="*/ 2292 w 2292"/>
              <a:gd name="T113" fmla="*/ 1360 h 1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92" h="1718">
                <a:moveTo>
                  <a:pt x="1146" y="860"/>
                </a:moveTo>
                <a:lnTo>
                  <a:pt x="1146" y="860"/>
                </a:lnTo>
                <a:lnTo>
                  <a:pt x="1164" y="858"/>
                </a:lnTo>
                <a:lnTo>
                  <a:pt x="1182" y="858"/>
                </a:lnTo>
                <a:lnTo>
                  <a:pt x="1218" y="850"/>
                </a:lnTo>
                <a:lnTo>
                  <a:pt x="1254" y="838"/>
                </a:lnTo>
                <a:lnTo>
                  <a:pt x="1286" y="824"/>
                </a:lnTo>
                <a:lnTo>
                  <a:pt x="1318" y="804"/>
                </a:lnTo>
                <a:lnTo>
                  <a:pt x="1346" y="782"/>
                </a:lnTo>
                <a:lnTo>
                  <a:pt x="1374" y="756"/>
                </a:lnTo>
                <a:lnTo>
                  <a:pt x="1400" y="728"/>
                </a:lnTo>
                <a:lnTo>
                  <a:pt x="1422" y="698"/>
                </a:lnTo>
                <a:lnTo>
                  <a:pt x="1442" y="664"/>
                </a:lnTo>
                <a:lnTo>
                  <a:pt x="1460" y="630"/>
                </a:lnTo>
                <a:lnTo>
                  <a:pt x="1476" y="592"/>
                </a:lnTo>
                <a:lnTo>
                  <a:pt x="1486" y="554"/>
                </a:lnTo>
                <a:lnTo>
                  <a:pt x="1496" y="516"/>
                </a:lnTo>
                <a:lnTo>
                  <a:pt x="1500" y="476"/>
                </a:lnTo>
                <a:lnTo>
                  <a:pt x="1502" y="436"/>
                </a:lnTo>
                <a:lnTo>
                  <a:pt x="1502" y="368"/>
                </a:lnTo>
                <a:lnTo>
                  <a:pt x="1502" y="368"/>
                </a:lnTo>
                <a:lnTo>
                  <a:pt x="1500" y="328"/>
                </a:lnTo>
                <a:lnTo>
                  <a:pt x="1496" y="290"/>
                </a:lnTo>
                <a:lnTo>
                  <a:pt x="1486" y="254"/>
                </a:lnTo>
                <a:lnTo>
                  <a:pt x="1476" y="220"/>
                </a:lnTo>
                <a:lnTo>
                  <a:pt x="1460" y="186"/>
                </a:lnTo>
                <a:lnTo>
                  <a:pt x="1442" y="156"/>
                </a:lnTo>
                <a:lnTo>
                  <a:pt x="1422" y="128"/>
                </a:lnTo>
                <a:lnTo>
                  <a:pt x="1400" y="102"/>
                </a:lnTo>
                <a:lnTo>
                  <a:pt x="1374" y="80"/>
                </a:lnTo>
                <a:lnTo>
                  <a:pt x="1346" y="60"/>
                </a:lnTo>
                <a:lnTo>
                  <a:pt x="1318" y="42"/>
                </a:lnTo>
                <a:lnTo>
                  <a:pt x="1286" y="26"/>
                </a:lnTo>
                <a:lnTo>
                  <a:pt x="1254" y="14"/>
                </a:lnTo>
                <a:lnTo>
                  <a:pt x="1218" y="6"/>
                </a:lnTo>
                <a:lnTo>
                  <a:pt x="1182" y="2"/>
                </a:lnTo>
                <a:lnTo>
                  <a:pt x="1146" y="0"/>
                </a:lnTo>
                <a:lnTo>
                  <a:pt x="1146" y="0"/>
                </a:lnTo>
                <a:lnTo>
                  <a:pt x="1108" y="2"/>
                </a:lnTo>
                <a:lnTo>
                  <a:pt x="1072" y="6"/>
                </a:lnTo>
                <a:lnTo>
                  <a:pt x="1038" y="14"/>
                </a:lnTo>
                <a:lnTo>
                  <a:pt x="1006" y="26"/>
                </a:lnTo>
                <a:lnTo>
                  <a:pt x="974" y="42"/>
                </a:lnTo>
                <a:lnTo>
                  <a:pt x="944" y="60"/>
                </a:lnTo>
                <a:lnTo>
                  <a:pt x="916" y="80"/>
                </a:lnTo>
                <a:lnTo>
                  <a:pt x="892" y="102"/>
                </a:lnTo>
                <a:lnTo>
                  <a:pt x="868" y="128"/>
                </a:lnTo>
                <a:lnTo>
                  <a:pt x="848" y="156"/>
                </a:lnTo>
                <a:lnTo>
                  <a:pt x="830" y="186"/>
                </a:lnTo>
                <a:lnTo>
                  <a:pt x="816" y="220"/>
                </a:lnTo>
                <a:lnTo>
                  <a:pt x="804" y="254"/>
                </a:lnTo>
                <a:lnTo>
                  <a:pt x="796" y="290"/>
                </a:lnTo>
                <a:lnTo>
                  <a:pt x="790" y="328"/>
                </a:lnTo>
                <a:lnTo>
                  <a:pt x="788" y="368"/>
                </a:lnTo>
                <a:lnTo>
                  <a:pt x="788" y="436"/>
                </a:lnTo>
                <a:lnTo>
                  <a:pt x="788" y="436"/>
                </a:lnTo>
                <a:lnTo>
                  <a:pt x="790" y="476"/>
                </a:lnTo>
                <a:lnTo>
                  <a:pt x="796" y="516"/>
                </a:lnTo>
                <a:lnTo>
                  <a:pt x="804" y="554"/>
                </a:lnTo>
                <a:lnTo>
                  <a:pt x="816" y="592"/>
                </a:lnTo>
                <a:lnTo>
                  <a:pt x="830" y="630"/>
                </a:lnTo>
                <a:lnTo>
                  <a:pt x="848" y="664"/>
                </a:lnTo>
                <a:lnTo>
                  <a:pt x="868" y="698"/>
                </a:lnTo>
                <a:lnTo>
                  <a:pt x="892" y="728"/>
                </a:lnTo>
                <a:lnTo>
                  <a:pt x="916" y="756"/>
                </a:lnTo>
                <a:lnTo>
                  <a:pt x="944" y="782"/>
                </a:lnTo>
                <a:lnTo>
                  <a:pt x="974" y="804"/>
                </a:lnTo>
                <a:lnTo>
                  <a:pt x="1006" y="824"/>
                </a:lnTo>
                <a:lnTo>
                  <a:pt x="1038" y="838"/>
                </a:lnTo>
                <a:lnTo>
                  <a:pt x="1072" y="850"/>
                </a:lnTo>
                <a:lnTo>
                  <a:pt x="1108" y="858"/>
                </a:lnTo>
                <a:lnTo>
                  <a:pt x="1126" y="858"/>
                </a:lnTo>
                <a:lnTo>
                  <a:pt x="1146" y="860"/>
                </a:lnTo>
                <a:lnTo>
                  <a:pt x="1146" y="860"/>
                </a:lnTo>
                <a:close/>
                <a:moveTo>
                  <a:pt x="430" y="930"/>
                </a:moveTo>
                <a:lnTo>
                  <a:pt x="430" y="930"/>
                </a:lnTo>
                <a:lnTo>
                  <a:pt x="442" y="928"/>
                </a:lnTo>
                <a:lnTo>
                  <a:pt x="456" y="926"/>
                </a:lnTo>
                <a:lnTo>
                  <a:pt x="472" y="922"/>
                </a:lnTo>
                <a:lnTo>
                  <a:pt x="488" y="916"/>
                </a:lnTo>
                <a:lnTo>
                  <a:pt x="506" y="908"/>
                </a:lnTo>
                <a:lnTo>
                  <a:pt x="524" y="898"/>
                </a:lnTo>
                <a:lnTo>
                  <a:pt x="542" y="886"/>
                </a:lnTo>
                <a:lnTo>
                  <a:pt x="560" y="872"/>
                </a:lnTo>
                <a:lnTo>
                  <a:pt x="576" y="858"/>
                </a:lnTo>
                <a:lnTo>
                  <a:pt x="592" y="840"/>
                </a:lnTo>
                <a:lnTo>
                  <a:pt x="606" y="822"/>
                </a:lnTo>
                <a:lnTo>
                  <a:pt x="620" y="802"/>
                </a:lnTo>
                <a:lnTo>
                  <a:pt x="630" y="778"/>
                </a:lnTo>
                <a:lnTo>
                  <a:pt x="638" y="754"/>
                </a:lnTo>
                <a:lnTo>
                  <a:pt x="644" y="728"/>
                </a:lnTo>
                <a:lnTo>
                  <a:pt x="644" y="700"/>
                </a:lnTo>
                <a:lnTo>
                  <a:pt x="644" y="586"/>
                </a:lnTo>
                <a:lnTo>
                  <a:pt x="644" y="586"/>
                </a:lnTo>
                <a:lnTo>
                  <a:pt x="644" y="558"/>
                </a:lnTo>
                <a:lnTo>
                  <a:pt x="640" y="532"/>
                </a:lnTo>
                <a:lnTo>
                  <a:pt x="634" y="506"/>
                </a:lnTo>
                <a:lnTo>
                  <a:pt x="626" y="484"/>
                </a:lnTo>
                <a:lnTo>
                  <a:pt x="616" y="464"/>
                </a:lnTo>
                <a:lnTo>
                  <a:pt x="604" y="446"/>
                </a:lnTo>
                <a:lnTo>
                  <a:pt x="590" y="428"/>
                </a:lnTo>
                <a:lnTo>
                  <a:pt x="576" y="412"/>
                </a:lnTo>
                <a:lnTo>
                  <a:pt x="560" y="400"/>
                </a:lnTo>
                <a:lnTo>
                  <a:pt x="542" y="388"/>
                </a:lnTo>
                <a:lnTo>
                  <a:pt x="524" y="378"/>
                </a:lnTo>
                <a:lnTo>
                  <a:pt x="506" y="370"/>
                </a:lnTo>
                <a:lnTo>
                  <a:pt x="488" y="364"/>
                </a:lnTo>
                <a:lnTo>
                  <a:pt x="468" y="360"/>
                </a:lnTo>
                <a:lnTo>
                  <a:pt x="450" y="358"/>
                </a:lnTo>
                <a:lnTo>
                  <a:pt x="430" y="356"/>
                </a:lnTo>
                <a:lnTo>
                  <a:pt x="430" y="356"/>
                </a:lnTo>
                <a:lnTo>
                  <a:pt x="412" y="358"/>
                </a:lnTo>
                <a:lnTo>
                  <a:pt x="392" y="360"/>
                </a:lnTo>
                <a:lnTo>
                  <a:pt x="374" y="364"/>
                </a:lnTo>
                <a:lnTo>
                  <a:pt x="356" y="370"/>
                </a:lnTo>
                <a:lnTo>
                  <a:pt x="338" y="378"/>
                </a:lnTo>
                <a:lnTo>
                  <a:pt x="320" y="388"/>
                </a:lnTo>
                <a:lnTo>
                  <a:pt x="302" y="400"/>
                </a:lnTo>
                <a:lnTo>
                  <a:pt x="286" y="412"/>
                </a:lnTo>
                <a:lnTo>
                  <a:pt x="272" y="428"/>
                </a:lnTo>
                <a:lnTo>
                  <a:pt x="258" y="446"/>
                </a:lnTo>
                <a:lnTo>
                  <a:pt x="246" y="464"/>
                </a:lnTo>
                <a:lnTo>
                  <a:pt x="236" y="484"/>
                </a:lnTo>
                <a:lnTo>
                  <a:pt x="228" y="506"/>
                </a:lnTo>
                <a:lnTo>
                  <a:pt x="220" y="532"/>
                </a:lnTo>
                <a:lnTo>
                  <a:pt x="218" y="558"/>
                </a:lnTo>
                <a:lnTo>
                  <a:pt x="216" y="586"/>
                </a:lnTo>
                <a:lnTo>
                  <a:pt x="216" y="700"/>
                </a:lnTo>
                <a:lnTo>
                  <a:pt x="216" y="700"/>
                </a:lnTo>
                <a:lnTo>
                  <a:pt x="218" y="728"/>
                </a:lnTo>
                <a:lnTo>
                  <a:pt x="222" y="754"/>
                </a:lnTo>
                <a:lnTo>
                  <a:pt x="230" y="778"/>
                </a:lnTo>
                <a:lnTo>
                  <a:pt x="242" y="802"/>
                </a:lnTo>
                <a:lnTo>
                  <a:pt x="254" y="822"/>
                </a:lnTo>
                <a:lnTo>
                  <a:pt x="270" y="840"/>
                </a:lnTo>
                <a:lnTo>
                  <a:pt x="286" y="858"/>
                </a:lnTo>
                <a:lnTo>
                  <a:pt x="302" y="872"/>
                </a:lnTo>
                <a:lnTo>
                  <a:pt x="320" y="886"/>
                </a:lnTo>
                <a:lnTo>
                  <a:pt x="338" y="898"/>
                </a:lnTo>
                <a:lnTo>
                  <a:pt x="356" y="908"/>
                </a:lnTo>
                <a:lnTo>
                  <a:pt x="374" y="916"/>
                </a:lnTo>
                <a:lnTo>
                  <a:pt x="390" y="922"/>
                </a:lnTo>
                <a:lnTo>
                  <a:pt x="406" y="926"/>
                </a:lnTo>
                <a:lnTo>
                  <a:pt x="418" y="928"/>
                </a:lnTo>
                <a:lnTo>
                  <a:pt x="430" y="930"/>
                </a:lnTo>
                <a:lnTo>
                  <a:pt x="430" y="930"/>
                </a:lnTo>
                <a:close/>
                <a:moveTo>
                  <a:pt x="1716" y="1216"/>
                </a:moveTo>
                <a:lnTo>
                  <a:pt x="1716" y="1216"/>
                </a:lnTo>
                <a:lnTo>
                  <a:pt x="1716" y="1212"/>
                </a:lnTo>
                <a:lnTo>
                  <a:pt x="1716" y="1212"/>
                </a:lnTo>
                <a:lnTo>
                  <a:pt x="1712" y="1192"/>
                </a:lnTo>
                <a:lnTo>
                  <a:pt x="1708" y="1172"/>
                </a:lnTo>
                <a:lnTo>
                  <a:pt x="1708" y="1172"/>
                </a:lnTo>
                <a:lnTo>
                  <a:pt x="1708" y="1172"/>
                </a:lnTo>
                <a:lnTo>
                  <a:pt x="1708" y="1172"/>
                </a:lnTo>
                <a:lnTo>
                  <a:pt x="1700" y="1152"/>
                </a:lnTo>
                <a:lnTo>
                  <a:pt x="1692" y="1132"/>
                </a:lnTo>
                <a:lnTo>
                  <a:pt x="1682" y="1112"/>
                </a:lnTo>
                <a:lnTo>
                  <a:pt x="1668" y="1092"/>
                </a:lnTo>
                <a:lnTo>
                  <a:pt x="1668" y="1092"/>
                </a:lnTo>
                <a:lnTo>
                  <a:pt x="1668" y="1092"/>
                </a:lnTo>
                <a:lnTo>
                  <a:pt x="1656" y="1076"/>
                </a:lnTo>
                <a:lnTo>
                  <a:pt x="1642" y="1060"/>
                </a:lnTo>
                <a:lnTo>
                  <a:pt x="1626" y="1044"/>
                </a:lnTo>
                <a:lnTo>
                  <a:pt x="1608" y="1028"/>
                </a:lnTo>
                <a:lnTo>
                  <a:pt x="1588" y="1012"/>
                </a:lnTo>
                <a:lnTo>
                  <a:pt x="1566" y="996"/>
                </a:lnTo>
                <a:lnTo>
                  <a:pt x="1542" y="978"/>
                </a:lnTo>
                <a:lnTo>
                  <a:pt x="1514" y="962"/>
                </a:lnTo>
                <a:lnTo>
                  <a:pt x="1514" y="962"/>
                </a:lnTo>
                <a:lnTo>
                  <a:pt x="1488" y="948"/>
                </a:lnTo>
                <a:lnTo>
                  <a:pt x="1468" y="938"/>
                </a:lnTo>
                <a:lnTo>
                  <a:pt x="1450" y="932"/>
                </a:lnTo>
                <a:lnTo>
                  <a:pt x="1432" y="930"/>
                </a:lnTo>
                <a:lnTo>
                  <a:pt x="1432" y="930"/>
                </a:lnTo>
                <a:lnTo>
                  <a:pt x="1418" y="932"/>
                </a:lnTo>
                <a:lnTo>
                  <a:pt x="1402" y="936"/>
                </a:lnTo>
                <a:lnTo>
                  <a:pt x="1388" y="942"/>
                </a:lnTo>
                <a:lnTo>
                  <a:pt x="1372" y="952"/>
                </a:lnTo>
                <a:lnTo>
                  <a:pt x="1356" y="964"/>
                </a:lnTo>
                <a:lnTo>
                  <a:pt x="1340" y="978"/>
                </a:lnTo>
                <a:lnTo>
                  <a:pt x="1300" y="1014"/>
                </a:lnTo>
                <a:lnTo>
                  <a:pt x="1300" y="1014"/>
                </a:lnTo>
                <a:lnTo>
                  <a:pt x="1248" y="1062"/>
                </a:lnTo>
                <a:lnTo>
                  <a:pt x="1248" y="1062"/>
                </a:lnTo>
                <a:lnTo>
                  <a:pt x="1236" y="1076"/>
                </a:lnTo>
                <a:lnTo>
                  <a:pt x="1212" y="1104"/>
                </a:lnTo>
                <a:lnTo>
                  <a:pt x="1196" y="1120"/>
                </a:lnTo>
                <a:lnTo>
                  <a:pt x="1180" y="1132"/>
                </a:lnTo>
                <a:lnTo>
                  <a:pt x="1162" y="1142"/>
                </a:lnTo>
                <a:lnTo>
                  <a:pt x="1154" y="1144"/>
                </a:lnTo>
                <a:lnTo>
                  <a:pt x="1146" y="1144"/>
                </a:lnTo>
                <a:lnTo>
                  <a:pt x="1146" y="1144"/>
                </a:lnTo>
                <a:lnTo>
                  <a:pt x="1138" y="1144"/>
                </a:lnTo>
                <a:lnTo>
                  <a:pt x="1130" y="1142"/>
                </a:lnTo>
                <a:lnTo>
                  <a:pt x="1112" y="1132"/>
                </a:lnTo>
                <a:lnTo>
                  <a:pt x="1096" y="1120"/>
                </a:lnTo>
                <a:lnTo>
                  <a:pt x="1080" y="1104"/>
                </a:lnTo>
                <a:lnTo>
                  <a:pt x="1054" y="1076"/>
                </a:lnTo>
                <a:lnTo>
                  <a:pt x="1044" y="1062"/>
                </a:lnTo>
                <a:lnTo>
                  <a:pt x="992" y="1014"/>
                </a:lnTo>
                <a:lnTo>
                  <a:pt x="992" y="1014"/>
                </a:lnTo>
                <a:lnTo>
                  <a:pt x="992" y="1014"/>
                </a:lnTo>
                <a:lnTo>
                  <a:pt x="952" y="978"/>
                </a:lnTo>
                <a:lnTo>
                  <a:pt x="934" y="964"/>
                </a:lnTo>
                <a:lnTo>
                  <a:pt x="918" y="952"/>
                </a:lnTo>
                <a:lnTo>
                  <a:pt x="902" y="942"/>
                </a:lnTo>
                <a:lnTo>
                  <a:pt x="888" y="936"/>
                </a:lnTo>
                <a:lnTo>
                  <a:pt x="874" y="932"/>
                </a:lnTo>
                <a:lnTo>
                  <a:pt x="860" y="930"/>
                </a:lnTo>
                <a:lnTo>
                  <a:pt x="860" y="930"/>
                </a:lnTo>
                <a:lnTo>
                  <a:pt x="840" y="932"/>
                </a:lnTo>
                <a:lnTo>
                  <a:pt x="822" y="938"/>
                </a:lnTo>
                <a:lnTo>
                  <a:pt x="800" y="948"/>
                </a:lnTo>
                <a:lnTo>
                  <a:pt x="776" y="962"/>
                </a:lnTo>
                <a:lnTo>
                  <a:pt x="776" y="962"/>
                </a:lnTo>
                <a:lnTo>
                  <a:pt x="726" y="996"/>
                </a:lnTo>
                <a:lnTo>
                  <a:pt x="684" y="1028"/>
                </a:lnTo>
                <a:lnTo>
                  <a:pt x="666" y="1044"/>
                </a:lnTo>
                <a:lnTo>
                  <a:pt x="650" y="1060"/>
                </a:lnTo>
                <a:lnTo>
                  <a:pt x="636" y="1076"/>
                </a:lnTo>
                <a:lnTo>
                  <a:pt x="622" y="1092"/>
                </a:lnTo>
                <a:lnTo>
                  <a:pt x="622" y="1092"/>
                </a:lnTo>
                <a:lnTo>
                  <a:pt x="622" y="1092"/>
                </a:lnTo>
                <a:lnTo>
                  <a:pt x="622" y="1092"/>
                </a:lnTo>
                <a:lnTo>
                  <a:pt x="622" y="1092"/>
                </a:lnTo>
                <a:lnTo>
                  <a:pt x="610" y="1112"/>
                </a:lnTo>
                <a:lnTo>
                  <a:pt x="600" y="1132"/>
                </a:lnTo>
                <a:lnTo>
                  <a:pt x="590" y="1152"/>
                </a:lnTo>
                <a:lnTo>
                  <a:pt x="584" y="1172"/>
                </a:lnTo>
                <a:lnTo>
                  <a:pt x="584" y="1172"/>
                </a:lnTo>
                <a:lnTo>
                  <a:pt x="584" y="1172"/>
                </a:lnTo>
                <a:lnTo>
                  <a:pt x="584" y="1172"/>
                </a:lnTo>
                <a:lnTo>
                  <a:pt x="580" y="1192"/>
                </a:lnTo>
                <a:lnTo>
                  <a:pt x="576" y="1212"/>
                </a:lnTo>
                <a:lnTo>
                  <a:pt x="576" y="1212"/>
                </a:lnTo>
                <a:lnTo>
                  <a:pt x="576" y="1216"/>
                </a:lnTo>
                <a:lnTo>
                  <a:pt x="576" y="1216"/>
                </a:lnTo>
                <a:lnTo>
                  <a:pt x="574" y="1238"/>
                </a:lnTo>
                <a:lnTo>
                  <a:pt x="572" y="1260"/>
                </a:lnTo>
                <a:lnTo>
                  <a:pt x="572" y="1260"/>
                </a:lnTo>
                <a:lnTo>
                  <a:pt x="572" y="1574"/>
                </a:lnTo>
                <a:lnTo>
                  <a:pt x="572" y="1574"/>
                </a:lnTo>
                <a:lnTo>
                  <a:pt x="574" y="1610"/>
                </a:lnTo>
                <a:lnTo>
                  <a:pt x="578" y="1626"/>
                </a:lnTo>
                <a:lnTo>
                  <a:pt x="580" y="1640"/>
                </a:lnTo>
                <a:lnTo>
                  <a:pt x="584" y="1652"/>
                </a:lnTo>
                <a:lnTo>
                  <a:pt x="590" y="1664"/>
                </a:lnTo>
                <a:lnTo>
                  <a:pt x="598" y="1674"/>
                </a:lnTo>
                <a:lnTo>
                  <a:pt x="606" y="1684"/>
                </a:lnTo>
                <a:lnTo>
                  <a:pt x="614" y="1692"/>
                </a:lnTo>
                <a:lnTo>
                  <a:pt x="624" y="1700"/>
                </a:lnTo>
                <a:lnTo>
                  <a:pt x="636" y="1704"/>
                </a:lnTo>
                <a:lnTo>
                  <a:pt x="650" y="1710"/>
                </a:lnTo>
                <a:lnTo>
                  <a:pt x="664" y="1714"/>
                </a:lnTo>
                <a:lnTo>
                  <a:pt x="680" y="1716"/>
                </a:lnTo>
                <a:lnTo>
                  <a:pt x="716" y="1718"/>
                </a:lnTo>
                <a:lnTo>
                  <a:pt x="1576" y="1718"/>
                </a:lnTo>
                <a:lnTo>
                  <a:pt x="1576" y="1718"/>
                </a:lnTo>
                <a:lnTo>
                  <a:pt x="1612" y="1716"/>
                </a:lnTo>
                <a:lnTo>
                  <a:pt x="1628" y="1714"/>
                </a:lnTo>
                <a:lnTo>
                  <a:pt x="1642" y="1710"/>
                </a:lnTo>
                <a:lnTo>
                  <a:pt x="1656" y="1706"/>
                </a:lnTo>
                <a:lnTo>
                  <a:pt x="1666" y="1700"/>
                </a:lnTo>
                <a:lnTo>
                  <a:pt x="1678" y="1692"/>
                </a:lnTo>
                <a:lnTo>
                  <a:pt x="1686" y="1684"/>
                </a:lnTo>
                <a:lnTo>
                  <a:pt x="1694" y="1676"/>
                </a:lnTo>
                <a:lnTo>
                  <a:pt x="1700" y="1666"/>
                </a:lnTo>
                <a:lnTo>
                  <a:pt x="1706" y="1654"/>
                </a:lnTo>
                <a:lnTo>
                  <a:pt x="1710" y="1640"/>
                </a:lnTo>
                <a:lnTo>
                  <a:pt x="1714" y="1626"/>
                </a:lnTo>
                <a:lnTo>
                  <a:pt x="1716" y="1610"/>
                </a:lnTo>
                <a:lnTo>
                  <a:pt x="1718" y="1574"/>
                </a:lnTo>
                <a:lnTo>
                  <a:pt x="1718" y="1574"/>
                </a:lnTo>
                <a:lnTo>
                  <a:pt x="1718" y="1260"/>
                </a:lnTo>
                <a:lnTo>
                  <a:pt x="1718" y="1260"/>
                </a:lnTo>
                <a:lnTo>
                  <a:pt x="1718" y="1238"/>
                </a:lnTo>
                <a:lnTo>
                  <a:pt x="1716" y="1216"/>
                </a:lnTo>
                <a:lnTo>
                  <a:pt x="1716" y="1216"/>
                </a:lnTo>
                <a:close/>
                <a:moveTo>
                  <a:pt x="1862" y="930"/>
                </a:moveTo>
                <a:lnTo>
                  <a:pt x="1862" y="930"/>
                </a:lnTo>
                <a:lnTo>
                  <a:pt x="1874" y="928"/>
                </a:lnTo>
                <a:lnTo>
                  <a:pt x="1888" y="926"/>
                </a:lnTo>
                <a:lnTo>
                  <a:pt x="1904" y="922"/>
                </a:lnTo>
                <a:lnTo>
                  <a:pt x="1920" y="916"/>
                </a:lnTo>
                <a:lnTo>
                  <a:pt x="1938" y="908"/>
                </a:lnTo>
                <a:lnTo>
                  <a:pt x="1956" y="898"/>
                </a:lnTo>
                <a:lnTo>
                  <a:pt x="1974" y="886"/>
                </a:lnTo>
                <a:lnTo>
                  <a:pt x="1990" y="872"/>
                </a:lnTo>
                <a:lnTo>
                  <a:pt x="2008" y="858"/>
                </a:lnTo>
                <a:lnTo>
                  <a:pt x="2024" y="840"/>
                </a:lnTo>
                <a:lnTo>
                  <a:pt x="2038" y="822"/>
                </a:lnTo>
                <a:lnTo>
                  <a:pt x="2052" y="802"/>
                </a:lnTo>
                <a:lnTo>
                  <a:pt x="2062" y="778"/>
                </a:lnTo>
                <a:lnTo>
                  <a:pt x="2070" y="754"/>
                </a:lnTo>
                <a:lnTo>
                  <a:pt x="2074" y="728"/>
                </a:lnTo>
                <a:lnTo>
                  <a:pt x="2076" y="700"/>
                </a:lnTo>
                <a:lnTo>
                  <a:pt x="2076" y="586"/>
                </a:lnTo>
                <a:lnTo>
                  <a:pt x="2076" y="586"/>
                </a:lnTo>
                <a:lnTo>
                  <a:pt x="2076" y="558"/>
                </a:lnTo>
                <a:lnTo>
                  <a:pt x="2072" y="532"/>
                </a:lnTo>
                <a:lnTo>
                  <a:pt x="2066" y="506"/>
                </a:lnTo>
                <a:lnTo>
                  <a:pt x="2058" y="484"/>
                </a:lnTo>
                <a:lnTo>
                  <a:pt x="2048" y="464"/>
                </a:lnTo>
                <a:lnTo>
                  <a:pt x="2036" y="446"/>
                </a:lnTo>
                <a:lnTo>
                  <a:pt x="2022" y="428"/>
                </a:lnTo>
                <a:lnTo>
                  <a:pt x="2008" y="412"/>
                </a:lnTo>
                <a:lnTo>
                  <a:pt x="1992" y="400"/>
                </a:lnTo>
                <a:lnTo>
                  <a:pt x="1974" y="388"/>
                </a:lnTo>
                <a:lnTo>
                  <a:pt x="1956" y="378"/>
                </a:lnTo>
                <a:lnTo>
                  <a:pt x="1938" y="370"/>
                </a:lnTo>
                <a:lnTo>
                  <a:pt x="1920" y="364"/>
                </a:lnTo>
                <a:lnTo>
                  <a:pt x="1900" y="360"/>
                </a:lnTo>
                <a:lnTo>
                  <a:pt x="1882" y="358"/>
                </a:lnTo>
                <a:lnTo>
                  <a:pt x="1862" y="356"/>
                </a:lnTo>
                <a:lnTo>
                  <a:pt x="1862" y="356"/>
                </a:lnTo>
                <a:lnTo>
                  <a:pt x="1844" y="358"/>
                </a:lnTo>
                <a:lnTo>
                  <a:pt x="1824" y="360"/>
                </a:lnTo>
                <a:lnTo>
                  <a:pt x="1806" y="364"/>
                </a:lnTo>
                <a:lnTo>
                  <a:pt x="1788" y="370"/>
                </a:lnTo>
                <a:lnTo>
                  <a:pt x="1768" y="378"/>
                </a:lnTo>
                <a:lnTo>
                  <a:pt x="1752" y="388"/>
                </a:lnTo>
                <a:lnTo>
                  <a:pt x="1734" y="400"/>
                </a:lnTo>
                <a:lnTo>
                  <a:pt x="1718" y="412"/>
                </a:lnTo>
                <a:lnTo>
                  <a:pt x="1704" y="428"/>
                </a:lnTo>
                <a:lnTo>
                  <a:pt x="1690" y="446"/>
                </a:lnTo>
                <a:lnTo>
                  <a:pt x="1678" y="464"/>
                </a:lnTo>
                <a:lnTo>
                  <a:pt x="1668" y="484"/>
                </a:lnTo>
                <a:lnTo>
                  <a:pt x="1658" y="506"/>
                </a:lnTo>
                <a:lnTo>
                  <a:pt x="1652" y="532"/>
                </a:lnTo>
                <a:lnTo>
                  <a:pt x="1648" y="558"/>
                </a:lnTo>
                <a:lnTo>
                  <a:pt x="1648" y="586"/>
                </a:lnTo>
                <a:lnTo>
                  <a:pt x="1648" y="700"/>
                </a:lnTo>
                <a:lnTo>
                  <a:pt x="1648" y="700"/>
                </a:lnTo>
                <a:lnTo>
                  <a:pt x="1650" y="728"/>
                </a:lnTo>
                <a:lnTo>
                  <a:pt x="1654" y="754"/>
                </a:lnTo>
                <a:lnTo>
                  <a:pt x="1662" y="778"/>
                </a:lnTo>
                <a:lnTo>
                  <a:pt x="1674" y="802"/>
                </a:lnTo>
                <a:lnTo>
                  <a:pt x="1686" y="822"/>
                </a:lnTo>
                <a:lnTo>
                  <a:pt x="1702" y="840"/>
                </a:lnTo>
                <a:lnTo>
                  <a:pt x="1718" y="858"/>
                </a:lnTo>
                <a:lnTo>
                  <a:pt x="1734" y="872"/>
                </a:lnTo>
                <a:lnTo>
                  <a:pt x="1752" y="886"/>
                </a:lnTo>
                <a:lnTo>
                  <a:pt x="1770" y="898"/>
                </a:lnTo>
                <a:lnTo>
                  <a:pt x="1788" y="908"/>
                </a:lnTo>
                <a:lnTo>
                  <a:pt x="1806" y="916"/>
                </a:lnTo>
                <a:lnTo>
                  <a:pt x="1822" y="922"/>
                </a:lnTo>
                <a:lnTo>
                  <a:pt x="1838" y="926"/>
                </a:lnTo>
                <a:lnTo>
                  <a:pt x="1850" y="928"/>
                </a:lnTo>
                <a:lnTo>
                  <a:pt x="1862" y="930"/>
                </a:lnTo>
                <a:lnTo>
                  <a:pt x="1862" y="930"/>
                </a:lnTo>
                <a:close/>
                <a:moveTo>
                  <a:pt x="162" y="1084"/>
                </a:moveTo>
                <a:lnTo>
                  <a:pt x="162" y="1084"/>
                </a:lnTo>
                <a:lnTo>
                  <a:pt x="140" y="1098"/>
                </a:lnTo>
                <a:lnTo>
                  <a:pt x="118" y="1114"/>
                </a:lnTo>
                <a:lnTo>
                  <a:pt x="98" y="1132"/>
                </a:lnTo>
                <a:lnTo>
                  <a:pt x="82" y="1148"/>
                </a:lnTo>
                <a:lnTo>
                  <a:pt x="66" y="1166"/>
                </a:lnTo>
                <a:lnTo>
                  <a:pt x="52" y="1184"/>
                </a:lnTo>
                <a:lnTo>
                  <a:pt x="42" y="1202"/>
                </a:lnTo>
                <a:lnTo>
                  <a:pt x="32" y="1220"/>
                </a:lnTo>
                <a:lnTo>
                  <a:pt x="24" y="1240"/>
                </a:lnTo>
                <a:lnTo>
                  <a:pt x="16" y="1258"/>
                </a:lnTo>
                <a:lnTo>
                  <a:pt x="6" y="1294"/>
                </a:lnTo>
                <a:lnTo>
                  <a:pt x="2" y="1328"/>
                </a:lnTo>
                <a:lnTo>
                  <a:pt x="0" y="1360"/>
                </a:lnTo>
                <a:lnTo>
                  <a:pt x="0" y="1360"/>
                </a:lnTo>
                <a:lnTo>
                  <a:pt x="0" y="1502"/>
                </a:lnTo>
                <a:lnTo>
                  <a:pt x="0" y="1502"/>
                </a:lnTo>
                <a:lnTo>
                  <a:pt x="2" y="1538"/>
                </a:lnTo>
                <a:lnTo>
                  <a:pt x="4" y="1554"/>
                </a:lnTo>
                <a:lnTo>
                  <a:pt x="8" y="1570"/>
                </a:lnTo>
                <a:lnTo>
                  <a:pt x="12" y="1582"/>
                </a:lnTo>
                <a:lnTo>
                  <a:pt x="16" y="1594"/>
                </a:lnTo>
                <a:lnTo>
                  <a:pt x="24" y="1604"/>
                </a:lnTo>
                <a:lnTo>
                  <a:pt x="32" y="1614"/>
                </a:lnTo>
                <a:lnTo>
                  <a:pt x="40" y="1622"/>
                </a:lnTo>
                <a:lnTo>
                  <a:pt x="50" y="1628"/>
                </a:lnTo>
                <a:lnTo>
                  <a:pt x="62" y="1634"/>
                </a:lnTo>
                <a:lnTo>
                  <a:pt x="76" y="1638"/>
                </a:lnTo>
                <a:lnTo>
                  <a:pt x="90" y="1642"/>
                </a:lnTo>
                <a:lnTo>
                  <a:pt x="106" y="1644"/>
                </a:lnTo>
                <a:lnTo>
                  <a:pt x="144" y="1646"/>
                </a:lnTo>
                <a:lnTo>
                  <a:pt x="430" y="1646"/>
                </a:lnTo>
                <a:lnTo>
                  <a:pt x="430" y="1646"/>
                </a:lnTo>
                <a:lnTo>
                  <a:pt x="430" y="1216"/>
                </a:lnTo>
                <a:lnTo>
                  <a:pt x="358" y="1144"/>
                </a:lnTo>
                <a:lnTo>
                  <a:pt x="358" y="1144"/>
                </a:lnTo>
                <a:lnTo>
                  <a:pt x="330" y="1122"/>
                </a:lnTo>
                <a:lnTo>
                  <a:pt x="304" y="1102"/>
                </a:lnTo>
                <a:lnTo>
                  <a:pt x="278" y="1088"/>
                </a:lnTo>
                <a:lnTo>
                  <a:pt x="252" y="1078"/>
                </a:lnTo>
                <a:lnTo>
                  <a:pt x="230" y="1072"/>
                </a:lnTo>
                <a:lnTo>
                  <a:pt x="218" y="1070"/>
                </a:lnTo>
                <a:lnTo>
                  <a:pt x="206" y="1070"/>
                </a:lnTo>
                <a:lnTo>
                  <a:pt x="196" y="1072"/>
                </a:lnTo>
                <a:lnTo>
                  <a:pt x="184" y="1076"/>
                </a:lnTo>
                <a:lnTo>
                  <a:pt x="174" y="1078"/>
                </a:lnTo>
                <a:lnTo>
                  <a:pt x="162" y="1084"/>
                </a:lnTo>
                <a:lnTo>
                  <a:pt x="162" y="1084"/>
                </a:lnTo>
                <a:close/>
                <a:moveTo>
                  <a:pt x="430" y="1216"/>
                </a:moveTo>
                <a:lnTo>
                  <a:pt x="430" y="1216"/>
                </a:lnTo>
                <a:lnTo>
                  <a:pt x="430" y="1212"/>
                </a:lnTo>
                <a:lnTo>
                  <a:pt x="430" y="1204"/>
                </a:lnTo>
                <a:lnTo>
                  <a:pt x="430" y="1202"/>
                </a:lnTo>
                <a:lnTo>
                  <a:pt x="430" y="1216"/>
                </a:lnTo>
                <a:lnTo>
                  <a:pt x="430" y="1216"/>
                </a:lnTo>
                <a:close/>
                <a:moveTo>
                  <a:pt x="2292" y="1360"/>
                </a:moveTo>
                <a:lnTo>
                  <a:pt x="2292" y="1360"/>
                </a:lnTo>
                <a:lnTo>
                  <a:pt x="2290" y="1328"/>
                </a:lnTo>
                <a:lnTo>
                  <a:pt x="2284" y="1294"/>
                </a:lnTo>
                <a:lnTo>
                  <a:pt x="2274" y="1258"/>
                </a:lnTo>
                <a:lnTo>
                  <a:pt x="2268" y="1240"/>
                </a:lnTo>
                <a:lnTo>
                  <a:pt x="2260" y="1220"/>
                </a:lnTo>
                <a:lnTo>
                  <a:pt x="2250" y="1202"/>
                </a:lnTo>
                <a:lnTo>
                  <a:pt x="2238" y="1184"/>
                </a:lnTo>
                <a:lnTo>
                  <a:pt x="2224" y="1166"/>
                </a:lnTo>
                <a:lnTo>
                  <a:pt x="2210" y="1148"/>
                </a:lnTo>
                <a:lnTo>
                  <a:pt x="2192" y="1132"/>
                </a:lnTo>
                <a:lnTo>
                  <a:pt x="2174" y="1114"/>
                </a:lnTo>
                <a:lnTo>
                  <a:pt x="2152" y="1098"/>
                </a:lnTo>
                <a:lnTo>
                  <a:pt x="2128" y="1084"/>
                </a:lnTo>
                <a:lnTo>
                  <a:pt x="2128" y="1084"/>
                </a:lnTo>
                <a:lnTo>
                  <a:pt x="2118" y="1078"/>
                </a:lnTo>
                <a:lnTo>
                  <a:pt x="2106" y="1076"/>
                </a:lnTo>
                <a:lnTo>
                  <a:pt x="2096" y="1072"/>
                </a:lnTo>
                <a:lnTo>
                  <a:pt x="2084" y="1070"/>
                </a:lnTo>
                <a:lnTo>
                  <a:pt x="2074" y="1070"/>
                </a:lnTo>
                <a:lnTo>
                  <a:pt x="2062" y="1072"/>
                </a:lnTo>
                <a:lnTo>
                  <a:pt x="2038" y="1078"/>
                </a:lnTo>
                <a:lnTo>
                  <a:pt x="2014" y="1088"/>
                </a:lnTo>
                <a:lnTo>
                  <a:pt x="1988" y="1102"/>
                </a:lnTo>
                <a:lnTo>
                  <a:pt x="1960" y="1122"/>
                </a:lnTo>
                <a:lnTo>
                  <a:pt x="1934" y="1144"/>
                </a:lnTo>
                <a:lnTo>
                  <a:pt x="1862" y="1216"/>
                </a:lnTo>
                <a:lnTo>
                  <a:pt x="1862" y="1216"/>
                </a:lnTo>
                <a:lnTo>
                  <a:pt x="1862" y="1646"/>
                </a:lnTo>
                <a:lnTo>
                  <a:pt x="2148" y="1646"/>
                </a:lnTo>
                <a:lnTo>
                  <a:pt x="2148" y="1646"/>
                </a:lnTo>
                <a:lnTo>
                  <a:pt x="2186" y="1644"/>
                </a:lnTo>
                <a:lnTo>
                  <a:pt x="2202" y="1642"/>
                </a:lnTo>
                <a:lnTo>
                  <a:pt x="2216" y="1638"/>
                </a:lnTo>
                <a:lnTo>
                  <a:pt x="2230" y="1634"/>
                </a:lnTo>
                <a:lnTo>
                  <a:pt x="2240" y="1628"/>
                </a:lnTo>
                <a:lnTo>
                  <a:pt x="2252" y="1622"/>
                </a:lnTo>
                <a:lnTo>
                  <a:pt x="2260" y="1614"/>
                </a:lnTo>
                <a:lnTo>
                  <a:pt x="2268" y="1604"/>
                </a:lnTo>
                <a:lnTo>
                  <a:pt x="2274" y="1594"/>
                </a:lnTo>
                <a:lnTo>
                  <a:pt x="2280" y="1582"/>
                </a:lnTo>
                <a:lnTo>
                  <a:pt x="2284" y="1570"/>
                </a:lnTo>
                <a:lnTo>
                  <a:pt x="2288" y="1554"/>
                </a:lnTo>
                <a:lnTo>
                  <a:pt x="2290" y="1538"/>
                </a:lnTo>
                <a:lnTo>
                  <a:pt x="2292" y="1502"/>
                </a:lnTo>
                <a:lnTo>
                  <a:pt x="2292" y="1502"/>
                </a:lnTo>
                <a:lnTo>
                  <a:pt x="2292" y="1360"/>
                </a:lnTo>
                <a:lnTo>
                  <a:pt x="2292" y="1360"/>
                </a:lnTo>
                <a:close/>
                <a:moveTo>
                  <a:pt x="1862" y="1216"/>
                </a:moveTo>
                <a:lnTo>
                  <a:pt x="1862" y="1216"/>
                </a:lnTo>
                <a:lnTo>
                  <a:pt x="1862" y="1202"/>
                </a:lnTo>
                <a:lnTo>
                  <a:pt x="1860" y="1204"/>
                </a:lnTo>
                <a:lnTo>
                  <a:pt x="1860" y="1212"/>
                </a:lnTo>
                <a:lnTo>
                  <a:pt x="1862" y="1216"/>
                </a:lnTo>
                <a:lnTo>
                  <a:pt x="1862" y="1216"/>
                </a:lnTo>
                <a:close/>
              </a:path>
            </a:pathLst>
          </a:custGeom>
          <a:solidFill>
            <a:schemeClr val="tx1">
              <a:lumMod val="90000"/>
              <a:lumOff val="10000"/>
              <a:alpha val="10000"/>
            </a:schemeClr>
          </a:solidFill>
          <a:ln w="0">
            <a:noFill/>
            <a:prstDash val="solid"/>
            <a:round/>
            <a:headEnd/>
            <a:tailEnd/>
          </a:ln>
        </p:spPr>
        <p:txBody>
          <a:bodyPr vert="horz" wrap="square" lIns="77372" tIns="38686" rIns="77372" bIns="38686" numCol="1" anchor="t" anchorCtr="0" compatLnSpc="1">
            <a:prstTxWarp prst="textNoShape">
              <a:avLst/>
            </a:prstTxWarp>
            <a:noAutofit/>
          </a:bodyPr>
          <a:lstStyle/>
          <a:p>
            <a:pPr defTabSz="914363"/>
            <a:endParaRPr lang="en-US" sz="1400"/>
          </a:p>
        </p:txBody>
      </p:sp>
      <p:grpSp>
        <p:nvGrpSpPr>
          <p:cNvPr id="58" name="Group 57">
            <a:extLst>
              <a:ext uri="{FF2B5EF4-FFF2-40B4-BE49-F238E27FC236}">
                <a16:creationId xmlns:a16="http://schemas.microsoft.com/office/drawing/2014/main" id="{33AAB1FB-09C2-4CA8-8B22-7428EC4B5C9E}"/>
              </a:ext>
            </a:extLst>
          </p:cNvPr>
          <p:cNvGrpSpPr/>
          <p:nvPr/>
        </p:nvGrpSpPr>
        <p:grpSpPr>
          <a:xfrm>
            <a:off x="361036" y="2311465"/>
            <a:ext cx="298179" cy="415787"/>
            <a:chOff x="-2411413" y="4199326"/>
            <a:chExt cx="1195388" cy="1666876"/>
          </a:xfrm>
          <a:solidFill>
            <a:schemeClr val="bg2">
              <a:alpha val="10000"/>
            </a:schemeClr>
          </a:solidFill>
        </p:grpSpPr>
        <p:sp>
          <p:nvSpPr>
            <p:cNvPr id="62" name="Freeform 5">
              <a:extLst>
                <a:ext uri="{FF2B5EF4-FFF2-40B4-BE49-F238E27FC236}">
                  <a16:creationId xmlns:a16="http://schemas.microsoft.com/office/drawing/2014/main" id="{F10A574B-5CA9-4F8A-A2EC-70704D804FA5}"/>
                </a:ext>
              </a:extLst>
            </p:cNvPr>
            <p:cNvSpPr>
              <a:spLocks/>
            </p:cNvSpPr>
            <p:nvPr/>
          </p:nvSpPr>
          <p:spPr bwMode="auto">
            <a:xfrm>
              <a:off x="-2325688" y="4199326"/>
              <a:ext cx="1019175" cy="831850"/>
            </a:xfrm>
            <a:custGeom>
              <a:avLst/>
              <a:gdLst>
                <a:gd name="T0" fmla="*/ 171 w 341"/>
                <a:gd name="T1" fmla="*/ 279 h 279"/>
                <a:gd name="T2" fmla="*/ 171 w 341"/>
                <a:gd name="T3" fmla="*/ 0 h 279"/>
                <a:gd name="T4" fmla="*/ 171 w 341"/>
                <a:gd name="T5" fmla="*/ 279 h 279"/>
                <a:gd name="T6" fmla="*/ 171 w 341"/>
                <a:gd name="T7" fmla="*/ 279 h 279"/>
              </a:gdLst>
              <a:ahLst/>
              <a:cxnLst>
                <a:cxn ang="0">
                  <a:pos x="T0" y="T1"/>
                </a:cxn>
                <a:cxn ang="0">
                  <a:pos x="T2" y="T3"/>
                </a:cxn>
                <a:cxn ang="0">
                  <a:pos x="T4" y="T5"/>
                </a:cxn>
                <a:cxn ang="0">
                  <a:pos x="T6" y="T7"/>
                </a:cxn>
              </a:cxnLst>
              <a:rect l="0" t="0" r="r" b="b"/>
              <a:pathLst>
                <a:path w="341" h="279">
                  <a:moveTo>
                    <a:pt x="171" y="279"/>
                  </a:moveTo>
                  <a:cubicBezTo>
                    <a:pt x="330" y="266"/>
                    <a:pt x="341" y="1"/>
                    <a:pt x="171" y="0"/>
                  </a:cubicBezTo>
                  <a:cubicBezTo>
                    <a:pt x="0" y="0"/>
                    <a:pt x="11" y="266"/>
                    <a:pt x="171" y="279"/>
                  </a:cubicBezTo>
                  <a:cubicBezTo>
                    <a:pt x="171" y="279"/>
                    <a:pt x="171" y="279"/>
                    <a:pt x="171" y="279"/>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6">
              <a:extLst>
                <a:ext uri="{FF2B5EF4-FFF2-40B4-BE49-F238E27FC236}">
                  <a16:creationId xmlns:a16="http://schemas.microsoft.com/office/drawing/2014/main" id="{6F9935BC-064D-4E7D-92C4-1FC5A4026DB6}"/>
                </a:ext>
              </a:extLst>
            </p:cNvPr>
            <p:cNvSpPr>
              <a:spLocks/>
            </p:cNvSpPr>
            <p:nvPr/>
          </p:nvSpPr>
          <p:spPr bwMode="auto">
            <a:xfrm>
              <a:off x="-2411413" y="5099439"/>
              <a:ext cx="1195388" cy="766763"/>
            </a:xfrm>
            <a:custGeom>
              <a:avLst/>
              <a:gdLst>
                <a:gd name="T0" fmla="*/ 398 w 400"/>
                <a:gd name="T1" fmla="*/ 93 h 257"/>
                <a:gd name="T2" fmla="*/ 396 w 400"/>
                <a:gd name="T3" fmla="*/ 79 h 257"/>
                <a:gd name="T4" fmla="*/ 396 w 400"/>
                <a:gd name="T5" fmla="*/ 79 h 257"/>
                <a:gd name="T6" fmla="*/ 396 w 400"/>
                <a:gd name="T7" fmla="*/ 79 h 257"/>
                <a:gd name="T8" fmla="*/ 382 w 400"/>
                <a:gd name="T9" fmla="*/ 53 h 257"/>
                <a:gd name="T10" fmla="*/ 382 w 400"/>
                <a:gd name="T11" fmla="*/ 53 h 257"/>
                <a:gd name="T12" fmla="*/ 341 w 400"/>
                <a:gd name="T13" fmla="*/ 18 h 257"/>
                <a:gd name="T14" fmla="*/ 328 w 400"/>
                <a:gd name="T15" fmla="*/ 10 h 257"/>
                <a:gd name="T16" fmla="*/ 300 w 400"/>
                <a:gd name="T17" fmla="*/ 0 h 257"/>
                <a:gd name="T18" fmla="*/ 274 w 400"/>
                <a:gd name="T19" fmla="*/ 10 h 257"/>
                <a:gd name="T20" fmla="*/ 254 w 400"/>
                <a:gd name="T21" fmla="*/ 27 h 257"/>
                <a:gd name="T22" fmla="*/ 235 w 400"/>
                <a:gd name="T23" fmla="*/ 43 h 257"/>
                <a:gd name="T24" fmla="*/ 200 w 400"/>
                <a:gd name="T25" fmla="*/ 69 h 257"/>
                <a:gd name="T26" fmla="*/ 177 w 400"/>
                <a:gd name="T27" fmla="*/ 57 h 257"/>
                <a:gd name="T28" fmla="*/ 160 w 400"/>
                <a:gd name="T29" fmla="*/ 39 h 257"/>
                <a:gd name="T30" fmla="*/ 146 w 400"/>
                <a:gd name="T31" fmla="*/ 27 h 257"/>
                <a:gd name="T32" fmla="*/ 146 w 400"/>
                <a:gd name="T33" fmla="*/ 27 h 257"/>
                <a:gd name="T34" fmla="*/ 100 w 400"/>
                <a:gd name="T35" fmla="*/ 0 h 257"/>
                <a:gd name="T36" fmla="*/ 86 w 400"/>
                <a:gd name="T37" fmla="*/ 3 h 257"/>
                <a:gd name="T38" fmla="*/ 71 w 400"/>
                <a:gd name="T39" fmla="*/ 10 h 257"/>
                <a:gd name="T40" fmla="*/ 27 w 400"/>
                <a:gd name="T41" fmla="*/ 42 h 257"/>
                <a:gd name="T42" fmla="*/ 17 w 400"/>
                <a:gd name="T43" fmla="*/ 53 h 257"/>
                <a:gd name="T44" fmla="*/ 17 w 400"/>
                <a:gd name="T45" fmla="*/ 53 h 257"/>
                <a:gd name="T46" fmla="*/ 17 w 400"/>
                <a:gd name="T47" fmla="*/ 53 h 257"/>
                <a:gd name="T48" fmla="*/ 17 w 400"/>
                <a:gd name="T49" fmla="*/ 53 h 257"/>
                <a:gd name="T50" fmla="*/ 4 w 400"/>
                <a:gd name="T51" fmla="*/ 79 h 257"/>
                <a:gd name="T52" fmla="*/ 4 w 400"/>
                <a:gd name="T53" fmla="*/ 79 h 257"/>
                <a:gd name="T54" fmla="*/ 4 w 400"/>
                <a:gd name="T55" fmla="*/ 79 h 257"/>
                <a:gd name="T56" fmla="*/ 1 w 400"/>
                <a:gd name="T57" fmla="*/ 92 h 257"/>
                <a:gd name="T58" fmla="*/ 0 w 400"/>
                <a:gd name="T59" fmla="*/ 109 h 257"/>
                <a:gd name="T60" fmla="*/ 0 w 400"/>
                <a:gd name="T61" fmla="*/ 131 h 257"/>
                <a:gd name="T62" fmla="*/ 0 w 400"/>
                <a:gd name="T63" fmla="*/ 198 h 257"/>
                <a:gd name="T64" fmla="*/ 0 w 400"/>
                <a:gd name="T65" fmla="*/ 212 h 257"/>
                <a:gd name="T66" fmla="*/ 5 w 400"/>
                <a:gd name="T67" fmla="*/ 235 h 257"/>
                <a:gd name="T68" fmla="*/ 21 w 400"/>
                <a:gd name="T69" fmla="*/ 251 h 257"/>
                <a:gd name="T70" fmla="*/ 32 w 400"/>
                <a:gd name="T71" fmla="*/ 254 h 257"/>
                <a:gd name="T72" fmla="*/ 43 w 400"/>
                <a:gd name="T73" fmla="*/ 255 h 257"/>
                <a:gd name="T74" fmla="*/ 117 w 400"/>
                <a:gd name="T75" fmla="*/ 256 h 257"/>
                <a:gd name="T76" fmla="*/ 258 w 400"/>
                <a:gd name="T77" fmla="*/ 256 h 257"/>
                <a:gd name="T78" fmla="*/ 348 w 400"/>
                <a:gd name="T79" fmla="*/ 256 h 257"/>
                <a:gd name="T80" fmla="*/ 350 w 400"/>
                <a:gd name="T81" fmla="*/ 256 h 257"/>
                <a:gd name="T82" fmla="*/ 385 w 400"/>
                <a:gd name="T83" fmla="*/ 247 h 257"/>
                <a:gd name="T84" fmla="*/ 399 w 400"/>
                <a:gd name="T85" fmla="*/ 213 h 257"/>
                <a:gd name="T86" fmla="*/ 399 w 400"/>
                <a:gd name="T87" fmla="*/ 183 h 257"/>
                <a:gd name="T88" fmla="*/ 399 w 400"/>
                <a:gd name="T89" fmla="*/ 127 h 257"/>
                <a:gd name="T90" fmla="*/ 398 w 400"/>
                <a:gd name="T91" fmla="*/ 93 h 257"/>
                <a:gd name="T92" fmla="*/ 398 w 400"/>
                <a:gd name="T93" fmla="*/ 93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00" h="257">
                  <a:moveTo>
                    <a:pt x="398" y="93"/>
                  </a:moveTo>
                  <a:cubicBezTo>
                    <a:pt x="399" y="88"/>
                    <a:pt x="397" y="83"/>
                    <a:pt x="396" y="79"/>
                  </a:cubicBezTo>
                  <a:cubicBezTo>
                    <a:pt x="396" y="79"/>
                    <a:pt x="396" y="79"/>
                    <a:pt x="396" y="79"/>
                  </a:cubicBezTo>
                  <a:cubicBezTo>
                    <a:pt x="396" y="79"/>
                    <a:pt x="396" y="79"/>
                    <a:pt x="396" y="79"/>
                  </a:cubicBezTo>
                  <a:cubicBezTo>
                    <a:pt x="392" y="69"/>
                    <a:pt x="388" y="61"/>
                    <a:pt x="382" y="53"/>
                  </a:cubicBezTo>
                  <a:cubicBezTo>
                    <a:pt x="382" y="53"/>
                    <a:pt x="382" y="53"/>
                    <a:pt x="382" y="53"/>
                  </a:cubicBezTo>
                  <a:cubicBezTo>
                    <a:pt x="370" y="38"/>
                    <a:pt x="356" y="28"/>
                    <a:pt x="341" y="18"/>
                  </a:cubicBezTo>
                  <a:cubicBezTo>
                    <a:pt x="337" y="15"/>
                    <a:pt x="333" y="13"/>
                    <a:pt x="328" y="10"/>
                  </a:cubicBezTo>
                  <a:cubicBezTo>
                    <a:pt x="319" y="6"/>
                    <a:pt x="310" y="1"/>
                    <a:pt x="300" y="0"/>
                  </a:cubicBezTo>
                  <a:cubicBezTo>
                    <a:pt x="290" y="1"/>
                    <a:pt x="282" y="4"/>
                    <a:pt x="274" y="10"/>
                  </a:cubicBezTo>
                  <a:cubicBezTo>
                    <a:pt x="267" y="15"/>
                    <a:pt x="260" y="22"/>
                    <a:pt x="254" y="27"/>
                  </a:cubicBezTo>
                  <a:cubicBezTo>
                    <a:pt x="248" y="32"/>
                    <a:pt x="241" y="38"/>
                    <a:pt x="235" y="43"/>
                  </a:cubicBezTo>
                  <a:cubicBezTo>
                    <a:pt x="226" y="53"/>
                    <a:pt x="215" y="69"/>
                    <a:pt x="200" y="69"/>
                  </a:cubicBezTo>
                  <a:cubicBezTo>
                    <a:pt x="191" y="69"/>
                    <a:pt x="183" y="63"/>
                    <a:pt x="177" y="57"/>
                  </a:cubicBezTo>
                  <a:cubicBezTo>
                    <a:pt x="171" y="51"/>
                    <a:pt x="166" y="44"/>
                    <a:pt x="160" y="39"/>
                  </a:cubicBezTo>
                  <a:cubicBezTo>
                    <a:pt x="155" y="35"/>
                    <a:pt x="151" y="31"/>
                    <a:pt x="146" y="27"/>
                  </a:cubicBezTo>
                  <a:cubicBezTo>
                    <a:pt x="146" y="27"/>
                    <a:pt x="146" y="27"/>
                    <a:pt x="146" y="27"/>
                  </a:cubicBezTo>
                  <a:cubicBezTo>
                    <a:pt x="132" y="16"/>
                    <a:pt x="119" y="3"/>
                    <a:pt x="100" y="0"/>
                  </a:cubicBezTo>
                  <a:cubicBezTo>
                    <a:pt x="95" y="1"/>
                    <a:pt x="91" y="1"/>
                    <a:pt x="86" y="3"/>
                  </a:cubicBezTo>
                  <a:cubicBezTo>
                    <a:pt x="81" y="5"/>
                    <a:pt x="76" y="8"/>
                    <a:pt x="71" y="10"/>
                  </a:cubicBezTo>
                  <a:cubicBezTo>
                    <a:pt x="56" y="20"/>
                    <a:pt x="40" y="29"/>
                    <a:pt x="27" y="42"/>
                  </a:cubicBezTo>
                  <a:cubicBezTo>
                    <a:pt x="24" y="45"/>
                    <a:pt x="21" y="49"/>
                    <a:pt x="17" y="53"/>
                  </a:cubicBezTo>
                  <a:cubicBezTo>
                    <a:pt x="17" y="53"/>
                    <a:pt x="17" y="53"/>
                    <a:pt x="17" y="53"/>
                  </a:cubicBezTo>
                  <a:cubicBezTo>
                    <a:pt x="17" y="53"/>
                    <a:pt x="17" y="53"/>
                    <a:pt x="17" y="53"/>
                  </a:cubicBezTo>
                  <a:cubicBezTo>
                    <a:pt x="17" y="53"/>
                    <a:pt x="17" y="53"/>
                    <a:pt x="17" y="53"/>
                  </a:cubicBezTo>
                  <a:cubicBezTo>
                    <a:pt x="12" y="61"/>
                    <a:pt x="7" y="69"/>
                    <a:pt x="4" y="79"/>
                  </a:cubicBezTo>
                  <a:cubicBezTo>
                    <a:pt x="4" y="79"/>
                    <a:pt x="4" y="79"/>
                    <a:pt x="4" y="79"/>
                  </a:cubicBezTo>
                  <a:cubicBezTo>
                    <a:pt x="4" y="79"/>
                    <a:pt x="4" y="79"/>
                    <a:pt x="4" y="79"/>
                  </a:cubicBezTo>
                  <a:cubicBezTo>
                    <a:pt x="3" y="83"/>
                    <a:pt x="2" y="87"/>
                    <a:pt x="1" y="92"/>
                  </a:cubicBezTo>
                  <a:cubicBezTo>
                    <a:pt x="2" y="97"/>
                    <a:pt x="0" y="103"/>
                    <a:pt x="0" y="109"/>
                  </a:cubicBezTo>
                  <a:cubicBezTo>
                    <a:pt x="0" y="116"/>
                    <a:pt x="0" y="124"/>
                    <a:pt x="0" y="131"/>
                  </a:cubicBezTo>
                  <a:cubicBezTo>
                    <a:pt x="0" y="154"/>
                    <a:pt x="0" y="176"/>
                    <a:pt x="0" y="198"/>
                  </a:cubicBezTo>
                  <a:cubicBezTo>
                    <a:pt x="0" y="203"/>
                    <a:pt x="0" y="207"/>
                    <a:pt x="0" y="212"/>
                  </a:cubicBezTo>
                  <a:cubicBezTo>
                    <a:pt x="1" y="220"/>
                    <a:pt x="1" y="228"/>
                    <a:pt x="5" y="235"/>
                  </a:cubicBezTo>
                  <a:cubicBezTo>
                    <a:pt x="8" y="241"/>
                    <a:pt x="14" y="249"/>
                    <a:pt x="21" y="251"/>
                  </a:cubicBezTo>
                  <a:cubicBezTo>
                    <a:pt x="24" y="252"/>
                    <a:pt x="28" y="254"/>
                    <a:pt x="32" y="254"/>
                  </a:cubicBezTo>
                  <a:cubicBezTo>
                    <a:pt x="36" y="255"/>
                    <a:pt x="39" y="255"/>
                    <a:pt x="43" y="255"/>
                  </a:cubicBezTo>
                  <a:cubicBezTo>
                    <a:pt x="68" y="257"/>
                    <a:pt x="92" y="256"/>
                    <a:pt x="117" y="256"/>
                  </a:cubicBezTo>
                  <a:cubicBezTo>
                    <a:pt x="164" y="256"/>
                    <a:pt x="211" y="256"/>
                    <a:pt x="258" y="256"/>
                  </a:cubicBezTo>
                  <a:cubicBezTo>
                    <a:pt x="288" y="256"/>
                    <a:pt x="318" y="256"/>
                    <a:pt x="348" y="256"/>
                  </a:cubicBezTo>
                  <a:cubicBezTo>
                    <a:pt x="349" y="256"/>
                    <a:pt x="349" y="256"/>
                    <a:pt x="350" y="256"/>
                  </a:cubicBezTo>
                  <a:cubicBezTo>
                    <a:pt x="362" y="255"/>
                    <a:pt x="375" y="255"/>
                    <a:pt x="385" y="247"/>
                  </a:cubicBezTo>
                  <a:cubicBezTo>
                    <a:pt x="396" y="239"/>
                    <a:pt x="398" y="226"/>
                    <a:pt x="399" y="213"/>
                  </a:cubicBezTo>
                  <a:cubicBezTo>
                    <a:pt x="399" y="203"/>
                    <a:pt x="399" y="193"/>
                    <a:pt x="399" y="183"/>
                  </a:cubicBezTo>
                  <a:cubicBezTo>
                    <a:pt x="399" y="164"/>
                    <a:pt x="399" y="146"/>
                    <a:pt x="399" y="127"/>
                  </a:cubicBezTo>
                  <a:cubicBezTo>
                    <a:pt x="399" y="116"/>
                    <a:pt x="400" y="104"/>
                    <a:pt x="398" y="93"/>
                  </a:cubicBezTo>
                  <a:cubicBezTo>
                    <a:pt x="398" y="93"/>
                    <a:pt x="398" y="93"/>
                    <a:pt x="398" y="93"/>
                  </a:cubicBezTo>
                  <a:close/>
                </a:path>
              </a:pathLst>
            </a:custGeom>
            <a:grpFill/>
            <a:ln w="0">
              <a:noFill/>
              <a:prstDash val="solid"/>
              <a:round/>
              <a:headEnd/>
              <a:tailEnd/>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649543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202FB817-04AD-4ADF-B68F-67345A409151}"/>
              </a:ext>
            </a:extLst>
          </p:cNvPr>
          <p:cNvSpPr/>
          <p:nvPr/>
        </p:nvSpPr>
        <p:spPr>
          <a:xfrm>
            <a:off x="829229" y="2165678"/>
            <a:ext cx="6693752" cy="2655976"/>
          </a:xfrm>
          <a:custGeom>
            <a:avLst/>
            <a:gdLst>
              <a:gd name="connsiteX0" fmla="*/ 0 w 7132320"/>
              <a:gd name="connsiteY0" fmla="*/ 0 h 2456582"/>
              <a:gd name="connsiteX1" fmla="*/ 7132320 w 7132320"/>
              <a:gd name="connsiteY1" fmla="*/ 0 h 2456582"/>
              <a:gd name="connsiteX2" fmla="*/ 7132320 w 7132320"/>
              <a:gd name="connsiteY2" fmla="*/ 2456582 h 2456582"/>
              <a:gd name="connsiteX3" fmla="*/ 0 w 7132320"/>
              <a:gd name="connsiteY3" fmla="*/ 2456582 h 2456582"/>
            </a:gdLst>
            <a:ahLst/>
            <a:cxnLst>
              <a:cxn ang="0">
                <a:pos x="connsiteX0" y="connsiteY0"/>
              </a:cxn>
              <a:cxn ang="0">
                <a:pos x="connsiteX1" y="connsiteY1"/>
              </a:cxn>
              <a:cxn ang="0">
                <a:pos x="connsiteX2" y="connsiteY2"/>
              </a:cxn>
              <a:cxn ang="0">
                <a:pos x="connsiteX3" y="connsiteY3"/>
              </a:cxn>
            </a:cxnLst>
            <a:rect l="l" t="t" r="r" b="b"/>
            <a:pathLst>
              <a:path w="7132320" h="2456582">
                <a:moveTo>
                  <a:pt x="0" y="0"/>
                </a:moveTo>
                <a:lnTo>
                  <a:pt x="7132320" y="0"/>
                </a:lnTo>
                <a:lnTo>
                  <a:pt x="7132320" y="2456582"/>
                </a:lnTo>
                <a:lnTo>
                  <a:pt x="0" y="2456582"/>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372" tIns="38686" rIns="77372" bIns="38686" numCol="1" spcCol="0" rtlCol="0" fromWordArt="0" anchor="ctr" anchorCtr="0" forceAA="0" compatLnSpc="1">
            <a:prstTxWarp prst="textNoShape">
              <a:avLst/>
            </a:prstTxWarp>
            <a:noAutofit/>
          </a:bodyPr>
          <a:lstStyle/>
          <a:p>
            <a:pPr algn="ctr"/>
            <a:endParaRPr lang="en-US" sz="1400">
              <a:solidFill>
                <a:schemeClr val="tx2"/>
              </a:solidFill>
            </a:endParaRPr>
          </a:p>
        </p:txBody>
      </p:sp>
      <p:sp>
        <p:nvSpPr>
          <p:cNvPr id="42" name="Rectangle 41">
            <a:extLst>
              <a:ext uri="{FF2B5EF4-FFF2-40B4-BE49-F238E27FC236}">
                <a16:creationId xmlns:a16="http://schemas.microsoft.com/office/drawing/2014/main" id="{AD1DA446-7FA2-4EEF-AD08-4B8D43AB969E}"/>
              </a:ext>
            </a:extLst>
          </p:cNvPr>
          <p:cNvSpPr/>
          <p:nvPr/>
        </p:nvSpPr>
        <p:spPr>
          <a:xfrm>
            <a:off x="1728673" y="2342293"/>
            <a:ext cx="3616608" cy="1744067"/>
          </a:xfrm>
          <a:prstGeom prst="rect">
            <a:avLst/>
          </a:prstGeom>
          <a:noFill/>
        </p:spPr>
        <p:txBody>
          <a:bodyPr wrap="square" lIns="0" tIns="0" rIns="0" bIns="0" anchor="t">
            <a:spAutoFit/>
          </a:bodyPr>
          <a:lstStyle/>
          <a:p>
            <a:pPr marL="114300" indent="-114300">
              <a:spcBef>
                <a:spcPts val="100"/>
              </a:spcBef>
              <a:spcAft>
                <a:spcPts val="300"/>
              </a:spcAft>
              <a:buClr>
                <a:srgbClr val="000000"/>
              </a:buClr>
              <a:buFont typeface="Arial" panose="020B0604020202020204" pitchFamily="34" charset="0"/>
              <a:buChar char="•"/>
            </a:pPr>
            <a:r>
              <a:rPr lang="en-US" sz="1000" b="1">
                <a:cs typeface="Segoe UI Semibold" panose="020B0702040204020203" pitchFamily="34" charset="0"/>
              </a:rPr>
              <a:t>Learn what regulations are important to your customer – </a:t>
            </a:r>
            <a:r>
              <a:rPr lang="en-US" sz="1000">
                <a:cs typeface="Segoe UI Semibold" panose="020B0702040204020203" pitchFamily="34" charset="0"/>
              </a:rPr>
              <a:t>Find the customer’s concerns (risk, regulations, regular practices) to best position our solutions. Discussing how our product capabilities enable our customers is key for driving the right conversations with them. </a:t>
            </a:r>
          </a:p>
          <a:p>
            <a:pPr marL="114300" indent="-114300">
              <a:spcBef>
                <a:spcPts val="100"/>
              </a:spcBef>
              <a:spcAft>
                <a:spcPts val="300"/>
              </a:spcAft>
              <a:buClr>
                <a:srgbClr val="000000"/>
              </a:buClr>
              <a:buFont typeface="Arial" panose="020B0604020202020204" pitchFamily="34" charset="0"/>
              <a:buChar char="•"/>
            </a:pPr>
            <a:r>
              <a:rPr lang="en-US" sz="1000" b="1">
                <a:cs typeface="Segoe UI Semibold" panose="020B0702040204020203" pitchFamily="34" charset="0"/>
              </a:rPr>
              <a:t>Tell the Microsoft 365 story in your customer’s terms – </a:t>
            </a:r>
            <a:r>
              <a:rPr lang="en-US" sz="1000">
                <a:cs typeface="Segoe UI Semibold" panose="020B0702040204020203" pitchFamily="34" charset="0"/>
              </a:rPr>
              <a:t>Lead with Microsoft 365 Business Conversation Starter: providing customers the most trusted, secure, and productive way to deliver the cloud. Communicate Microsoft’s commitment to compliance and helping them on their journey, focusing on regulations that affect them.</a:t>
            </a:r>
          </a:p>
        </p:txBody>
      </p:sp>
      <p:sp>
        <p:nvSpPr>
          <p:cNvPr id="43" name="Rectangle 42">
            <a:extLst>
              <a:ext uri="{FF2B5EF4-FFF2-40B4-BE49-F238E27FC236}">
                <a16:creationId xmlns:a16="http://schemas.microsoft.com/office/drawing/2014/main" id="{A84EAFE5-E971-4F1B-95EF-ADAA7D255241}"/>
              </a:ext>
            </a:extLst>
          </p:cNvPr>
          <p:cNvSpPr/>
          <p:nvPr/>
        </p:nvSpPr>
        <p:spPr>
          <a:xfrm>
            <a:off x="1728672" y="4131628"/>
            <a:ext cx="5595570" cy="461665"/>
          </a:xfrm>
          <a:prstGeom prst="rect">
            <a:avLst/>
          </a:prstGeom>
          <a:noFill/>
        </p:spPr>
        <p:txBody>
          <a:bodyPr wrap="square" lIns="0" tIns="0" rIns="0" bIns="0" anchor="t">
            <a:spAutoFit/>
          </a:bodyPr>
          <a:lstStyle/>
          <a:p>
            <a:pPr marL="114300" indent="-114300">
              <a:spcBef>
                <a:spcPts val="100"/>
              </a:spcBef>
              <a:spcAft>
                <a:spcPts val="100"/>
              </a:spcAft>
              <a:buClr>
                <a:srgbClr val="000000"/>
              </a:buClr>
              <a:buFont typeface="Arial" panose="020B0604020202020204" pitchFamily="34" charset="0"/>
              <a:buChar char="•"/>
            </a:pPr>
            <a:r>
              <a:rPr lang="en-US" sz="1000" b="1">
                <a:cs typeface="Segoe UI Semibold" panose="020B0702040204020203" pitchFamily="34" charset="0"/>
              </a:rPr>
              <a:t>Align with the right partner – </a:t>
            </a:r>
            <a:r>
              <a:rPr lang="en-US" sz="1000">
                <a:cs typeface="Segoe UI Semibold" panose="020B0702040204020203" pitchFamily="34" charset="0"/>
              </a:rPr>
              <a:t>Compliance may require additional support beyond the technology we provide. Learn which other partners are influencing decisions and align on a joint approach. For example, GDPR compliance can be supported with an IT solution provider.</a:t>
            </a:r>
            <a:endParaRPr lang="en-US" sz="2000"/>
          </a:p>
        </p:txBody>
      </p:sp>
      <p:sp>
        <p:nvSpPr>
          <p:cNvPr id="10" name="Rectangle 9"/>
          <p:cNvSpPr/>
          <p:nvPr/>
        </p:nvSpPr>
        <p:spPr>
          <a:xfrm>
            <a:off x="0" y="3466"/>
            <a:ext cx="7772400" cy="3683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2"/>
              </a:solidFill>
            </a:endParaRPr>
          </a:p>
        </p:txBody>
      </p:sp>
      <p:sp>
        <p:nvSpPr>
          <p:cNvPr id="76" name="Rectangle 75"/>
          <p:cNvSpPr/>
          <p:nvPr/>
        </p:nvSpPr>
        <p:spPr>
          <a:xfrm>
            <a:off x="209967" y="32904"/>
            <a:ext cx="7219532" cy="276999"/>
          </a:xfrm>
          <a:prstGeom prst="rect">
            <a:avLst/>
          </a:prstGeom>
        </p:spPr>
        <p:txBody>
          <a:bodyPr wrap="square" lIns="0" tIns="0" rIns="0" bIns="0" anchor="ctr">
            <a:spAutoFit/>
          </a:bodyPr>
          <a:lstStyle/>
          <a:p>
            <a:pPr lvl="0" algn="ctr"/>
            <a:r>
              <a:rPr lang="en-US">
                <a:solidFill>
                  <a:schemeClr val="bg2"/>
                </a:solidFill>
                <a:latin typeface="Segoe UI Semibold" panose="020B0702040204020203" pitchFamily="34" charset="0"/>
                <a:cs typeface="Segoe UI Semibold" panose="020B0702040204020203" pitchFamily="34" charset="0"/>
              </a:rPr>
              <a:t>Address your compliance obligations with Microsoft 365 Business</a:t>
            </a:r>
          </a:p>
        </p:txBody>
      </p:sp>
      <p:sp>
        <p:nvSpPr>
          <p:cNvPr id="62" name="Oval 2061"/>
          <p:cNvSpPr/>
          <p:nvPr/>
        </p:nvSpPr>
        <p:spPr>
          <a:xfrm>
            <a:off x="448158" y="4064432"/>
            <a:ext cx="553668" cy="496813"/>
          </a:xfrm>
          <a:custGeom>
            <a:avLst/>
            <a:gdLst/>
            <a:ahLst/>
            <a:cxnLst/>
            <a:rect l="l" t="t" r="r" b="b"/>
            <a:pathLst>
              <a:path w="2267541" h="2271714">
                <a:moveTo>
                  <a:pt x="1375482" y="1588512"/>
                </a:moveTo>
                <a:lnTo>
                  <a:pt x="1257891" y="1762125"/>
                </a:lnTo>
                <a:lnTo>
                  <a:pt x="1005479" y="1762125"/>
                </a:lnTo>
                <a:lnTo>
                  <a:pt x="855170" y="1588543"/>
                </a:lnTo>
                <a:cubicBezTo>
                  <a:pt x="761223" y="1620348"/>
                  <a:pt x="701384" y="1670363"/>
                  <a:pt x="701384" y="1726407"/>
                </a:cubicBezTo>
                <a:cubicBezTo>
                  <a:pt x="701384" y="1825042"/>
                  <a:pt x="886731" y="1905001"/>
                  <a:pt x="1115369" y="1905001"/>
                </a:cubicBezTo>
                <a:cubicBezTo>
                  <a:pt x="1344007" y="1905001"/>
                  <a:pt x="1529354" y="1825042"/>
                  <a:pt x="1529354" y="1726407"/>
                </a:cubicBezTo>
                <a:cubicBezTo>
                  <a:pt x="1529354" y="1670346"/>
                  <a:pt x="1469478" y="1620318"/>
                  <a:pt x="1375482" y="1588512"/>
                </a:cubicBezTo>
                <a:close/>
                <a:moveTo>
                  <a:pt x="1482914" y="1429897"/>
                </a:moveTo>
                <a:lnTo>
                  <a:pt x="1383863" y="1576138"/>
                </a:lnTo>
                <a:cubicBezTo>
                  <a:pt x="1548545" y="1611161"/>
                  <a:pt x="1659452" y="1679274"/>
                  <a:pt x="1659452" y="1757364"/>
                </a:cubicBezTo>
                <a:cubicBezTo>
                  <a:pt x="1659452" y="1873095"/>
                  <a:pt x="1415858" y="1966914"/>
                  <a:pt x="1115369" y="1966914"/>
                </a:cubicBezTo>
                <a:cubicBezTo>
                  <a:pt x="814880" y="1966914"/>
                  <a:pt x="571286" y="1873095"/>
                  <a:pt x="571286" y="1757364"/>
                </a:cubicBezTo>
                <a:cubicBezTo>
                  <a:pt x="571286" y="1679602"/>
                  <a:pt x="681264" y="1611733"/>
                  <a:pt x="844804" y="1576571"/>
                </a:cubicBezTo>
                <a:lnTo>
                  <a:pt x="723248" y="1436193"/>
                </a:lnTo>
                <a:cubicBezTo>
                  <a:pt x="479286" y="1499130"/>
                  <a:pt x="314876" y="1622289"/>
                  <a:pt x="314876" y="1763564"/>
                </a:cubicBezTo>
                <a:cubicBezTo>
                  <a:pt x="314876" y="1972149"/>
                  <a:pt x="673269" y="2141241"/>
                  <a:pt x="1115370" y="2141241"/>
                </a:cubicBezTo>
                <a:cubicBezTo>
                  <a:pt x="1557471" y="2141241"/>
                  <a:pt x="1915864" y="1972149"/>
                  <a:pt x="1915864" y="1763564"/>
                </a:cubicBezTo>
                <a:cubicBezTo>
                  <a:pt x="1915864" y="1617577"/>
                  <a:pt x="1740305" y="1490935"/>
                  <a:pt x="1482914" y="1429897"/>
                </a:cubicBezTo>
                <a:close/>
                <a:moveTo>
                  <a:pt x="1896066" y="0"/>
                </a:moveTo>
                <a:lnTo>
                  <a:pt x="2267541" y="271463"/>
                </a:lnTo>
                <a:lnTo>
                  <a:pt x="1493797" y="1413830"/>
                </a:lnTo>
                <a:cubicBezTo>
                  <a:pt x="1923654" y="1473636"/>
                  <a:pt x="2230740" y="1636978"/>
                  <a:pt x="2230740" y="1828801"/>
                </a:cubicBezTo>
                <a:cubicBezTo>
                  <a:pt x="2230740" y="2073415"/>
                  <a:pt x="1731372" y="2271714"/>
                  <a:pt x="1115370" y="2271714"/>
                </a:cubicBezTo>
                <a:cubicBezTo>
                  <a:pt x="499368" y="2271714"/>
                  <a:pt x="0" y="2073415"/>
                  <a:pt x="0" y="1828801"/>
                </a:cubicBezTo>
                <a:cubicBezTo>
                  <a:pt x="0" y="1641440"/>
                  <a:pt x="292969" y="1481249"/>
                  <a:pt x="707072" y="1417513"/>
                </a:cubicBezTo>
                <a:lnTo>
                  <a:pt x="267291" y="909638"/>
                </a:lnTo>
                <a:lnTo>
                  <a:pt x="581616" y="614363"/>
                </a:lnTo>
                <a:lnTo>
                  <a:pt x="1062629" y="1081088"/>
                </a:lnTo>
                <a:close/>
              </a:path>
            </a:pathLst>
          </a:custGeom>
          <a:solidFill>
            <a:schemeClr val="bg2">
              <a:alpha val="10000"/>
            </a:schemeClr>
          </a:solidFill>
          <a:ln w="9525">
            <a:noFill/>
            <a:round/>
            <a:headEnd/>
            <a:tailEnd/>
          </a:ln>
          <a:effectLst/>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600">
              <a:ln>
                <a:solidFill>
                  <a:schemeClr val="tx1">
                    <a:alpha val="0"/>
                  </a:schemeClr>
                </a:solidFill>
              </a:ln>
              <a:solidFill>
                <a:schemeClr val="bg2"/>
              </a:solidFill>
            </a:endParaRPr>
          </a:p>
        </p:txBody>
      </p:sp>
      <p:sp>
        <p:nvSpPr>
          <p:cNvPr id="28" name="Rectangle 27">
            <a:extLst/>
          </p:cNvPr>
          <p:cNvSpPr/>
          <p:nvPr/>
        </p:nvSpPr>
        <p:spPr bwMode="auto">
          <a:xfrm>
            <a:off x="986142" y="584154"/>
            <a:ext cx="4010634" cy="1445000"/>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182880" bIns="54864" numCol="1" rtlCol="0" anchor="ctr" anchorCtr="0" compatLnSpc="1">
            <a:prstTxWarp prst="textNoShape">
              <a:avLst/>
            </a:prstTxWarp>
          </a:bodyPr>
          <a:lstStyle/>
          <a:p>
            <a:pPr marL="174625" indent="-174625" defTabSz="580101">
              <a:spcAft>
                <a:spcPts val="300"/>
              </a:spcAft>
              <a:buAutoNum type="arabicPeriod"/>
            </a:pPr>
            <a:r>
              <a:rPr lang="en-US" sz="950" kern="0">
                <a:solidFill>
                  <a:schemeClr val="tx2"/>
                </a:solidFill>
              </a:rPr>
              <a:t>Learn more about your customer’s regular processes of how it does things today, plus the risks, and regulations that concern it.</a:t>
            </a:r>
            <a:endParaRPr lang="en-US"/>
          </a:p>
          <a:p>
            <a:pPr marL="174625" indent="-174625" defTabSz="580101">
              <a:spcAft>
                <a:spcPts val="300"/>
              </a:spcAft>
              <a:buFont typeface="+mj-lt"/>
              <a:buAutoNum type="arabicPeriod"/>
            </a:pPr>
            <a:r>
              <a:rPr lang="en-US" sz="950" kern="0">
                <a:solidFill>
                  <a:schemeClr val="tx2"/>
                </a:solidFill>
              </a:rPr>
              <a:t>Present the Microsoft 365 vision and our commitment to compliance requirements (such as GDPR).</a:t>
            </a:r>
          </a:p>
          <a:p>
            <a:pPr marL="174625" indent="-174625" defTabSz="580101">
              <a:spcAft>
                <a:spcPts val="300"/>
              </a:spcAft>
              <a:buAutoNum type="arabicPeriod"/>
            </a:pPr>
            <a:r>
              <a:rPr lang="en-US" sz="950" kern="0">
                <a:solidFill>
                  <a:schemeClr val="tx2"/>
                </a:solidFill>
              </a:rPr>
              <a:t>Show how the cloud can be a compliance-enabler. Leverage partner expertise to perform a GDPR Assessment.</a:t>
            </a:r>
            <a:endParaRPr lang="en-US" sz="950" kern="0">
              <a:solidFill>
                <a:schemeClr val="tx2"/>
              </a:solidFill>
              <a:cs typeface="Segoe UI"/>
            </a:endParaRPr>
          </a:p>
          <a:p>
            <a:pPr marL="174625" indent="-174625" defTabSz="580101">
              <a:spcAft>
                <a:spcPts val="300"/>
              </a:spcAft>
              <a:buFont typeface="+mj-lt"/>
              <a:buAutoNum type="arabicPeriod"/>
            </a:pPr>
            <a:r>
              <a:rPr lang="en-US" sz="950" kern="0">
                <a:solidFill>
                  <a:schemeClr val="tx2"/>
                </a:solidFill>
              </a:rPr>
              <a:t>Build a business case to show cost savings and risk avoidance.</a:t>
            </a:r>
          </a:p>
        </p:txBody>
      </p:sp>
      <p:sp>
        <p:nvSpPr>
          <p:cNvPr id="29" name="Rectangle 28">
            <a:extLst/>
          </p:cNvPr>
          <p:cNvSpPr/>
          <p:nvPr/>
        </p:nvSpPr>
        <p:spPr bwMode="auto">
          <a:xfrm>
            <a:off x="5139915" y="584153"/>
            <a:ext cx="2413411" cy="1445000"/>
          </a:xfrm>
          <a:prstGeom prst="rect">
            <a:avLst/>
          </a:prstGeom>
          <a:solidFill>
            <a:schemeClr val="bg2"/>
          </a:solidFill>
          <a:ln w="31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54864" rIns="91440" bIns="54864" numCol="1" rtlCol="0" anchor="t" anchorCtr="0" compatLnSpc="1">
            <a:prstTxWarp prst="textNoShape">
              <a:avLst/>
            </a:prstTxWarp>
          </a:bodyPr>
          <a:lstStyle/>
          <a:p>
            <a:pPr defTabSz="580101"/>
            <a:r>
              <a:rPr lang="en-US" sz="1000" kern="0">
                <a:solidFill>
                  <a:schemeClr val="tx2"/>
                </a:solidFill>
                <a:latin typeface="Segoe UI Semibold" panose="020B0702040204020203" pitchFamily="34" charset="0"/>
                <a:cs typeface="Segoe UI Semibold" panose="020B0702040204020203" pitchFamily="34" charset="0"/>
              </a:rPr>
              <a:t>Discovery questions:</a:t>
            </a:r>
          </a:p>
          <a:p>
            <a:pPr marL="174625" indent="-137160" defTabSz="580101">
              <a:buFont typeface="Arial" panose="020B0604020202020204" pitchFamily="34" charset="0"/>
              <a:buChar char="•"/>
            </a:pPr>
            <a:r>
              <a:rPr lang="en-US" sz="950" kern="0">
                <a:solidFill>
                  <a:schemeClr val="tx2"/>
                </a:solidFill>
              </a:rPr>
              <a:t>3Rs: What risks, regulations, and regular practices most concern you? </a:t>
            </a:r>
          </a:p>
          <a:p>
            <a:pPr marL="174625" indent="-137160" defTabSz="580101">
              <a:buFont typeface="Arial" panose="020B0604020202020204" pitchFamily="34" charset="0"/>
              <a:buChar char="•"/>
            </a:pPr>
            <a:r>
              <a:rPr lang="en-US" sz="950" kern="0">
                <a:solidFill>
                  <a:schemeClr val="tx2"/>
                </a:solidFill>
              </a:rPr>
              <a:t>How do you currently collect, store, and use customer or employee information?</a:t>
            </a:r>
            <a:endParaRPr lang="en-US" sz="950" kern="0">
              <a:solidFill>
                <a:schemeClr val="tx2"/>
              </a:solidFill>
              <a:cs typeface="Segoe UI"/>
            </a:endParaRPr>
          </a:p>
          <a:p>
            <a:pPr marL="174625" indent="-137160" defTabSz="580101">
              <a:buFont typeface="Arial" panose="020B0604020202020204" pitchFamily="34" charset="0"/>
              <a:buChar char="•"/>
            </a:pPr>
            <a:r>
              <a:rPr lang="en-US" sz="950" kern="0">
                <a:solidFill>
                  <a:schemeClr val="tx2"/>
                </a:solidFill>
              </a:rPr>
              <a:t>Do you do collect personal information from customers in any EU member country?</a:t>
            </a:r>
            <a:endParaRPr lang="en-US" sz="950" kern="0">
              <a:solidFill>
                <a:schemeClr val="tx2"/>
              </a:solidFill>
              <a:cs typeface="Segoe UI"/>
            </a:endParaRPr>
          </a:p>
        </p:txBody>
      </p:sp>
      <p:sp>
        <p:nvSpPr>
          <p:cNvPr id="74" name="Freeform: Shape 73"/>
          <p:cNvSpPr/>
          <p:nvPr/>
        </p:nvSpPr>
        <p:spPr>
          <a:xfrm>
            <a:off x="221585" y="2167929"/>
            <a:ext cx="1439913" cy="2653725"/>
          </a:xfrm>
          <a:custGeom>
            <a:avLst/>
            <a:gdLst>
              <a:gd name="connsiteX0" fmla="*/ 0 w 1439913"/>
              <a:gd name="connsiteY0" fmla="*/ 0 h 2626928"/>
              <a:gd name="connsiteX1" fmla="*/ 1439913 w 1439913"/>
              <a:gd name="connsiteY1" fmla="*/ 0 h 2626928"/>
              <a:gd name="connsiteX2" fmla="*/ 782320 w 1439913"/>
              <a:gd name="connsiteY2" fmla="*/ 2626928 h 2626928"/>
              <a:gd name="connsiteX3" fmla="*/ 0 w 1439913"/>
              <a:gd name="connsiteY3" fmla="*/ 2626928 h 2626928"/>
            </a:gdLst>
            <a:ahLst/>
            <a:cxnLst>
              <a:cxn ang="0">
                <a:pos x="connsiteX0" y="connsiteY0"/>
              </a:cxn>
              <a:cxn ang="0">
                <a:pos x="connsiteX1" y="connsiteY1"/>
              </a:cxn>
              <a:cxn ang="0">
                <a:pos x="connsiteX2" y="connsiteY2"/>
              </a:cxn>
              <a:cxn ang="0">
                <a:pos x="connsiteX3" y="connsiteY3"/>
              </a:cxn>
            </a:cxnLst>
            <a:rect l="l" t="t" r="r" b="b"/>
            <a:pathLst>
              <a:path w="1439913" h="2626928">
                <a:moveTo>
                  <a:pt x="0" y="0"/>
                </a:moveTo>
                <a:lnTo>
                  <a:pt x="1439913" y="0"/>
                </a:lnTo>
                <a:lnTo>
                  <a:pt x="782320" y="2626928"/>
                </a:lnTo>
                <a:lnTo>
                  <a:pt x="0" y="2626928"/>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400">
              <a:solidFill>
                <a:schemeClr val="bg2"/>
              </a:solidFill>
            </a:endParaRPr>
          </a:p>
        </p:txBody>
      </p:sp>
      <p:sp>
        <p:nvSpPr>
          <p:cNvPr id="77" name="Rectangle 76"/>
          <p:cNvSpPr/>
          <p:nvPr/>
        </p:nvSpPr>
        <p:spPr>
          <a:xfrm>
            <a:off x="297408" y="2269320"/>
            <a:ext cx="1001689" cy="230383"/>
          </a:xfrm>
          <a:prstGeom prst="rect">
            <a:avLst/>
          </a:prstGeom>
        </p:spPr>
        <p:txBody>
          <a:bodyPr wrap="square" lIns="0" tIns="0" rIns="0" bIns="0">
            <a:noAutofit/>
          </a:bodyPr>
          <a:lstStyle/>
          <a:p>
            <a:pPr>
              <a:lnSpc>
                <a:spcPts val="1500"/>
              </a:lnSpc>
            </a:pPr>
            <a:r>
              <a:rPr lang="en-US" sz="1400">
                <a:solidFill>
                  <a:schemeClr val="bg2"/>
                </a:solidFill>
                <a:latin typeface="Segoe UI Semibold" panose="020B0702040204020203" pitchFamily="34" charset="0"/>
                <a:cs typeface="Segoe UI Semibold" panose="020B0702040204020203" pitchFamily="34" charset="0"/>
              </a:rPr>
              <a:t>Best practices</a:t>
            </a:r>
          </a:p>
        </p:txBody>
      </p:sp>
      <p:sp>
        <p:nvSpPr>
          <p:cNvPr id="78" name="Oval 2061"/>
          <p:cNvSpPr/>
          <p:nvPr/>
        </p:nvSpPr>
        <p:spPr>
          <a:xfrm>
            <a:off x="371958" y="4140585"/>
            <a:ext cx="553668" cy="546494"/>
          </a:xfrm>
          <a:custGeom>
            <a:avLst/>
            <a:gdLst/>
            <a:ahLst/>
            <a:cxnLst/>
            <a:rect l="l" t="t" r="r" b="b"/>
            <a:pathLst>
              <a:path w="2267541" h="2271714">
                <a:moveTo>
                  <a:pt x="1375482" y="1588512"/>
                </a:moveTo>
                <a:lnTo>
                  <a:pt x="1257891" y="1762125"/>
                </a:lnTo>
                <a:lnTo>
                  <a:pt x="1005479" y="1762125"/>
                </a:lnTo>
                <a:lnTo>
                  <a:pt x="855170" y="1588543"/>
                </a:lnTo>
                <a:cubicBezTo>
                  <a:pt x="761223" y="1620348"/>
                  <a:pt x="701384" y="1670363"/>
                  <a:pt x="701384" y="1726407"/>
                </a:cubicBezTo>
                <a:cubicBezTo>
                  <a:pt x="701384" y="1825042"/>
                  <a:pt x="886731" y="1905001"/>
                  <a:pt x="1115369" y="1905001"/>
                </a:cubicBezTo>
                <a:cubicBezTo>
                  <a:pt x="1344007" y="1905001"/>
                  <a:pt x="1529354" y="1825042"/>
                  <a:pt x="1529354" y="1726407"/>
                </a:cubicBezTo>
                <a:cubicBezTo>
                  <a:pt x="1529354" y="1670346"/>
                  <a:pt x="1469478" y="1620318"/>
                  <a:pt x="1375482" y="1588512"/>
                </a:cubicBezTo>
                <a:close/>
                <a:moveTo>
                  <a:pt x="1482914" y="1429897"/>
                </a:moveTo>
                <a:lnTo>
                  <a:pt x="1383863" y="1576138"/>
                </a:lnTo>
                <a:cubicBezTo>
                  <a:pt x="1548545" y="1611161"/>
                  <a:pt x="1659452" y="1679274"/>
                  <a:pt x="1659452" y="1757364"/>
                </a:cubicBezTo>
                <a:cubicBezTo>
                  <a:pt x="1659452" y="1873095"/>
                  <a:pt x="1415858" y="1966914"/>
                  <a:pt x="1115369" y="1966914"/>
                </a:cubicBezTo>
                <a:cubicBezTo>
                  <a:pt x="814880" y="1966914"/>
                  <a:pt x="571286" y="1873095"/>
                  <a:pt x="571286" y="1757364"/>
                </a:cubicBezTo>
                <a:cubicBezTo>
                  <a:pt x="571286" y="1679602"/>
                  <a:pt x="681264" y="1611733"/>
                  <a:pt x="844804" y="1576571"/>
                </a:cubicBezTo>
                <a:lnTo>
                  <a:pt x="723248" y="1436193"/>
                </a:lnTo>
                <a:cubicBezTo>
                  <a:pt x="479286" y="1499130"/>
                  <a:pt x="314876" y="1622289"/>
                  <a:pt x="314876" y="1763564"/>
                </a:cubicBezTo>
                <a:cubicBezTo>
                  <a:pt x="314876" y="1972149"/>
                  <a:pt x="673269" y="2141241"/>
                  <a:pt x="1115370" y="2141241"/>
                </a:cubicBezTo>
                <a:cubicBezTo>
                  <a:pt x="1557471" y="2141241"/>
                  <a:pt x="1915864" y="1972149"/>
                  <a:pt x="1915864" y="1763564"/>
                </a:cubicBezTo>
                <a:cubicBezTo>
                  <a:pt x="1915864" y="1617577"/>
                  <a:pt x="1740305" y="1490935"/>
                  <a:pt x="1482914" y="1429897"/>
                </a:cubicBezTo>
                <a:close/>
                <a:moveTo>
                  <a:pt x="1896066" y="0"/>
                </a:moveTo>
                <a:lnTo>
                  <a:pt x="2267541" y="271463"/>
                </a:lnTo>
                <a:lnTo>
                  <a:pt x="1493797" y="1413830"/>
                </a:lnTo>
                <a:cubicBezTo>
                  <a:pt x="1923654" y="1473636"/>
                  <a:pt x="2230740" y="1636978"/>
                  <a:pt x="2230740" y="1828801"/>
                </a:cubicBezTo>
                <a:cubicBezTo>
                  <a:pt x="2230740" y="2073415"/>
                  <a:pt x="1731372" y="2271714"/>
                  <a:pt x="1115370" y="2271714"/>
                </a:cubicBezTo>
                <a:cubicBezTo>
                  <a:pt x="499368" y="2271714"/>
                  <a:pt x="0" y="2073415"/>
                  <a:pt x="0" y="1828801"/>
                </a:cubicBezTo>
                <a:cubicBezTo>
                  <a:pt x="0" y="1641440"/>
                  <a:pt x="292969" y="1481249"/>
                  <a:pt x="707072" y="1417513"/>
                </a:cubicBezTo>
                <a:lnTo>
                  <a:pt x="267291" y="909638"/>
                </a:lnTo>
                <a:lnTo>
                  <a:pt x="581616" y="614363"/>
                </a:lnTo>
                <a:lnTo>
                  <a:pt x="1062629" y="1081088"/>
                </a:lnTo>
                <a:close/>
              </a:path>
            </a:pathLst>
          </a:custGeom>
          <a:solidFill>
            <a:schemeClr val="bg2">
              <a:alpha val="10000"/>
            </a:schemeClr>
          </a:solidFill>
          <a:ln w="9525">
            <a:noFill/>
            <a:round/>
            <a:headEnd/>
            <a:tailEnd/>
          </a:ln>
          <a:effectLst/>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endParaRPr lang="en-US" sz="1600">
              <a:ln>
                <a:solidFill>
                  <a:schemeClr val="tx1">
                    <a:alpha val="0"/>
                  </a:schemeClr>
                </a:solidFill>
              </a:ln>
              <a:solidFill>
                <a:schemeClr val="bg2"/>
              </a:solidFill>
            </a:endParaRPr>
          </a:p>
        </p:txBody>
      </p:sp>
      <p:sp>
        <p:nvSpPr>
          <p:cNvPr id="37" name="Freeform: Shape 36">
            <a:extLst/>
          </p:cNvPr>
          <p:cNvSpPr/>
          <p:nvPr/>
        </p:nvSpPr>
        <p:spPr>
          <a:xfrm>
            <a:off x="221585" y="584154"/>
            <a:ext cx="750784" cy="1445000"/>
          </a:xfrm>
          <a:custGeom>
            <a:avLst/>
            <a:gdLst>
              <a:gd name="connsiteX0" fmla="*/ 0 w 1248261"/>
              <a:gd name="connsiteY0" fmla="*/ 0 h 2304288"/>
              <a:gd name="connsiteX1" fmla="*/ 113872 w 1248261"/>
              <a:gd name="connsiteY1" fmla="*/ 0 h 2304288"/>
              <a:gd name="connsiteX2" fmla="*/ 1067411 w 1248261"/>
              <a:gd name="connsiteY2" fmla="*/ 0 h 2304288"/>
              <a:gd name="connsiteX3" fmla="*/ 1247324 w 1248261"/>
              <a:gd name="connsiteY3" fmla="*/ 0 h 2304288"/>
              <a:gd name="connsiteX4" fmla="*/ 1247324 w 1248261"/>
              <a:gd name="connsiteY4" fmla="*/ 369078 h 2304288"/>
              <a:gd name="connsiteX5" fmla="*/ 1248261 w 1248261"/>
              <a:gd name="connsiteY5" fmla="*/ 369760 h 2304288"/>
              <a:gd name="connsiteX6" fmla="*/ 1248261 w 1248261"/>
              <a:gd name="connsiteY6" fmla="*/ 577616 h 2304288"/>
              <a:gd name="connsiteX7" fmla="*/ 1247324 w 1248261"/>
              <a:gd name="connsiteY7" fmla="*/ 578297 h 2304288"/>
              <a:gd name="connsiteX8" fmla="*/ 1247324 w 1248261"/>
              <a:gd name="connsiteY8" fmla="*/ 1590720 h 2304288"/>
              <a:gd name="connsiteX9" fmla="*/ 1247258 w 1248261"/>
              <a:gd name="connsiteY9" fmla="*/ 1590720 h 2304288"/>
              <a:gd name="connsiteX10" fmla="*/ 1247258 w 1248261"/>
              <a:gd name="connsiteY10" fmla="*/ 2304288 h 2304288"/>
              <a:gd name="connsiteX11" fmla="*/ 1243509 w 1248261"/>
              <a:gd name="connsiteY11" fmla="*/ 2304288 h 2304288"/>
              <a:gd name="connsiteX12" fmla="*/ 1071159 w 1248261"/>
              <a:gd name="connsiteY12" fmla="*/ 2304288 h 2304288"/>
              <a:gd name="connsiteX13" fmla="*/ 1067411 w 1248261"/>
              <a:gd name="connsiteY13" fmla="*/ 2304288 h 2304288"/>
              <a:gd name="connsiteX14" fmla="*/ 117620 w 1248261"/>
              <a:gd name="connsiteY14" fmla="*/ 2304288 h 2304288"/>
              <a:gd name="connsiteX15" fmla="*/ 113872 w 1248261"/>
              <a:gd name="connsiteY15" fmla="*/ 2304288 h 2304288"/>
              <a:gd name="connsiteX16" fmla="*/ 0 w 1248261"/>
              <a:gd name="connsiteY16" fmla="*/ 2304288 h 230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261" h="2304288">
                <a:moveTo>
                  <a:pt x="0" y="0"/>
                </a:moveTo>
                <a:lnTo>
                  <a:pt x="113872" y="0"/>
                </a:lnTo>
                <a:lnTo>
                  <a:pt x="1067411" y="0"/>
                </a:lnTo>
                <a:lnTo>
                  <a:pt x="1247324" y="0"/>
                </a:lnTo>
                <a:lnTo>
                  <a:pt x="1247324" y="369078"/>
                </a:lnTo>
                <a:lnTo>
                  <a:pt x="1248261" y="369760"/>
                </a:lnTo>
                <a:lnTo>
                  <a:pt x="1248261" y="577616"/>
                </a:lnTo>
                <a:lnTo>
                  <a:pt x="1247324" y="578297"/>
                </a:lnTo>
                <a:lnTo>
                  <a:pt x="1247324" y="1590720"/>
                </a:lnTo>
                <a:lnTo>
                  <a:pt x="1247258" y="1590720"/>
                </a:lnTo>
                <a:lnTo>
                  <a:pt x="1247258" y="2304288"/>
                </a:lnTo>
                <a:lnTo>
                  <a:pt x="1243509" y="2304288"/>
                </a:lnTo>
                <a:lnTo>
                  <a:pt x="1071159" y="2304288"/>
                </a:lnTo>
                <a:lnTo>
                  <a:pt x="1067411" y="2304288"/>
                </a:lnTo>
                <a:lnTo>
                  <a:pt x="117620" y="2304288"/>
                </a:lnTo>
                <a:lnTo>
                  <a:pt x="113872" y="2304288"/>
                </a:lnTo>
                <a:lnTo>
                  <a:pt x="0" y="2304288"/>
                </a:lnTo>
                <a:close/>
              </a:path>
            </a:pathLst>
          </a:custGeom>
          <a:solidFill>
            <a:schemeClr val="tx1">
              <a:lumMod val="90000"/>
              <a:lumOff val="10000"/>
            </a:schemeClr>
          </a:solidFill>
          <a:ln w="3175">
            <a:solidFill>
              <a:schemeClr val="tx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ctr"/>
            <a:endParaRPr lang="en-US" sz="1200"/>
          </a:p>
        </p:txBody>
      </p:sp>
      <p:sp>
        <p:nvSpPr>
          <p:cNvPr id="38" name="Rectangle 37">
            <a:extLst/>
          </p:cNvPr>
          <p:cNvSpPr/>
          <p:nvPr/>
        </p:nvSpPr>
        <p:spPr>
          <a:xfrm>
            <a:off x="318227" y="652514"/>
            <a:ext cx="614691" cy="408745"/>
          </a:xfrm>
          <a:prstGeom prst="rect">
            <a:avLst/>
          </a:prstGeom>
        </p:spPr>
        <p:txBody>
          <a:bodyPr wrap="square" lIns="0" tIns="0" rIns="0" bIns="0">
            <a:noAutofit/>
          </a:bodyPr>
          <a:lstStyle/>
          <a:p>
            <a:pPr>
              <a:lnSpc>
                <a:spcPts val="1500"/>
              </a:lnSpc>
            </a:pPr>
            <a:r>
              <a:rPr lang="en-US" sz="1400">
                <a:solidFill>
                  <a:schemeClr val="bg2"/>
                </a:solidFill>
                <a:latin typeface="Segoe UI Semibold" panose="020B0702040204020203" pitchFamily="34" charset="0"/>
                <a:cs typeface="Segoe UI Semibold" panose="020B0702040204020203" pitchFamily="34" charset="0"/>
              </a:rPr>
              <a:t>Steps to sell</a:t>
            </a:r>
          </a:p>
        </p:txBody>
      </p:sp>
      <p:sp>
        <p:nvSpPr>
          <p:cNvPr id="45" name="Rectangle 44">
            <a:extLst>
              <a:ext uri="{FF2B5EF4-FFF2-40B4-BE49-F238E27FC236}">
                <a16:creationId xmlns:a16="http://schemas.microsoft.com/office/drawing/2014/main" id="{A596D577-AF97-4B90-B617-8E9C90C70774}"/>
              </a:ext>
            </a:extLst>
          </p:cNvPr>
          <p:cNvSpPr/>
          <p:nvPr/>
        </p:nvSpPr>
        <p:spPr>
          <a:xfrm>
            <a:off x="5707681" y="2329848"/>
            <a:ext cx="1654038" cy="1567609"/>
          </a:xfrm>
          <a:prstGeom prst="rect">
            <a:avLst/>
          </a:prstGeom>
          <a:solidFill>
            <a:schemeClr val="accent3"/>
          </a:solidFill>
        </p:spPr>
        <p:txBody>
          <a:bodyPr wrap="square" lIns="91440" tIns="54864" rIns="91440" bIns="54864" anchor="t">
            <a:spAutoFit/>
          </a:bodyPr>
          <a:lstStyle/>
          <a:p>
            <a:pPr>
              <a:spcAft>
                <a:spcPts val="300"/>
              </a:spcAft>
              <a:buClr>
                <a:srgbClr val="000000"/>
              </a:buClr>
            </a:pPr>
            <a:r>
              <a:rPr lang="en-US" sz="800" b="1">
                <a:solidFill>
                  <a:schemeClr val="bg2"/>
                </a:solidFill>
                <a:cs typeface="Segoe UI Semibold" panose="020B0702040204020203" pitchFamily="34" charset="0"/>
              </a:rPr>
              <a:t>Security controls are implemented to address a compliance requirement of some kind:</a:t>
            </a:r>
          </a:p>
          <a:p>
            <a:pPr marL="60325" indent="-60325">
              <a:spcAft>
                <a:spcPts val="100"/>
              </a:spcAft>
              <a:buClr>
                <a:schemeClr val="bg2"/>
              </a:buClr>
              <a:buFont typeface="Arial" panose="020B0604020202020204" pitchFamily="34" charset="0"/>
              <a:buChar char="•"/>
            </a:pPr>
            <a:r>
              <a:rPr lang="en-US" sz="800">
                <a:solidFill>
                  <a:schemeClr val="bg2"/>
                </a:solidFill>
                <a:cs typeface="Segoe UI Semibold" panose="020B0702040204020203" pitchFamily="34" charset="0"/>
              </a:rPr>
              <a:t>Legal obligations</a:t>
            </a:r>
            <a:r>
              <a:rPr lang="en-US" sz="800" i="1">
                <a:solidFill>
                  <a:schemeClr val="bg2"/>
                </a:solidFill>
                <a:cs typeface="Segoe UI Semibold" panose="020B0702040204020203" pitchFamily="34" charset="0"/>
              </a:rPr>
              <a:t> (HIPAA) </a:t>
            </a:r>
          </a:p>
          <a:p>
            <a:pPr marL="60325" indent="-60325">
              <a:spcAft>
                <a:spcPts val="100"/>
              </a:spcAft>
              <a:buClr>
                <a:schemeClr val="bg2"/>
              </a:buClr>
              <a:buFont typeface="Arial" panose="020B0604020202020204" pitchFamily="34" charset="0"/>
              <a:buChar char="•"/>
            </a:pPr>
            <a:r>
              <a:rPr lang="en-US" sz="800">
                <a:solidFill>
                  <a:schemeClr val="bg2"/>
                </a:solidFill>
                <a:cs typeface="Segoe UI Semibold" panose="020B0702040204020203" pitchFamily="34" charset="0"/>
              </a:rPr>
              <a:t>Regulatory obligations–</a:t>
            </a:r>
            <a:r>
              <a:rPr lang="en-US" sz="800" i="1">
                <a:solidFill>
                  <a:schemeClr val="bg2"/>
                </a:solidFill>
                <a:cs typeface="Segoe UI Semibold" panose="020B0702040204020203" pitchFamily="34" charset="0"/>
              </a:rPr>
              <a:t>industry regulation (PCI DSS)</a:t>
            </a:r>
            <a:endParaRPr lang="en-US" sz="800">
              <a:solidFill>
                <a:schemeClr val="bg2"/>
              </a:solidFill>
              <a:cs typeface="Segoe UI Semibold" panose="020B0702040204020203" pitchFamily="34" charset="0"/>
            </a:endParaRPr>
          </a:p>
          <a:p>
            <a:pPr marL="60325" indent="-60325">
              <a:spcAft>
                <a:spcPts val="100"/>
              </a:spcAft>
              <a:buClr>
                <a:schemeClr val="bg2"/>
              </a:buClr>
              <a:buFont typeface="Arial" panose="020B0604020202020204" pitchFamily="34" charset="0"/>
              <a:buChar char="•"/>
            </a:pPr>
            <a:r>
              <a:rPr lang="en-US" sz="800">
                <a:solidFill>
                  <a:schemeClr val="bg2"/>
                </a:solidFill>
                <a:cs typeface="Segoe UI Semibold" panose="020B0702040204020203" pitchFamily="34" charset="0"/>
              </a:rPr>
              <a:t>Company policies</a:t>
            </a:r>
            <a:r>
              <a:rPr lang="en-US" sz="800" i="1">
                <a:solidFill>
                  <a:schemeClr val="bg2"/>
                </a:solidFill>
                <a:cs typeface="Segoe UI Semibold" panose="020B0702040204020203" pitchFamily="34" charset="0"/>
              </a:rPr>
              <a:t>–</a:t>
            </a:r>
            <a:br>
              <a:rPr lang="en-US" sz="800" i="1">
                <a:solidFill>
                  <a:schemeClr val="bg2"/>
                </a:solidFill>
                <a:cs typeface="Segoe UI Semibold" panose="020B0702040204020203" pitchFamily="34" charset="0"/>
              </a:rPr>
            </a:br>
            <a:r>
              <a:rPr lang="en-US" sz="800" i="1">
                <a:solidFill>
                  <a:schemeClr val="bg2"/>
                </a:solidFill>
                <a:cs typeface="Segoe UI Semibold" panose="020B0702040204020203" pitchFamily="34" charset="0"/>
              </a:rPr>
              <a:t>internal policy</a:t>
            </a:r>
            <a:r>
              <a:rPr lang="en-US" sz="800">
                <a:solidFill>
                  <a:schemeClr val="bg2"/>
                </a:solidFill>
                <a:cs typeface="Segoe UI Semibold" panose="020B0702040204020203" pitchFamily="34" charset="0"/>
              </a:rPr>
              <a:t> </a:t>
            </a:r>
          </a:p>
          <a:p>
            <a:pPr marL="60325" indent="-60325">
              <a:spcAft>
                <a:spcPts val="100"/>
              </a:spcAft>
              <a:buClr>
                <a:schemeClr val="bg2"/>
              </a:buClr>
              <a:buFont typeface="Arial" panose="020B0604020202020204" pitchFamily="34" charset="0"/>
              <a:buChar char="•"/>
            </a:pPr>
            <a:r>
              <a:rPr lang="en-US" sz="800">
                <a:solidFill>
                  <a:schemeClr val="bg2"/>
                </a:solidFill>
                <a:cs typeface="Segoe UI Semibold" panose="020B0702040204020203" pitchFamily="34" charset="0"/>
              </a:rPr>
              <a:t>Contractual requirements–</a:t>
            </a:r>
            <a:br>
              <a:rPr lang="en-US" sz="800">
                <a:solidFill>
                  <a:schemeClr val="bg2"/>
                </a:solidFill>
                <a:cs typeface="Segoe UI Semibold" panose="020B0702040204020203" pitchFamily="34" charset="0"/>
              </a:rPr>
            </a:br>
            <a:r>
              <a:rPr lang="en-US" sz="800" i="1">
                <a:solidFill>
                  <a:schemeClr val="bg2"/>
                </a:solidFill>
                <a:cs typeface="Segoe UI Semibold" panose="020B0702040204020203" pitchFamily="34" charset="0"/>
              </a:rPr>
              <a:t>B2C or B2B</a:t>
            </a:r>
            <a:r>
              <a:rPr lang="en-US" sz="800">
                <a:solidFill>
                  <a:schemeClr val="bg2"/>
                </a:solidFill>
                <a:cs typeface="Segoe UI Semibold" panose="020B0702040204020203" pitchFamily="34" charset="0"/>
              </a:rPr>
              <a:t> </a:t>
            </a:r>
          </a:p>
        </p:txBody>
      </p:sp>
      <p:sp>
        <p:nvSpPr>
          <p:cNvPr id="35" name="Rectangle 34">
            <a:extLst>
              <a:ext uri="{FF2B5EF4-FFF2-40B4-BE49-F238E27FC236}">
                <a16:creationId xmlns:a16="http://schemas.microsoft.com/office/drawing/2014/main" id="{92E09967-D8B6-4B6E-8787-6CA359C121BF}"/>
              </a:ext>
            </a:extLst>
          </p:cNvPr>
          <p:cNvSpPr/>
          <p:nvPr/>
        </p:nvSpPr>
        <p:spPr>
          <a:xfrm>
            <a:off x="232612" y="4943583"/>
            <a:ext cx="7306734" cy="215444"/>
          </a:xfrm>
          <a:prstGeom prst="rect">
            <a:avLst/>
          </a:prstGeom>
        </p:spPr>
        <p:txBody>
          <a:bodyPr wrap="square" lIns="0" tIns="0" rIns="0" bIns="0">
            <a:noAutofit/>
          </a:bodyPr>
          <a:lstStyle/>
          <a:p>
            <a:pPr>
              <a:spcAft>
                <a:spcPts val="677"/>
              </a:spcAft>
            </a:pPr>
            <a:r>
              <a:rPr lang="en-US" sz="1400">
                <a:latin typeface="Segoe UI Semibold" panose="020B0702040204020203" pitchFamily="34" charset="0"/>
                <a:cs typeface="Segoe UI Semibold" panose="020B0702040204020203" pitchFamily="34" charset="0"/>
              </a:rPr>
              <a:t>Common regulations by industry – </a:t>
            </a:r>
            <a:r>
              <a:rPr lang="en-US" sz="1100">
                <a:latin typeface="Segoe UI Semibold" panose="020B0702040204020203" pitchFamily="34" charset="0"/>
                <a:cs typeface="Segoe UI Semibold" panose="020B0702040204020203" pitchFamily="34" charset="0"/>
              </a:rPr>
              <a:t>see </a:t>
            </a:r>
            <a:r>
              <a:rPr lang="en-US" sz="1100">
                <a:latin typeface="Segoe UI Semibold" panose="020B0702040204020203" pitchFamily="34" charset="0"/>
                <a:cs typeface="Segoe UI Semibold" panose="020B0702040204020203" pitchFamily="34" charset="0"/>
                <a:hlinkClick r:id="rId3"/>
              </a:rPr>
              <a:t>Compliance offerings</a:t>
            </a:r>
            <a:r>
              <a:rPr lang="en-US" sz="1100">
                <a:latin typeface="Segoe UI Semibold" panose="020B0702040204020203" pitchFamily="34" charset="0"/>
                <a:cs typeface="Segoe UI Semibold" panose="020B0702040204020203" pitchFamily="34" charset="0"/>
              </a:rPr>
              <a:t>  </a:t>
            </a:r>
            <a:endParaRPr lang="en-US" sz="1400">
              <a:latin typeface="Segoe UI Semibold" panose="020B0702040204020203" pitchFamily="34" charset="0"/>
              <a:cs typeface="Segoe UI Semibold" panose="020B0702040204020203" pitchFamily="34" charset="0"/>
            </a:endParaRPr>
          </a:p>
        </p:txBody>
      </p:sp>
      <p:graphicFrame>
        <p:nvGraphicFramePr>
          <p:cNvPr id="44" name="Table 43">
            <a:extLst>
              <a:ext uri="{FF2B5EF4-FFF2-40B4-BE49-F238E27FC236}">
                <a16:creationId xmlns:a16="http://schemas.microsoft.com/office/drawing/2014/main" id="{84C35E52-F9A2-428F-9B28-69249B256479}"/>
              </a:ext>
            </a:extLst>
          </p:cNvPr>
          <p:cNvGraphicFramePr>
            <a:graphicFrameLocks noGrp="1"/>
          </p:cNvGraphicFramePr>
          <p:nvPr>
            <p:extLst>
              <p:ext uri="{D42A27DB-BD31-4B8C-83A1-F6EECF244321}">
                <p14:modId xmlns:p14="http://schemas.microsoft.com/office/powerpoint/2010/main" val="2052466108"/>
              </p:ext>
            </p:extLst>
          </p:nvPr>
        </p:nvGraphicFramePr>
        <p:xfrm>
          <a:off x="221585" y="5174102"/>
          <a:ext cx="5426557" cy="1053904"/>
        </p:xfrm>
        <a:graphic>
          <a:graphicData uri="http://schemas.openxmlformats.org/drawingml/2006/table">
            <a:tbl>
              <a:tblPr firstRow="1" bandRow="1">
                <a:tableStyleId>{5C22544A-7EE6-4342-B048-85BDC9FD1C3A}</a:tableStyleId>
              </a:tblPr>
              <a:tblGrid>
                <a:gridCol w="1494040">
                  <a:extLst>
                    <a:ext uri="{9D8B030D-6E8A-4147-A177-3AD203B41FA5}">
                      <a16:colId xmlns:a16="http://schemas.microsoft.com/office/drawing/2014/main" val="728065372"/>
                    </a:ext>
                  </a:extLst>
                </a:gridCol>
                <a:gridCol w="948214">
                  <a:extLst>
                    <a:ext uri="{9D8B030D-6E8A-4147-A177-3AD203B41FA5}">
                      <a16:colId xmlns:a16="http://schemas.microsoft.com/office/drawing/2014/main" val="780194546"/>
                    </a:ext>
                  </a:extLst>
                </a:gridCol>
                <a:gridCol w="1495890">
                  <a:extLst>
                    <a:ext uri="{9D8B030D-6E8A-4147-A177-3AD203B41FA5}">
                      <a16:colId xmlns:a16="http://schemas.microsoft.com/office/drawing/2014/main" val="190347971"/>
                    </a:ext>
                  </a:extLst>
                </a:gridCol>
                <a:gridCol w="1488413">
                  <a:extLst>
                    <a:ext uri="{9D8B030D-6E8A-4147-A177-3AD203B41FA5}">
                      <a16:colId xmlns:a16="http://schemas.microsoft.com/office/drawing/2014/main" val="3649438155"/>
                    </a:ext>
                  </a:extLst>
                </a:gridCol>
              </a:tblGrid>
              <a:tr h="248735">
                <a:tc>
                  <a:txBody>
                    <a:bodyPr/>
                    <a:lstStyle/>
                    <a:p>
                      <a:r>
                        <a:rPr lang="en-US" sz="1050" b="0">
                          <a:solidFill>
                            <a:schemeClr val="bg2"/>
                          </a:solidFill>
                          <a:latin typeface="Segoe UI Semibold" panose="020B0702040204020203" pitchFamily="34" charset="0"/>
                          <a:cs typeface="Segoe UI Semibold" panose="020B0702040204020203" pitchFamily="34" charset="0"/>
                        </a:rPr>
                        <a:t>Communications </a:t>
                      </a:r>
                      <a:br>
                        <a:rPr lang="en-US" sz="1050" b="0">
                          <a:solidFill>
                            <a:schemeClr val="bg2"/>
                          </a:solidFill>
                          <a:latin typeface="Segoe UI Semibold" panose="020B0702040204020203" pitchFamily="34" charset="0"/>
                          <a:cs typeface="Segoe UI Semibold" panose="020B0702040204020203" pitchFamily="34" charset="0"/>
                        </a:rPr>
                      </a:br>
                      <a:r>
                        <a:rPr lang="en-US" sz="1050" b="0">
                          <a:solidFill>
                            <a:schemeClr val="bg2"/>
                          </a:solidFill>
                          <a:latin typeface="Segoe UI Semibold" panose="020B0702040204020203" pitchFamily="34" charset="0"/>
                          <a:cs typeface="Segoe UI Semibold" panose="020B0702040204020203" pitchFamily="34" charset="0"/>
                        </a:rPr>
                        <a:t>&amp; Media</a:t>
                      </a:r>
                    </a:p>
                  </a:txBody>
                  <a:tcPr marL="77372" marR="77372" marT="38686" marB="38686" anchor="ctr">
                    <a:lnL w="6350" cap="flat" cmpd="sng" algn="ctr">
                      <a:solidFill>
                        <a:schemeClr val="bg2"/>
                      </a:solidFill>
                      <a:prstDash val="solid"/>
                      <a:round/>
                      <a:headEnd type="none" w="med" len="med"/>
                      <a:tailEnd type="none" w="med" len="med"/>
                    </a:lnL>
                    <a:lnB w="6350" cap="flat" cmpd="sng" algn="ctr">
                      <a:noFill/>
                      <a:prstDash val="solid"/>
                      <a:round/>
                      <a:headEnd type="none" w="med" len="med"/>
                      <a:tailEnd type="none" w="med" len="med"/>
                    </a:lnB>
                    <a:solidFill>
                      <a:schemeClr val="tx1">
                        <a:lumMod val="90000"/>
                        <a:lumOff val="10000"/>
                      </a:schemeClr>
                    </a:solidFill>
                  </a:tcPr>
                </a:tc>
                <a:tc>
                  <a:txBody>
                    <a:bodyPr/>
                    <a:lstStyle/>
                    <a:p>
                      <a:r>
                        <a:rPr lang="en-US" sz="1050" b="0">
                          <a:solidFill>
                            <a:schemeClr val="bg2"/>
                          </a:solidFill>
                          <a:latin typeface="Segoe UI Semibold" panose="020B0702040204020203" pitchFamily="34" charset="0"/>
                          <a:cs typeface="Segoe UI Semibold" panose="020B0702040204020203" pitchFamily="34" charset="0"/>
                        </a:rPr>
                        <a:t>Education</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tc>
                  <a:txBody>
                    <a:bodyPr/>
                    <a:lstStyle/>
                    <a:p>
                      <a:r>
                        <a:rPr lang="en-US" sz="1050" b="0">
                          <a:solidFill>
                            <a:schemeClr val="bg2"/>
                          </a:solidFill>
                          <a:latin typeface="Segoe UI Semibold" panose="020B0702040204020203" pitchFamily="34" charset="0"/>
                          <a:cs typeface="Segoe UI Semibold" panose="020B0702040204020203" pitchFamily="34" charset="0"/>
                        </a:rPr>
                        <a:t>Financial Services</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tc>
                  <a:txBody>
                    <a:bodyPr/>
                    <a:lstStyle/>
                    <a:p>
                      <a:r>
                        <a:rPr lang="en-US" sz="1050" b="0">
                          <a:solidFill>
                            <a:schemeClr val="bg2"/>
                          </a:solidFill>
                          <a:latin typeface="Segoe UI Semibold" panose="020B0702040204020203" pitchFamily="34" charset="0"/>
                          <a:cs typeface="Segoe UI Semibold" panose="020B0702040204020203" pitchFamily="34" charset="0"/>
                        </a:rPr>
                        <a:t>Health</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909508859"/>
                  </a:ext>
                </a:extLst>
              </a:tr>
              <a:tr h="593203">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4"/>
                        </a:rPr>
                        <a:t>MPAA</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5"/>
                        </a:rPr>
                        <a:t>CDSA</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50" kern="1200">
                        <a:solidFill>
                          <a:schemeClr val="tx1"/>
                        </a:solidFill>
                        <a:latin typeface="+mn-lt"/>
                        <a:ea typeface="+mn-ea"/>
                        <a:cs typeface="Segoe UI Semibold" panose="020B0702040204020203" pitchFamily="34" charset="0"/>
                      </a:endParaRPr>
                    </a:p>
                  </a:txBody>
                  <a:tcPr marL="77372" marR="77372" marT="38686" marB="38686">
                    <a:lnL w="6350" cap="flat" cmpd="sng" algn="ctr">
                      <a:solidFill>
                        <a:schemeClr val="bg2"/>
                      </a:solidFill>
                      <a:prstDash val="solid"/>
                      <a:round/>
                      <a:headEnd type="none" w="med" len="med"/>
                      <a:tailEnd type="none" w="med" len="med"/>
                    </a:lnL>
                    <a:lnT w="38100" cmpd="sng">
                      <a:noFill/>
                    </a:lnT>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6"/>
                        </a:rPr>
                        <a:t>FERPA</a:t>
                      </a:r>
                      <a:endParaRPr lang="en-US" sz="950" kern="120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7"/>
                        </a:rPr>
                        <a:t>SOC 1, 2, and 3</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8"/>
                        </a:rPr>
                        <a:t>BASEL II</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9"/>
                        </a:rPr>
                        <a:t>GLBA</a:t>
                      </a:r>
                      <a:endParaRPr lang="en-US" sz="950" kern="120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tc>
                  <a:txBody>
                    <a:bodyPr/>
                    <a:lstStyle/>
                    <a:p>
                      <a:pPr marL="0" indent="0" algn="l" defTabSz="777240" rtl="0" eaLnBrk="1" latinLnBrk="0" hangingPunct="1">
                        <a:lnSpc>
                          <a:spcPct val="100000"/>
                        </a:lnSpc>
                        <a:spcBef>
                          <a:spcPts val="0"/>
                        </a:spcBef>
                        <a:spcAft>
                          <a:spcPts val="0"/>
                        </a:spcAft>
                        <a:buFont typeface="Arial" panose="020B0604020202020204" pitchFamily="34" charset="0"/>
                        <a:buNone/>
                      </a:pPr>
                      <a:r>
                        <a:rPr lang="en-US" sz="950" kern="1200" dirty="0">
                          <a:solidFill>
                            <a:schemeClr val="tx1"/>
                          </a:solidFill>
                          <a:latin typeface="+mn-lt"/>
                          <a:ea typeface="+mn-ea"/>
                          <a:cs typeface="Segoe UI Semibold" panose="020B0702040204020203" pitchFamily="34" charset="0"/>
                          <a:hlinkClick r:id="rId10"/>
                        </a:rPr>
                        <a:t>HIPAA / HITECH</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11"/>
                        </a:rPr>
                        <a:t>HITRUST</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12"/>
                        </a:rPr>
                        <a:t>MARS-E</a:t>
                      </a:r>
                      <a:endParaRPr lang="en-US" sz="950" kern="1200" dirty="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extLst>
                  <a:ext uri="{0D108BD9-81ED-4DB2-BD59-A6C34878D82A}">
                    <a16:rowId xmlns:a16="http://schemas.microsoft.com/office/drawing/2014/main" val="2936056354"/>
                  </a:ext>
                </a:extLst>
              </a:tr>
            </a:tbl>
          </a:graphicData>
        </a:graphic>
      </p:graphicFrame>
      <p:graphicFrame>
        <p:nvGraphicFramePr>
          <p:cNvPr id="46" name="Table 45">
            <a:extLst>
              <a:ext uri="{FF2B5EF4-FFF2-40B4-BE49-F238E27FC236}">
                <a16:creationId xmlns:a16="http://schemas.microsoft.com/office/drawing/2014/main" id="{F6392C71-EB44-4C67-92B9-9CCB3956E416}"/>
              </a:ext>
            </a:extLst>
          </p:cNvPr>
          <p:cNvGraphicFramePr>
            <a:graphicFrameLocks noGrp="1"/>
          </p:cNvGraphicFramePr>
          <p:nvPr>
            <p:extLst>
              <p:ext uri="{D42A27DB-BD31-4B8C-83A1-F6EECF244321}">
                <p14:modId xmlns:p14="http://schemas.microsoft.com/office/powerpoint/2010/main" val="929555871"/>
              </p:ext>
            </p:extLst>
          </p:nvPr>
        </p:nvGraphicFramePr>
        <p:xfrm>
          <a:off x="221585" y="6388557"/>
          <a:ext cx="5430749" cy="909124"/>
        </p:xfrm>
        <a:graphic>
          <a:graphicData uri="http://schemas.openxmlformats.org/drawingml/2006/table">
            <a:tbl>
              <a:tblPr firstRow="1" bandRow="1">
                <a:tableStyleId>{5C22544A-7EE6-4342-B048-85BDC9FD1C3A}</a:tableStyleId>
              </a:tblPr>
              <a:tblGrid>
                <a:gridCol w="1109245">
                  <a:extLst>
                    <a:ext uri="{9D8B030D-6E8A-4147-A177-3AD203B41FA5}">
                      <a16:colId xmlns:a16="http://schemas.microsoft.com/office/drawing/2014/main" val="728065372"/>
                    </a:ext>
                  </a:extLst>
                </a:gridCol>
                <a:gridCol w="1675569">
                  <a:extLst>
                    <a:ext uri="{9D8B030D-6E8A-4147-A177-3AD203B41FA5}">
                      <a16:colId xmlns:a16="http://schemas.microsoft.com/office/drawing/2014/main" val="780194546"/>
                    </a:ext>
                  </a:extLst>
                </a:gridCol>
                <a:gridCol w="1164321">
                  <a:extLst>
                    <a:ext uri="{9D8B030D-6E8A-4147-A177-3AD203B41FA5}">
                      <a16:colId xmlns:a16="http://schemas.microsoft.com/office/drawing/2014/main" val="190347971"/>
                    </a:ext>
                  </a:extLst>
                </a:gridCol>
                <a:gridCol w="1481614">
                  <a:extLst>
                    <a:ext uri="{9D8B030D-6E8A-4147-A177-3AD203B41FA5}">
                      <a16:colId xmlns:a16="http://schemas.microsoft.com/office/drawing/2014/main" val="3649438155"/>
                    </a:ext>
                  </a:extLst>
                </a:gridCol>
              </a:tblGrid>
              <a:tr h="128171">
                <a:tc>
                  <a:txBody>
                    <a:bodyPr/>
                    <a:lstStyle/>
                    <a:p>
                      <a:r>
                        <a:rPr lang="en-US" sz="1050" b="0">
                          <a:solidFill>
                            <a:schemeClr val="bg2"/>
                          </a:solidFill>
                          <a:latin typeface="Segoe UI Semibold" panose="020B0702040204020203" pitchFamily="34" charset="0"/>
                          <a:cs typeface="Segoe UI Semibold" panose="020B0702040204020203" pitchFamily="34" charset="0"/>
                        </a:rPr>
                        <a:t>Hospitality &amp; Transportation</a:t>
                      </a:r>
                    </a:p>
                  </a:txBody>
                  <a:tcPr marL="77372" marR="77372" marT="38686" marB="38686" anchor="ctr">
                    <a:lnL w="6350" cap="flat" cmpd="sng" algn="ctr">
                      <a:solidFill>
                        <a:schemeClr val="bg2"/>
                      </a:solidFill>
                      <a:prstDash val="solid"/>
                      <a:round/>
                      <a:headEnd type="none" w="med" len="med"/>
                      <a:tailEnd type="none" w="med" len="med"/>
                    </a:lnL>
                    <a:lnB w="6350" cap="flat" cmpd="sng" algn="ctr">
                      <a:noFill/>
                      <a:prstDash val="solid"/>
                      <a:round/>
                      <a:headEnd type="none" w="med" len="med"/>
                      <a:tailEnd type="none" w="med" len="med"/>
                    </a:lnB>
                    <a:solidFill>
                      <a:schemeClr val="tx1">
                        <a:lumMod val="90000"/>
                        <a:lumOff val="10000"/>
                      </a:schemeClr>
                    </a:solidFill>
                  </a:tcPr>
                </a:tc>
                <a:tc>
                  <a:txBody>
                    <a:bodyPr/>
                    <a:lstStyle/>
                    <a:p>
                      <a:r>
                        <a:rPr lang="en-US" sz="1050" b="0">
                          <a:solidFill>
                            <a:schemeClr val="bg2"/>
                          </a:solidFill>
                          <a:latin typeface="Segoe UI Semibold" panose="020B0702040204020203" pitchFamily="34" charset="0"/>
                          <a:cs typeface="Segoe UI Semibold" panose="020B0702040204020203" pitchFamily="34" charset="0"/>
                        </a:rPr>
                        <a:t>Manufacturing</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tc>
                  <a:txBody>
                    <a:bodyPr/>
                    <a:lstStyle/>
                    <a:p>
                      <a:r>
                        <a:rPr lang="en-US" sz="1050" b="0">
                          <a:solidFill>
                            <a:schemeClr val="bg2"/>
                          </a:solidFill>
                          <a:latin typeface="Segoe UI Semibold" panose="020B0702040204020203" pitchFamily="34" charset="0"/>
                          <a:cs typeface="Segoe UI Semibold" panose="020B0702040204020203" pitchFamily="34" charset="0"/>
                        </a:rPr>
                        <a:t>Public Sector</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050" b="0">
                          <a:solidFill>
                            <a:schemeClr val="bg2"/>
                          </a:solidFill>
                          <a:latin typeface="Segoe UI Semibold" panose="020B0702040204020203" pitchFamily="34" charset="0"/>
                          <a:cs typeface="Segoe UI Semibold" panose="020B0702040204020203" pitchFamily="34" charset="0"/>
                        </a:rPr>
                        <a:t>Retail &amp; </a:t>
                      </a:r>
                      <a:br>
                        <a:rPr lang="en-US" sz="1050" b="0">
                          <a:solidFill>
                            <a:schemeClr val="bg2"/>
                          </a:solidFill>
                          <a:latin typeface="Segoe UI Semibold" panose="020B0702040204020203" pitchFamily="34" charset="0"/>
                          <a:cs typeface="Segoe UI Semibold" panose="020B0702040204020203" pitchFamily="34" charset="0"/>
                        </a:rPr>
                      </a:br>
                      <a:r>
                        <a:rPr lang="en-US" sz="1050" b="0">
                          <a:solidFill>
                            <a:schemeClr val="bg2"/>
                          </a:solidFill>
                          <a:latin typeface="Segoe UI Semibold" panose="020B0702040204020203" pitchFamily="34" charset="0"/>
                          <a:cs typeface="Segoe UI Semibold" panose="020B0702040204020203" pitchFamily="34" charset="0"/>
                        </a:rPr>
                        <a:t>Consumer Goods</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909508859"/>
                  </a:ext>
                </a:extLst>
              </a:tr>
              <a:tr h="312317">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13"/>
                        </a:rPr>
                        <a:t>PCI-DSS</a:t>
                      </a:r>
                      <a:endParaRPr lang="en-US" sz="950" kern="1200">
                        <a:solidFill>
                          <a:schemeClr val="tx1"/>
                        </a:solidFill>
                        <a:latin typeface="+mn-lt"/>
                        <a:ea typeface="+mn-ea"/>
                        <a:cs typeface="Segoe UI Semibold" panose="020B0702040204020203" pitchFamily="34" charset="0"/>
                      </a:endParaRPr>
                    </a:p>
                  </a:txBody>
                  <a:tcPr marL="77372" marR="77372" marT="38686" marB="38686">
                    <a:lnL w="6350" cap="flat" cmpd="sng" algn="ctr">
                      <a:solidFill>
                        <a:schemeClr val="bg2"/>
                      </a:solidFill>
                      <a:prstDash val="solid"/>
                      <a:round/>
                      <a:headEnd type="none" w="med" len="med"/>
                      <a:tailEnd type="none" w="med" len="med"/>
                    </a:lnL>
                    <a:lnT w="38100" cmpd="sng">
                      <a:noFill/>
                    </a:lnT>
                    <a:solidFill>
                      <a:schemeClr val="bg2"/>
                    </a:solidFill>
                  </a:tcPr>
                </a:tc>
                <a:tc>
                  <a:txBody>
                    <a:bodyPr/>
                    <a:lstStyle/>
                    <a:p>
                      <a:pPr marL="0" indent="0" algn="l" defTabSz="777240" rtl="0" eaLnBrk="1" latinLnBrk="0" hangingPunct="1">
                        <a:lnSpc>
                          <a:spcPct val="100000"/>
                        </a:lnSpc>
                        <a:spcBef>
                          <a:spcPts val="0"/>
                        </a:spcBef>
                        <a:spcAft>
                          <a:spcPts val="0"/>
                        </a:spcAft>
                        <a:buFont typeface="Arial" panose="020B0604020202020204" pitchFamily="34" charset="0"/>
                        <a:buNone/>
                      </a:pPr>
                      <a:r>
                        <a:rPr lang="en-US" sz="950" kern="1200">
                          <a:solidFill>
                            <a:schemeClr val="tx1"/>
                          </a:solidFill>
                          <a:latin typeface="+mn-lt"/>
                          <a:ea typeface="+mn-ea"/>
                          <a:cs typeface="Segoe UI Semibold" panose="020B0702040204020203" pitchFamily="34" charset="0"/>
                          <a:hlinkClick r:id="rId14"/>
                        </a:rPr>
                        <a:t>FDA, CFR Title 21 Part 11</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15"/>
                        </a:rPr>
                        <a:t>GxP</a:t>
                      </a:r>
                      <a:endParaRPr lang="en-US" sz="950" kern="1200">
                        <a:solidFill>
                          <a:schemeClr val="tx1"/>
                        </a:solidFill>
                        <a:latin typeface="+mn-lt"/>
                        <a:ea typeface="+mn-ea"/>
                        <a:cs typeface="Segoe UI Semibold" panose="020B0702040204020203" pitchFamily="34" charset="0"/>
                      </a:endParaRPr>
                    </a:p>
                    <a:p>
                      <a:pPr marL="171450" indent="-171450" algn="l" defTabSz="777240" rtl="0" eaLnBrk="1" latinLnBrk="0" hangingPunct="1">
                        <a:lnSpc>
                          <a:spcPct val="100000"/>
                        </a:lnSpc>
                        <a:spcBef>
                          <a:spcPts val="0"/>
                        </a:spcBef>
                        <a:spcAft>
                          <a:spcPts val="0"/>
                        </a:spcAft>
                        <a:buFont typeface="Arial" panose="020B0604020202020204" pitchFamily="34" charset="0"/>
                        <a:buChar char="•"/>
                      </a:pPr>
                      <a:endParaRPr lang="en-US" sz="950" kern="120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16"/>
                        </a:rPr>
                        <a:t>FIPS</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17"/>
                        </a:rPr>
                        <a:t>FedRAMP</a:t>
                      </a:r>
                      <a:endParaRPr lang="en-US" sz="950" kern="120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a:solidFill>
                            <a:schemeClr val="tx1"/>
                          </a:solidFill>
                          <a:latin typeface="+mn-lt"/>
                          <a:ea typeface="+mn-ea"/>
                          <a:cs typeface="Segoe UI Semibold" panose="020B0702040204020203" pitchFamily="34" charset="0"/>
                          <a:hlinkClick r:id="rId18"/>
                        </a:rPr>
                        <a:t>ITAR</a:t>
                      </a:r>
                      <a:endParaRPr lang="en-US" sz="950" kern="120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13"/>
                        </a:rPr>
                        <a:t>PCI-DSS</a:t>
                      </a:r>
                      <a:endParaRPr lang="en-US" sz="950" kern="1200" dirty="0">
                        <a:solidFill>
                          <a:schemeClr val="tx1"/>
                        </a:solidFill>
                        <a:latin typeface="+mn-lt"/>
                        <a:ea typeface="+mn-ea"/>
                        <a:cs typeface="Segoe UI Semibold" panose="020B0702040204020203" pitchFamily="34" charset="0"/>
                      </a:endParaRPr>
                    </a:p>
                  </a:txBody>
                  <a:tcPr marL="77372" marR="77372" marT="38686" marB="38686">
                    <a:lnT w="38100" cmpd="sng">
                      <a:noFill/>
                    </a:lnT>
                    <a:solidFill>
                      <a:schemeClr val="bg2"/>
                    </a:solidFill>
                  </a:tcPr>
                </a:tc>
                <a:extLst>
                  <a:ext uri="{0D108BD9-81ED-4DB2-BD59-A6C34878D82A}">
                    <a16:rowId xmlns:a16="http://schemas.microsoft.com/office/drawing/2014/main" val="2936056354"/>
                  </a:ext>
                </a:extLst>
              </a:tr>
            </a:tbl>
          </a:graphicData>
        </a:graphic>
      </p:graphicFrame>
      <p:graphicFrame>
        <p:nvGraphicFramePr>
          <p:cNvPr id="47" name="Table 46">
            <a:extLst>
              <a:ext uri="{FF2B5EF4-FFF2-40B4-BE49-F238E27FC236}">
                <a16:creationId xmlns:a16="http://schemas.microsoft.com/office/drawing/2014/main" id="{1B0FEA42-16F6-4A27-A5EA-60494C1862C1}"/>
              </a:ext>
            </a:extLst>
          </p:cNvPr>
          <p:cNvGraphicFramePr>
            <a:graphicFrameLocks noGrp="1"/>
          </p:cNvGraphicFramePr>
          <p:nvPr>
            <p:extLst>
              <p:ext uri="{D42A27DB-BD31-4B8C-83A1-F6EECF244321}">
                <p14:modId xmlns:p14="http://schemas.microsoft.com/office/powerpoint/2010/main" val="2793751341"/>
              </p:ext>
            </p:extLst>
          </p:nvPr>
        </p:nvGraphicFramePr>
        <p:xfrm>
          <a:off x="5756501" y="5174102"/>
          <a:ext cx="1787299" cy="1053904"/>
        </p:xfrm>
        <a:graphic>
          <a:graphicData uri="http://schemas.openxmlformats.org/drawingml/2006/table">
            <a:tbl>
              <a:tblPr firstRow="1" bandRow="1">
                <a:tableStyleId>{5C22544A-7EE6-4342-B048-85BDC9FD1C3A}</a:tableStyleId>
              </a:tblPr>
              <a:tblGrid>
                <a:gridCol w="1787299">
                  <a:extLst>
                    <a:ext uri="{9D8B030D-6E8A-4147-A177-3AD203B41FA5}">
                      <a16:colId xmlns:a16="http://schemas.microsoft.com/office/drawing/2014/main" val="763993003"/>
                    </a:ext>
                  </a:extLst>
                </a:gridCol>
              </a:tblGrid>
              <a:tr h="321924">
                <a:tc>
                  <a:txBody>
                    <a:bodyPr/>
                    <a:lstStyle/>
                    <a:p>
                      <a:r>
                        <a:rPr lang="en-US" sz="1050" b="0">
                          <a:solidFill>
                            <a:schemeClr val="bg2"/>
                          </a:solidFill>
                          <a:latin typeface="Segoe UI Semibold" panose="020B0702040204020203" pitchFamily="34" charset="0"/>
                          <a:cs typeface="Segoe UI Semibold" panose="020B0702040204020203" pitchFamily="34" charset="0"/>
                        </a:rPr>
                        <a:t>Global </a:t>
                      </a:r>
                      <a:br>
                        <a:rPr lang="en-US" sz="1050" b="0">
                          <a:solidFill>
                            <a:schemeClr val="bg2"/>
                          </a:solidFill>
                          <a:latin typeface="Segoe UI Semibold" panose="020B0702040204020203" pitchFamily="34" charset="0"/>
                          <a:cs typeface="Segoe UI Semibold" panose="020B0702040204020203" pitchFamily="34" charset="0"/>
                        </a:rPr>
                      </a:br>
                      <a:r>
                        <a:rPr lang="en-US" sz="1050" b="0">
                          <a:solidFill>
                            <a:schemeClr val="bg2"/>
                          </a:solidFill>
                          <a:latin typeface="Segoe UI Semibold" panose="020B0702040204020203" pitchFamily="34" charset="0"/>
                          <a:cs typeface="Segoe UI Semibold" panose="020B0702040204020203" pitchFamily="34" charset="0"/>
                        </a:rPr>
                        <a:t>Regulations</a:t>
                      </a:r>
                    </a:p>
                  </a:txBody>
                  <a:tcPr marL="77372" marR="77372" marT="38686" marB="38686" anchor="ctr">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1014362600"/>
                  </a:ext>
                </a:extLst>
              </a:tr>
              <a:tr h="179954">
                <a:tc>
                  <a:txBody>
                    <a:bodyPr/>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19"/>
                        </a:rPr>
                        <a:t>ISO 27001</a:t>
                      </a:r>
                      <a:r>
                        <a:rPr lang="en-US" sz="950" kern="1200" dirty="0">
                          <a:solidFill>
                            <a:schemeClr val="tx1"/>
                          </a:solidFill>
                          <a:latin typeface="+mn-lt"/>
                          <a:ea typeface="+mn-ea"/>
                          <a:cs typeface="Segoe UI Semibold" panose="020B0702040204020203" pitchFamily="34" charset="0"/>
                        </a:rPr>
                        <a:t> / </a:t>
                      </a:r>
                      <a:r>
                        <a:rPr lang="en-US" sz="950" kern="1200" dirty="0">
                          <a:solidFill>
                            <a:schemeClr val="tx1"/>
                          </a:solidFill>
                          <a:latin typeface="+mn-lt"/>
                          <a:ea typeface="+mn-ea"/>
                          <a:cs typeface="Segoe UI Semibold" panose="020B0702040204020203" pitchFamily="34" charset="0"/>
                          <a:hlinkClick r:id="rId20"/>
                        </a:rPr>
                        <a:t>ISO 27018</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21"/>
                        </a:rPr>
                        <a:t>CSA STAR Attestation</a:t>
                      </a:r>
                      <a:endParaRPr lang="en-US" sz="950" kern="1200" dirty="0">
                        <a:solidFill>
                          <a:schemeClr val="tx1"/>
                        </a:solidFill>
                        <a:latin typeface="+mn-lt"/>
                        <a:ea typeface="+mn-ea"/>
                        <a:cs typeface="Segoe UI Semibold" panose="020B0702040204020203" pitchFamily="34" charset="0"/>
                        <a:hlinkClick r:id="rId22"/>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22"/>
                        </a:rPr>
                        <a:t>CSA STAR Certification</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23"/>
                        </a:rPr>
                        <a:t>CSA STAR Self-Assessment</a:t>
                      </a:r>
                      <a:endParaRPr lang="en-US" sz="950" kern="1200" dirty="0">
                        <a:solidFill>
                          <a:schemeClr val="tx1"/>
                        </a:solidFill>
                        <a:latin typeface="+mn-lt"/>
                        <a:ea typeface="+mn-ea"/>
                        <a:cs typeface="Segoe UI Semibold" panose="020B0702040204020203" pitchFamily="34" charset="0"/>
                      </a:endParaRPr>
                    </a:p>
                  </a:txBody>
                  <a:tcPr marL="77372" marR="77372" marT="38686" marB="38686">
                    <a:lnT w="38100" cmpd="sng">
                      <a:noFill/>
                    </a:lnT>
                    <a:lnB w="12700" cmpd="sng">
                      <a:noFill/>
                    </a:lnB>
                    <a:solidFill>
                      <a:schemeClr val="bg2"/>
                    </a:solidFill>
                  </a:tcPr>
                </a:tc>
                <a:extLst>
                  <a:ext uri="{0D108BD9-81ED-4DB2-BD59-A6C34878D82A}">
                    <a16:rowId xmlns:a16="http://schemas.microsoft.com/office/drawing/2014/main" val="2862799815"/>
                  </a:ext>
                </a:extLst>
              </a:tr>
            </a:tbl>
          </a:graphicData>
        </a:graphic>
      </p:graphicFrame>
      <p:graphicFrame>
        <p:nvGraphicFramePr>
          <p:cNvPr id="48" name="Table 47">
            <a:extLst>
              <a:ext uri="{FF2B5EF4-FFF2-40B4-BE49-F238E27FC236}">
                <a16:creationId xmlns:a16="http://schemas.microsoft.com/office/drawing/2014/main" id="{0876AFD8-E3A9-4B7E-A7A1-29FDC23031B3}"/>
              </a:ext>
            </a:extLst>
          </p:cNvPr>
          <p:cNvGraphicFramePr>
            <a:graphicFrameLocks noGrp="1"/>
          </p:cNvGraphicFramePr>
          <p:nvPr>
            <p:extLst>
              <p:ext uri="{D42A27DB-BD31-4B8C-83A1-F6EECF244321}">
                <p14:modId xmlns:p14="http://schemas.microsoft.com/office/powerpoint/2010/main" val="3970965484"/>
              </p:ext>
            </p:extLst>
          </p:nvPr>
        </p:nvGraphicFramePr>
        <p:xfrm>
          <a:off x="5756502" y="6388557"/>
          <a:ext cx="1787298" cy="909124"/>
        </p:xfrm>
        <a:graphic>
          <a:graphicData uri="http://schemas.openxmlformats.org/drawingml/2006/table">
            <a:tbl>
              <a:tblPr firstRow="1" bandRow="1">
                <a:tableStyleId>{5C22544A-7EE6-4342-B048-85BDC9FD1C3A}</a:tableStyleId>
              </a:tblPr>
              <a:tblGrid>
                <a:gridCol w="1787298">
                  <a:extLst>
                    <a:ext uri="{9D8B030D-6E8A-4147-A177-3AD203B41FA5}">
                      <a16:colId xmlns:a16="http://schemas.microsoft.com/office/drawing/2014/main" val="780194546"/>
                    </a:ext>
                  </a:extLst>
                </a:gridCol>
              </a:tblGrid>
              <a:tr h="187323">
                <a:tc>
                  <a:txBody>
                    <a:bodyPr/>
                    <a:lstStyle/>
                    <a:p>
                      <a:r>
                        <a:rPr lang="en-US" sz="1050" b="0">
                          <a:solidFill>
                            <a:schemeClr val="bg2"/>
                          </a:solidFill>
                          <a:latin typeface="Segoe UI Semibold" panose="020B0702040204020203" pitchFamily="34" charset="0"/>
                          <a:cs typeface="Segoe UI Semibold" panose="020B0702040204020203" pitchFamily="34" charset="0"/>
                        </a:rPr>
                        <a:t>Regional </a:t>
                      </a:r>
                      <a:br>
                        <a:rPr lang="en-US" sz="1050" b="0">
                          <a:solidFill>
                            <a:schemeClr val="bg2"/>
                          </a:solidFill>
                          <a:latin typeface="Segoe UI Semibold" panose="020B0702040204020203" pitchFamily="34" charset="0"/>
                          <a:cs typeface="Segoe UI Semibold" panose="020B0702040204020203" pitchFamily="34" charset="0"/>
                        </a:rPr>
                      </a:br>
                      <a:r>
                        <a:rPr lang="en-US" sz="1050" b="0">
                          <a:solidFill>
                            <a:schemeClr val="bg2"/>
                          </a:solidFill>
                          <a:latin typeface="Segoe UI Semibold" panose="020B0702040204020203" pitchFamily="34" charset="0"/>
                          <a:cs typeface="Segoe UI Semibold" panose="020B0702040204020203" pitchFamily="34" charset="0"/>
                        </a:rPr>
                        <a:t>Regulations</a:t>
                      </a:r>
                    </a:p>
                  </a:txBody>
                  <a:tcPr marL="77372" marR="77372" marT="38686" marB="38686" anchor="ctr">
                    <a:lnL w="6350" cap="flat" cmpd="sng" algn="ctr">
                      <a:solidFill>
                        <a:schemeClr val="bg2"/>
                      </a:solidFill>
                      <a:prstDash val="solid"/>
                      <a:round/>
                      <a:headEnd type="none" w="med" len="med"/>
                      <a:tailEnd type="none" w="med" len="med"/>
                    </a:lnL>
                    <a:lnB w="6350" cap="flat" cmpd="sng" algn="ctr">
                      <a:noFill/>
                      <a:prstDash val="solid"/>
                      <a:round/>
                      <a:headEnd type="none" w="med" len="med"/>
                      <a:tailEnd type="none" w="med" len="med"/>
                    </a:lnB>
                    <a:solidFill>
                      <a:schemeClr val="tx1">
                        <a:lumMod val="90000"/>
                        <a:lumOff val="10000"/>
                      </a:schemeClr>
                    </a:solidFill>
                  </a:tcPr>
                </a:tc>
                <a:extLst>
                  <a:ext uri="{0D108BD9-81ED-4DB2-BD59-A6C34878D82A}">
                    <a16:rowId xmlns:a16="http://schemas.microsoft.com/office/drawing/2014/main" val="3909508859"/>
                  </a:ext>
                </a:extLst>
              </a:tr>
              <a:tr h="499030">
                <a:tc>
                  <a:txBody>
                    <a:bodyPr/>
                    <a:lstStyle/>
                    <a:p>
                      <a:pPr marL="0" indent="0" algn="l" defTabSz="777240" rtl="0" eaLnBrk="1" latinLnBrk="0" hangingPunct="1">
                        <a:lnSpc>
                          <a:spcPct val="100000"/>
                        </a:lnSpc>
                        <a:spcBef>
                          <a:spcPts val="0"/>
                        </a:spcBef>
                        <a:spcAft>
                          <a:spcPts val="0"/>
                        </a:spcAft>
                        <a:buFont typeface="Arial" panose="020B0604020202020204" pitchFamily="34" charset="0"/>
                        <a:buNone/>
                      </a:pPr>
                      <a:r>
                        <a:rPr lang="en-US" sz="950" kern="1200" dirty="0">
                          <a:solidFill>
                            <a:schemeClr val="tx1"/>
                          </a:solidFill>
                          <a:latin typeface="+mn-lt"/>
                          <a:ea typeface="+mn-ea"/>
                          <a:cs typeface="Segoe UI Semibold" panose="020B0702040204020203" pitchFamily="34" charset="0"/>
                          <a:hlinkClick r:id="rId24"/>
                        </a:rPr>
                        <a:t>GDPR</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50" kern="1200" dirty="0">
                          <a:solidFill>
                            <a:schemeClr val="tx1"/>
                          </a:solidFill>
                          <a:latin typeface="+mn-lt"/>
                          <a:ea typeface="+mn-ea"/>
                          <a:cs typeface="Segoe UI Semibold" panose="020B0702040204020203" pitchFamily="34" charset="0"/>
                          <a:hlinkClick r:id="rId25"/>
                        </a:rPr>
                        <a:t>EU Model Clauses</a:t>
                      </a:r>
                      <a:endParaRPr lang="en-US" sz="950" kern="1200" dirty="0">
                        <a:solidFill>
                          <a:schemeClr val="tx1"/>
                        </a:solidFill>
                        <a:latin typeface="+mn-lt"/>
                        <a:ea typeface="+mn-ea"/>
                        <a:cs typeface="Segoe UI Semibold" panose="020B0702040204020203" pitchFamily="34" charset="0"/>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50" kern="1200" dirty="0">
                        <a:solidFill>
                          <a:schemeClr val="tx1"/>
                        </a:solidFill>
                        <a:latin typeface="+mn-lt"/>
                        <a:ea typeface="+mn-ea"/>
                        <a:cs typeface="Segoe UI Semibold" panose="020B0702040204020203" pitchFamily="34" charset="0"/>
                      </a:endParaRPr>
                    </a:p>
                  </a:txBody>
                  <a:tcPr marL="77372" marR="77372" marT="38686" marB="38686">
                    <a:lnL w="6350" cap="flat" cmpd="sng" algn="ctr">
                      <a:solidFill>
                        <a:schemeClr val="bg2"/>
                      </a:solidFill>
                      <a:prstDash val="solid"/>
                      <a:round/>
                      <a:headEnd type="none" w="med" len="med"/>
                      <a:tailEnd type="none" w="med" len="med"/>
                    </a:lnL>
                    <a:lnT w="38100" cmpd="sng">
                      <a:noFill/>
                    </a:lnT>
                    <a:solidFill>
                      <a:schemeClr val="bg2"/>
                    </a:solidFill>
                  </a:tcPr>
                </a:tc>
                <a:extLst>
                  <a:ext uri="{0D108BD9-81ED-4DB2-BD59-A6C34878D82A}">
                    <a16:rowId xmlns:a16="http://schemas.microsoft.com/office/drawing/2014/main" val="2936056354"/>
                  </a:ext>
                </a:extLst>
              </a:tr>
            </a:tbl>
          </a:graphicData>
        </a:graphic>
      </p:graphicFrame>
      <p:sp>
        <p:nvSpPr>
          <p:cNvPr id="31" name="Freeform 11">
            <a:extLst>
              <a:ext uri="{FF2B5EF4-FFF2-40B4-BE49-F238E27FC236}">
                <a16:creationId xmlns:a16="http://schemas.microsoft.com/office/drawing/2014/main" id="{CBBA3989-E619-4AC7-A37E-488FFC752EAB}"/>
              </a:ext>
            </a:extLst>
          </p:cNvPr>
          <p:cNvSpPr>
            <a:spLocks noEditPoints="1"/>
          </p:cNvSpPr>
          <p:nvPr/>
        </p:nvSpPr>
        <p:spPr bwMode="auto">
          <a:xfrm>
            <a:off x="364232" y="1485288"/>
            <a:ext cx="464997" cy="434951"/>
          </a:xfrm>
          <a:custGeom>
            <a:avLst/>
            <a:gdLst>
              <a:gd name="T0" fmla="*/ 103 w 325"/>
              <a:gd name="T1" fmla="*/ 264 h 304"/>
              <a:gd name="T2" fmla="*/ 284 w 325"/>
              <a:gd name="T3" fmla="*/ 264 h 304"/>
              <a:gd name="T4" fmla="*/ 284 w 325"/>
              <a:gd name="T5" fmla="*/ 284 h 304"/>
              <a:gd name="T6" fmla="*/ 103 w 325"/>
              <a:gd name="T7" fmla="*/ 284 h 304"/>
              <a:gd name="T8" fmla="*/ 103 w 325"/>
              <a:gd name="T9" fmla="*/ 264 h 304"/>
              <a:gd name="T10" fmla="*/ 21 w 325"/>
              <a:gd name="T11" fmla="*/ 264 h 304"/>
              <a:gd name="T12" fmla="*/ 21 w 325"/>
              <a:gd name="T13" fmla="*/ 284 h 304"/>
              <a:gd name="T14" fmla="*/ 41 w 325"/>
              <a:gd name="T15" fmla="*/ 284 h 304"/>
              <a:gd name="T16" fmla="*/ 41 w 325"/>
              <a:gd name="T17" fmla="*/ 264 h 304"/>
              <a:gd name="T18" fmla="*/ 21 w 325"/>
              <a:gd name="T19" fmla="*/ 264 h 304"/>
              <a:gd name="T20" fmla="*/ 0 w 325"/>
              <a:gd name="T21" fmla="*/ 244 h 304"/>
              <a:gd name="T22" fmla="*/ 61 w 325"/>
              <a:gd name="T23" fmla="*/ 244 h 304"/>
              <a:gd name="T24" fmla="*/ 61 w 325"/>
              <a:gd name="T25" fmla="*/ 304 h 304"/>
              <a:gd name="T26" fmla="*/ 0 w 325"/>
              <a:gd name="T27" fmla="*/ 304 h 304"/>
              <a:gd name="T28" fmla="*/ 0 w 325"/>
              <a:gd name="T29" fmla="*/ 244 h 304"/>
              <a:gd name="T30" fmla="*/ 103 w 325"/>
              <a:gd name="T31" fmla="*/ 182 h 304"/>
              <a:gd name="T32" fmla="*/ 244 w 325"/>
              <a:gd name="T33" fmla="*/ 182 h 304"/>
              <a:gd name="T34" fmla="*/ 244 w 325"/>
              <a:gd name="T35" fmla="*/ 202 h 304"/>
              <a:gd name="T36" fmla="*/ 103 w 325"/>
              <a:gd name="T37" fmla="*/ 202 h 304"/>
              <a:gd name="T38" fmla="*/ 103 w 325"/>
              <a:gd name="T39" fmla="*/ 182 h 304"/>
              <a:gd name="T40" fmla="*/ 21 w 325"/>
              <a:gd name="T41" fmla="*/ 182 h 304"/>
              <a:gd name="T42" fmla="*/ 21 w 325"/>
              <a:gd name="T43" fmla="*/ 202 h 304"/>
              <a:gd name="T44" fmla="*/ 41 w 325"/>
              <a:gd name="T45" fmla="*/ 202 h 304"/>
              <a:gd name="T46" fmla="*/ 41 w 325"/>
              <a:gd name="T47" fmla="*/ 182 h 304"/>
              <a:gd name="T48" fmla="*/ 21 w 325"/>
              <a:gd name="T49" fmla="*/ 182 h 304"/>
              <a:gd name="T50" fmla="*/ 0 w 325"/>
              <a:gd name="T51" fmla="*/ 161 h 304"/>
              <a:gd name="T52" fmla="*/ 61 w 325"/>
              <a:gd name="T53" fmla="*/ 161 h 304"/>
              <a:gd name="T54" fmla="*/ 61 w 325"/>
              <a:gd name="T55" fmla="*/ 222 h 304"/>
              <a:gd name="T56" fmla="*/ 0 w 325"/>
              <a:gd name="T57" fmla="*/ 222 h 304"/>
              <a:gd name="T58" fmla="*/ 0 w 325"/>
              <a:gd name="T59" fmla="*/ 161 h 304"/>
              <a:gd name="T60" fmla="*/ 103 w 325"/>
              <a:gd name="T61" fmla="*/ 101 h 304"/>
              <a:gd name="T62" fmla="*/ 284 w 325"/>
              <a:gd name="T63" fmla="*/ 101 h 304"/>
              <a:gd name="T64" fmla="*/ 284 w 325"/>
              <a:gd name="T65" fmla="*/ 121 h 304"/>
              <a:gd name="T66" fmla="*/ 103 w 325"/>
              <a:gd name="T67" fmla="*/ 121 h 304"/>
              <a:gd name="T68" fmla="*/ 103 w 325"/>
              <a:gd name="T69" fmla="*/ 101 h 304"/>
              <a:gd name="T70" fmla="*/ 21 w 325"/>
              <a:gd name="T71" fmla="*/ 101 h 304"/>
              <a:gd name="T72" fmla="*/ 21 w 325"/>
              <a:gd name="T73" fmla="*/ 121 h 304"/>
              <a:gd name="T74" fmla="*/ 41 w 325"/>
              <a:gd name="T75" fmla="*/ 121 h 304"/>
              <a:gd name="T76" fmla="*/ 41 w 325"/>
              <a:gd name="T77" fmla="*/ 101 h 304"/>
              <a:gd name="T78" fmla="*/ 21 w 325"/>
              <a:gd name="T79" fmla="*/ 101 h 304"/>
              <a:gd name="T80" fmla="*/ 0 w 325"/>
              <a:gd name="T81" fmla="*/ 81 h 304"/>
              <a:gd name="T82" fmla="*/ 61 w 325"/>
              <a:gd name="T83" fmla="*/ 81 h 304"/>
              <a:gd name="T84" fmla="*/ 61 w 325"/>
              <a:gd name="T85" fmla="*/ 141 h 304"/>
              <a:gd name="T86" fmla="*/ 0 w 325"/>
              <a:gd name="T87" fmla="*/ 141 h 304"/>
              <a:gd name="T88" fmla="*/ 0 w 325"/>
              <a:gd name="T89" fmla="*/ 81 h 304"/>
              <a:gd name="T90" fmla="*/ 103 w 325"/>
              <a:gd name="T91" fmla="*/ 20 h 304"/>
              <a:gd name="T92" fmla="*/ 325 w 325"/>
              <a:gd name="T93" fmla="*/ 20 h 304"/>
              <a:gd name="T94" fmla="*/ 325 w 325"/>
              <a:gd name="T95" fmla="*/ 40 h 304"/>
              <a:gd name="T96" fmla="*/ 103 w 325"/>
              <a:gd name="T97" fmla="*/ 40 h 304"/>
              <a:gd name="T98" fmla="*/ 103 w 325"/>
              <a:gd name="T99" fmla="*/ 20 h 304"/>
              <a:gd name="T100" fmla="*/ 21 w 325"/>
              <a:gd name="T101" fmla="*/ 20 h 304"/>
              <a:gd name="T102" fmla="*/ 21 w 325"/>
              <a:gd name="T103" fmla="*/ 40 h 304"/>
              <a:gd name="T104" fmla="*/ 41 w 325"/>
              <a:gd name="T105" fmla="*/ 40 h 304"/>
              <a:gd name="T106" fmla="*/ 41 w 325"/>
              <a:gd name="T107" fmla="*/ 20 h 304"/>
              <a:gd name="T108" fmla="*/ 21 w 325"/>
              <a:gd name="T109" fmla="*/ 20 h 304"/>
              <a:gd name="T110" fmla="*/ 0 w 325"/>
              <a:gd name="T111" fmla="*/ 0 h 304"/>
              <a:gd name="T112" fmla="*/ 61 w 325"/>
              <a:gd name="T113" fmla="*/ 0 h 304"/>
              <a:gd name="T114" fmla="*/ 61 w 325"/>
              <a:gd name="T115" fmla="*/ 61 h 304"/>
              <a:gd name="T116" fmla="*/ 0 w 325"/>
              <a:gd name="T117" fmla="*/ 61 h 304"/>
              <a:gd name="T118" fmla="*/ 0 w 325"/>
              <a:gd name="T119"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5" h="304">
                <a:moveTo>
                  <a:pt x="103" y="264"/>
                </a:moveTo>
                <a:lnTo>
                  <a:pt x="284" y="264"/>
                </a:lnTo>
                <a:lnTo>
                  <a:pt x="284" y="284"/>
                </a:lnTo>
                <a:lnTo>
                  <a:pt x="103" y="284"/>
                </a:lnTo>
                <a:lnTo>
                  <a:pt x="103" y="264"/>
                </a:lnTo>
                <a:close/>
                <a:moveTo>
                  <a:pt x="21" y="264"/>
                </a:moveTo>
                <a:lnTo>
                  <a:pt x="21" y="284"/>
                </a:lnTo>
                <a:lnTo>
                  <a:pt x="41" y="284"/>
                </a:lnTo>
                <a:lnTo>
                  <a:pt x="41" y="264"/>
                </a:lnTo>
                <a:lnTo>
                  <a:pt x="21" y="264"/>
                </a:lnTo>
                <a:close/>
                <a:moveTo>
                  <a:pt x="0" y="244"/>
                </a:moveTo>
                <a:lnTo>
                  <a:pt x="61" y="244"/>
                </a:lnTo>
                <a:lnTo>
                  <a:pt x="61" y="304"/>
                </a:lnTo>
                <a:lnTo>
                  <a:pt x="0" y="304"/>
                </a:lnTo>
                <a:lnTo>
                  <a:pt x="0" y="244"/>
                </a:lnTo>
                <a:close/>
                <a:moveTo>
                  <a:pt x="103" y="182"/>
                </a:moveTo>
                <a:lnTo>
                  <a:pt x="244" y="182"/>
                </a:lnTo>
                <a:lnTo>
                  <a:pt x="244" y="202"/>
                </a:lnTo>
                <a:lnTo>
                  <a:pt x="103" y="202"/>
                </a:lnTo>
                <a:lnTo>
                  <a:pt x="103" y="182"/>
                </a:lnTo>
                <a:close/>
                <a:moveTo>
                  <a:pt x="21" y="182"/>
                </a:moveTo>
                <a:lnTo>
                  <a:pt x="21" y="202"/>
                </a:lnTo>
                <a:lnTo>
                  <a:pt x="41" y="202"/>
                </a:lnTo>
                <a:lnTo>
                  <a:pt x="41" y="182"/>
                </a:lnTo>
                <a:lnTo>
                  <a:pt x="21" y="182"/>
                </a:lnTo>
                <a:close/>
                <a:moveTo>
                  <a:pt x="0" y="161"/>
                </a:moveTo>
                <a:lnTo>
                  <a:pt x="61" y="161"/>
                </a:lnTo>
                <a:lnTo>
                  <a:pt x="61" y="222"/>
                </a:lnTo>
                <a:lnTo>
                  <a:pt x="0" y="222"/>
                </a:lnTo>
                <a:lnTo>
                  <a:pt x="0" y="161"/>
                </a:lnTo>
                <a:close/>
                <a:moveTo>
                  <a:pt x="103" y="101"/>
                </a:moveTo>
                <a:lnTo>
                  <a:pt x="284" y="101"/>
                </a:lnTo>
                <a:lnTo>
                  <a:pt x="284" y="121"/>
                </a:lnTo>
                <a:lnTo>
                  <a:pt x="103" y="121"/>
                </a:lnTo>
                <a:lnTo>
                  <a:pt x="103" y="101"/>
                </a:lnTo>
                <a:close/>
                <a:moveTo>
                  <a:pt x="21" y="101"/>
                </a:moveTo>
                <a:lnTo>
                  <a:pt x="21" y="121"/>
                </a:lnTo>
                <a:lnTo>
                  <a:pt x="41" y="121"/>
                </a:lnTo>
                <a:lnTo>
                  <a:pt x="41" y="101"/>
                </a:lnTo>
                <a:lnTo>
                  <a:pt x="21" y="101"/>
                </a:lnTo>
                <a:close/>
                <a:moveTo>
                  <a:pt x="0" y="81"/>
                </a:moveTo>
                <a:lnTo>
                  <a:pt x="61" y="81"/>
                </a:lnTo>
                <a:lnTo>
                  <a:pt x="61" y="141"/>
                </a:lnTo>
                <a:lnTo>
                  <a:pt x="0" y="141"/>
                </a:lnTo>
                <a:lnTo>
                  <a:pt x="0" y="81"/>
                </a:lnTo>
                <a:close/>
                <a:moveTo>
                  <a:pt x="103" y="20"/>
                </a:moveTo>
                <a:lnTo>
                  <a:pt x="325" y="20"/>
                </a:lnTo>
                <a:lnTo>
                  <a:pt x="325" y="40"/>
                </a:lnTo>
                <a:lnTo>
                  <a:pt x="103" y="40"/>
                </a:lnTo>
                <a:lnTo>
                  <a:pt x="103" y="20"/>
                </a:lnTo>
                <a:close/>
                <a:moveTo>
                  <a:pt x="21" y="20"/>
                </a:moveTo>
                <a:lnTo>
                  <a:pt x="21" y="40"/>
                </a:lnTo>
                <a:lnTo>
                  <a:pt x="41" y="40"/>
                </a:lnTo>
                <a:lnTo>
                  <a:pt x="41" y="20"/>
                </a:lnTo>
                <a:lnTo>
                  <a:pt x="21" y="20"/>
                </a:lnTo>
                <a:close/>
                <a:moveTo>
                  <a:pt x="0" y="0"/>
                </a:moveTo>
                <a:lnTo>
                  <a:pt x="61" y="0"/>
                </a:lnTo>
                <a:lnTo>
                  <a:pt x="61" y="61"/>
                </a:lnTo>
                <a:lnTo>
                  <a:pt x="0" y="61"/>
                </a:lnTo>
                <a:lnTo>
                  <a:pt x="0" y="0"/>
                </a:lnTo>
                <a:close/>
              </a:path>
            </a:pathLst>
          </a:custGeom>
          <a:solidFill>
            <a:schemeClr val="bg2">
              <a:alpha val="1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aphicFrame>
        <p:nvGraphicFramePr>
          <p:cNvPr id="30" name="Table 29">
            <a:extLst>
              <a:ext uri="{FF2B5EF4-FFF2-40B4-BE49-F238E27FC236}">
                <a16:creationId xmlns:a16="http://schemas.microsoft.com/office/drawing/2014/main" id="{FCB2C65F-F383-4652-82FC-404712090BCB}"/>
              </a:ext>
            </a:extLst>
          </p:cNvPr>
          <p:cNvGraphicFramePr>
            <a:graphicFrameLocks noGrp="1"/>
          </p:cNvGraphicFramePr>
          <p:nvPr>
            <p:extLst>
              <p:ext uri="{D42A27DB-BD31-4B8C-83A1-F6EECF244321}">
                <p14:modId xmlns:p14="http://schemas.microsoft.com/office/powerpoint/2010/main" val="1008452743"/>
              </p:ext>
            </p:extLst>
          </p:nvPr>
        </p:nvGraphicFramePr>
        <p:xfrm>
          <a:off x="221585" y="7456553"/>
          <a:ext cx="7311978" cy="2225040"/>
        </p:xfrm>
        <a:graphic>
          <a:graphicData uri="http://schemas.openxmlformats.org/drawingml/2006/table">
            <a:tbl>
              <a:tblPr firstRow="1" bandRow="1">
                <a:tableStyleId>{5C22544A-7EE6-4342-B048-85BDC9FD1C3A}</a:tableStyleId>
              </a:tblPr>
              <a:tblGrid>
                <a:gridCol w="2437326">
                  <a:extLst>
                    <a:ext uri="{9D8B030D-6E8A-4147-A177-3AD203B41FA5}">
                      <a16:colId xmlns:a16="http://schemas.microsoft.com/office/drawing/2014/main" val="2199824544"/>
                    </a:ext>
                  </a:extLst>
                </a:gridCol>
                <a:gridCol w="2441693">
                  <a:extLst>
                    <a:ext uri="{9D8B030D-6E8A-4147-A177-3AD203B41FA5}">
                      <a16:colId xmlns:a16="http://schemas.microsoft.com/office/drawing/2014/main" val="3336334915"/>
                    </a:ext>
                  </a:extLst>
                </a:gridCol>
                <a:gridCol w="2432959">
                  <a:extLst>
                    <a:ext uri="{9D8B030D-6E8A-4147-A177-3AD203B41FA5}">
                      <a16:colId xmlns:a16="http://schemas.microsoft.com/office/drawing/2014/main" val="3021863529"/>
                    </a:ext>
                  </a:extLst>
                </a:gridCol>
              </a:tblGrid>
              <a:tr h="126274">
                <a:tc gridSpan="2">
                  <a:txBody>
                    <a:bodyPr/>
                    <a:lstStyle/>
                    <a:p>
                      <a:pPr marL="0" algn="l" defTabSz="777240" rtl="0" eaLnBrk="1" latinLnBrk="0" hangingPunct="1"/>
                      <a:r>
                        <a:rPr lang="en-US" sz="900" b="0" kern="1200">
                          <a:solidFill>
                            <a:schemeClr val="bg2"/>
                          </a:solidFill>
                          <a:latin typeface="Segoe UI Semibold" panose="020B0702040204020203" pitchFamily="34" charset="0"/>
                          <a:ea typeface="+mn-ea"/>
                          <a:cs typeface="Segoe UI Semibold" panose="020B0702040204020203" pitchFamily="34" charset="0"/>
                        </a:rPr>
                        <a:t>Additional resources</a:t>
                      </a:r>
                    </a:p>
                  </a:txBody>
                  <a:tcPr>
                    <a:lnB w="12700" cap="flat" cmpd="sng" algn="ctr">
                      <a:noFill/>
                      <a:prstDash val="solid"/>
                      <a:round/>
                      <a:headEnd type="none" w="med" len="med"/>
                      <a:tailEnd type="none" w="med" len="med"/>
                    </a:lnB>
                    <a:solidFill>
                      <a:srgbClr val="423D3F"/>
                    </a:solidFill>
                  </a:tcPr>
                </a:tc>
                <a:tc hMerge="1">
                  <a:txBody>
                    <a:bodyPr/>
                    <a:lstStyle/>
                    <a:p>
                      <a:endParaRPr lang="en-US"/>
                    </a:p>
                  </a:txBody>
                  <a:tcPr/>
                </a:tc>
                <a:tc>
                  <a:txBody>
                    <a:bodyPr/>
                    <a:lstStyle/>
                    <a:p>
                      <a:pPr marL="0" algn="l" defTabSz="777240" rtl="0" eaLnBrk="1" latinLnBrk="0" hangingPunct="1"/>
                      <a:endParaRPr lang="en-US" sz="900" b="0" kern="1200">
                        <a:solidFill>
                          <a:schemeClr val="bg2"/>
                        </a:solidFill>
                        <a:latin typeface="Segoe UI Semibold" panose="020B0702040204020203" pitchFamily="34" charset="0"/>
                        <a:ea typeface="+mn-ea"/>
                        <a:cs typeface="Segoe UI Semibold" panose="020B0702040204020203" pitchFamily="34" charset="0"/>
                      </a:endParaRPr>
                    </a:p>
                  </a:txBody>
                  <a:tcPr>
                    <a:lnB w="12700" cap="flat" cmpd="sng" algn="ctr">
                      <a:noFill/>
                      <a:prstDash val="solid"/>
                      <a:round/>
                      <a:headEnd type="none" w="med" len="med"/>
                      <a:tailEnd type="none" w="med" len="med"/>
                    </a:lnB>
                    <a:solidFill>
                      <a:srgbClr val="423D3F"/>
                    </a:solidFill>
                  </a:tcPr>
                </a:tc>
                <a:extLst>
                  <a:ext uri="{0D108BD9-81ED-4DB2-BD59-A6C34878D82A}">
                    <a16:rowId xmlns:a16="http://schemas.microsoft.com/office/drawing/2014/main" val="1749196921"/>
                  </a:ext>
                </a:extLst>
              </a:tr>
              <a:tr h="998414">
                <a:tc>
                  <a:txBody>
                    <a:bodyPr/>
                    <a:lstStyle/>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noProof="0">
                          <a:solidFill>
                            <a:srgbClr val="2C292A"/>
                          </a:solidFill>
                          <a:latin typeface="+mn-lt"/>
                          <a:ea typeface="+mn-ea"/>
                          <a:cs typeface="+mn-cs"/>
                          <a:hlinkClick r:id="rId26"/>
                        </a:rPr>
                        <a:t>Microsoft 365 Business web site</a:t>
                      </a:r>
                      <a:endParaRPr lang="en-US" sz="1000" b="0" kern="0" noProof="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hlinkClick r:id="rId27"/>
                        </a:rPr>
                        <a:t>Microsoft 365 Partner Portal</a:t>
                      </a:r>
                      <a:endParaRPr lang="en-US" sz="1000" b="0" kern="0">
                        <a:solidFill>
                          <a:srgbClr val="2C292A"/>
                        </a:solidFill>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hlinkClick r:id="rId28"/>
                        </a:rPr>
                        <a:t>Microsoft 365 Business Licensing Deck</a:t>
                      </a:r>
                      <a:endParaRPr lang="en-US" sz="1000"/>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chemeClr val="tx1"/>
                          </a:solidFill>
                          <a:latin typeface="+mn-lt"/>
                          <a:ea typeface="+mn-ea"/>
                          <a:cs typeface="+mn-cs"/>
                          <a:hlinkClick r:id="rId29"/>
                        </a:rPr>
                        <a:t>Office &amp; Teams Demos</a:t>
                      </a:r>
                      <a:r>
                        <a:rPr lang="en-US" sz="1000" b="0" kern="0">
                          <a:solidFill>
                            <a:srgbClr val="2C292A"/>
                          </a:solidFill>
                          <a:hlinkClick r:id="rId30"/>
                        </a:rPr>
                        <a:t> </a:t>
                      </a: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hlinkClick r:id="rId27"/>
                        </a:rPr>
                        <a:t>Microsoft 365 Partner Portal</a:t>
                      </a:r>
                      <a:endParaRPr lang="en-US" sz="1000" b="0" kern="0">
                        <a:solidFill>
                          <a:srgbClr val="2C292A"/>
                        </a:solidFill>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hlinkClick r:id="rId31"/>
                        </a:rPr>
                        <a:t>Microsoft 365 Business Customer Presentation</a:t>
                      </a:r>
                      <a:endParaRPr lang="en-US" sz="1000" b="0" kern="0">
                        <a:solidFill>
                          <a:srgbClr val="2C292A"/>
                        </a:solidFill>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hlinkClick r:id="rId32"/>
                        </a:rPr>
                        <a:t>Microsoft 365 Getting Started Guide</a:t>
                      </a:r>
                      <a:endParaRPr lang="en-US" sz="1000" b="0" kern="0">
                        <a:solidFill>
                          <a:srgbClr val="2C292A"/>
                        </a:solidFill>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000" b="0" kern="0">
                        <a:solidFill>
                          <a:srgbClr val="2C292A"/>
                        </a:solidFill>
                      </a:endParaRPr>
                    </a:p>
                  </a:txBody>
                  <a:tcPr>
                    <a:lnT w="12700" cap="flat" cmpd="sng" algn="ctr">
                      <a:noFill/>
                      <a:prstDash val="solid"/>
                      <a:round/>
                      <a:headEnd type="none" w="med" len="med"/>
                      <a:tailEnd type="none" w="med" len="med"/>
                    </a:lnT>
                    <a:solidFill>
                      <a:srgbClr val="FFFFFF"/>
                    </a:solidFill>
                  </a:tcPr>
                </a:tc>
                <a:tc>
                  <a:txBody>
                    <a:bodyPr/>
                    <a:lstStyle/>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3"/>
                        </a:rPr>
                        <a:t>Trusted Cloud</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4"/>
                        </a:rPr>
                        <a:t>How Microsoft Supports GDPR </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5"/>
                        </a:rPr>
                        <a:t>GDPR Webinar</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6"/>
                        </a:rPr>
                        <a:t>GDPR Conversation Card</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7"/>
                        </a:rPr>
                        <a:t>Compliance Solutions</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8"/>
                        </a:rPr>
                        <a:t>High-Level Compliance Vision Video</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39"/>
                        </a:rPr>
                        <a:t>Beginning Your GDPR Journey</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40"/>
                        </a:rPr>
                        <a:t>GDPR partners</a:t>
                      </a:r>
                      <a:endParaRPr lang="en-US" sz="1000" b="0" kern="0">
                        <a:solidFill>
                          <a:srgbClr val="2C292A"/>
                        </a:solidFill>
                        <a:latin typeface="+mn-lt"/>
                        <a:ea typeface="+mn-ea"/>
                        <a:cs typeface="+mn-cs"/>
                      </a:endParaRPr>
                    </a:p>
                    <a:p>
                      <a:pPr marL="171450" marR="0" lvl="0" indent="-171450" algn="l" defTabSz="77724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a:solidFill>
                            <a:srgbClr val="2C292A"/>
                          </a:solidFill>
                          <a:latin typeface="+mn-lt"/>
                          <a:ea typeface="+mn-ea"/>
                          <a:cs typeface="+mn-cs"/>
                          <a:hlinkClick r:id="rId41"/>
                        </a:rPr>
                        <a:t>GDPR Customer Presentation </a:t>
                      </a:r>
                      <a:r>
                        <a:rPr lang="en-US" sz="1000" b="0" kern="0">
                          <a:solidFill>
                            <a:srgbClr val="2C292A"/>
                          </a:solidFill>
                          <a:latin typeface="+mn-lt"/>
                          <a:ea typeface="+mn-ea"/>
                          <a:cs typeface="+mn-cs"/>
                        </a:rPr>
                        <a:t>&amp; </a:t>
                      </a:r>
                      <a:r>
                        <a:rPr lang="en-US" sz="1000" b="0" kern="0">
                          <a:solidFill>
                            <a:srgbClr val="2C292A"/>
                          </a:solidFill>
                          <a:latin typeface="+mn-lt"/>
                          <a:ea typeface="+mn-ea"/>
                          <a:cs typeface="+mn-cs"/>
                          <a:hlinkClick r:id="rId42"/>
                        </a:rPr>
                        <a:t>Notes</a:t>
                      </a:r>
                      <a:endParaRPr lang="en-US" sz="1000" b="0" kern="0">
                        <a:solidFill>
                          <a:srgbClr val="2C292A"/>
                        </a:solidFill>
                      </a:endParaRPr>
                    </a:p>
                    <a:p>
                      <a:pPr marL="171450" indent="-171450" defTabSz="580101">
                        <a:lnSpc>
                          <a:spcPct val="100000"/>
                        </a:lnSpc>
                        <a:spcBef>
                          <a:spcPts val="100"/>
                        </a:spcBef>
                        <a:spcAft>
                          <a:spcPts val="100"/>
                        </a:spcAft>
                        <a:buFont typeface="Arial" panose="020B0604020202020204" pitchFamily="34" charset="0"/>
                        <a:buChar char="•"/>
                      </a:pPr>
                      <a:endParaRPr lang="en-US" sz="1000" b="0" u="none" kern="1200">
                        <a:solidFill>
                          <a:srgbClr val="2C292A"/>
                        </a:solidFill>
                        <a:latin typeface="+mn-lt"/>
                        <a:ea typeface="+mn-ea"/>
                        <a:cs typeface="Times New Roman"/>
                      </a:endParaRPr>
                    </a:p>
                  </a:txBody>
                  <a:tcPr>
                    <a:lnT w="12700" cap="flat" cmpd="sng" algn="ctr">
                      <a:noFill/>
                      <a:prstDash val="solid"/>
                      <a:round/>
                      <a:headEnd type="none" w="med" len="med"/>
                      <a:tailEnd type="none" w="med" len="med"/>
                    </a:lnT>
                    <a:solidFill>
                      <a:srgbClr val="FFFFFF"/>
                    </a:solidFill>
                  </a:tcPr>
                </a:tc>
                <a:tc>
                  <a:txBody>
                    <a:bodyPr/>
                    <a:lstStyle/>
                    <a:p>
                      <a:pPr marL="171450" marR="0" lvl="0" indent="-171450" algn="l" defTabSz="580101"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dirty="0">
                          <a:solidFill>
                            <a:srgbClr val="2C292A"/>
                          </a:solidFill>
                          <a:hlinkClick r:id="rId43"/>
                        </a:rPr>
                        <a:t>Customer Immersion Experience (CIE)</a:t>
                      </a:r>
                      <a:endParaRPr lang="en-US" sz="1000" b="0" kern="0" dirty="0">
                        <a:solidFill>
                          <a:srgbClr val="2C292A"/>
                        </a:solidFill>
                      </a:endParaRPr>
                    </a:p>
                    <a:p>
                      <a:pPr marL="171450" marR="0" lvl="0" indent="-171450" algn="l" defTabSz="580101"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dirty="0">
                          <a:solidFill>
                            <a:srgbClr val="2C292A"/>
                          </a:solidFill>
                          <a:hlinkClick r:id="rId44"/>
                        </a:rPr>
                        <a:t>Customer Evidence</a:t>
                      </a:r>
                      <a:endParaRPr lang="en-US" sz="1000" b="0" kern="0" dirty="0">
                        <a:solidFill>
                          <a:srgbClr val="2C292A"/>
                        </a:solidFill>
                      </a:endParaRPr>
                    </a:p>
                    <a:p>
                      <a:pPr marL="171450" marR="0" lvl="0" indent="-171450" algn="l" defTabSz="580101"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1200" noProof="0" dirty="0">
                          <a:solidFill>
                            <a:srgbClr val="0000FF"/>
                          </a:solidFill>
                          <a:latin typeface="+mn-lt"/>
                          <a:ea typeface="+mn-ea"/>
                          <a:cs typeface="Calibri" panose="020F0502020204030204" pitchFamily="34" charset="0"/>
                          <a:hlinkClick r:id="rId45"/>
                        </a:rPr>
                        <a:t>Global Engagement Program </a:t>
                      </a:r>
                      <a:endParaRPr lang="en-US" sz="1000" b="0" kern="0" noProof="0" dirty="0">
                        <a:solidFill>
                          <a:srgbClr val="2C292A"/>
                        </a:solidFill>
                        <a:latin typeface="+mn-lt"/>
                        <a:ea typeface="+mn-ea"/>
                        <a:cs typeface="+mn-cs"/>
                      </a:endParaRPr>
                    </a:p>
                    <a:p>
                      <a:pPr marL="171450" marR="0" lvl="0" indent="-171450" algn="l" defTabSz="580101" rtl="0" eaLnBrk="1" fontAlgn="auto" latinLnBrk="0" hangingPunct="1">
                        <a:lnSpc>
                          <a:spcPct val="100000"/>
                        </a:lnSpc>
                        <a:spcBef>
                          <a:spcPts val="100"/>
                        </a:spcBef>
                        <a:spcAft>
                          <a:spcPts val="100"/>
                        </a:spcAft>
                        <a:buClrTx/>
                        <a:buSzTx/>
                        <a:buFont typeface="Arial" panose="020B0604020202020204" pitchFamily="34" charset="0"/>
                        <a:buChar char="•"/>
                        <a:tabLst/>
                        <a:defRPr/>
                      </a:pPr>
                      <a:r>
                        <a:rPr lang="en-US" sz="1000" b="0" kern="0" dirty="0">
                          <a:solidFill>
                            <a:srgbClr val="2C292A"/>
                          </a:solidFill>
                          <a:hlinkClick r:id="rId46"/>
                        </a:rPr>
                        <a:t>Office 2007 &amp; Windows 7 End of Life (EOL) </a:t>
                      </a:r>
                      <a:r>
                        <a:rPr lang="en-US" sz="1000" b="0" kern="0" dirty="0" err="1">
                          <a:solidFill>
                            <a:srgbClr val="2C292A"/>
                          </a:solidFill>
                          <a:hlinkClick r:id="rId46"/>
                        </a:rPr>
                        <a:t>OnRamp</a:t>
                      </a:r>
                      <a:endParaRPr lang="en-US" sz="1000" b="0" kern="0" dirty="0">
                        <a:solidFill>
                          <a:srgbClr val="2C292A"/>
                        </a:solidFill>
                        <a:latin typeface="+mn-lt"/>
                        <a:ea typeface="+mn-ea"/>
                        <a:cs typeface="+mn-cs"/>
                      </a:endParaRPr>
                    </a:p>
                  </a:txBody>
                  <a:tcPr>
                    <a:lnT w="12700" cap="flat" cmpd="sng" algn="ctr">
                      <a:noFill/>
                      <a:prstDash val="solid"/>
                      <a:round/>
                      <a:headEnd type="none" w="med" len="med"/>
                      <a:tailEnd type="none" w="med" len="med"/>
                    </a:lnT>
                    <a:solidFill>
                      <a:srgbClr val="FFFFFF"/>
                    </a:solidFill>
                  </a:tcPr>
                </a:tc>
                <a:extLst>
                  <a:ext uri="{0D108BD9-81ED-4DB2-BD59-A6C34878D82A}">
                    <a16:rowId xmlns:a16="http://schemas.microsoft.com/office/drawing/2014/main" val="793393931"/>
                  </a:ext>
                </a:extLst>
              </a:tr>
            </a:tbl>
          </a:graphicData>
        </a:graphic>
      </p:graphicFrame>
      <p:sp>
        <p:nvSpPr>
          <p:cNvPr id="24" name="Rectangle 23">
            <a:extLst>
              <a:ext uri="{FF2B5EF4-FFF2-40B4-BE49-F238E27FC236}">
                <a16:creationId xmlns:a16="http://schemas.microsoft.com/office/drawing/2014/main" id="{225BAD54-45C4-4208-84F5-E4CE014F6D10}"/>
              </a:ext>
            </a:extLst>
          </p:cNvPr>
          <p:cNvSpPr/>
          <p:nvPr/>
        </p:nvSpPr>
        <p:spPr>
          <a:xfrm>
            <a:off x="20530" y="9793949"/>
            <a:ext cx="7746168" cy="200055"/>
          </a:xfrm>
          <a:prstGeom prst="rect">
            <a:avLst/>
          </a:prstGeom>
        </p:spPr>
        <p:txBody>
          <a:bodyPr wrap="square"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700">
                <a:solidFill>
                  <a:schemeClr val="tx2"/>
                </a:solidFill>
              </a:rPr>
              <a:t>Microsoft Confidential Internal and Microsoft Partner Internal Use Only. Do not distribute</a:t>
            </a:r>
            <a:endParaRPr lang="en-US" sz="700"/>
          </a:p>
        </p:txBody>
      </p:sp>
    </p:spTree>
    <p:extLst>
      <p:ext uri="{BB962C8B-B14F-4D97-AF65-F5344CB8AC3E}">
        <p14:creationId xmlns:p14="http://schemas.microsoft.com/office/powerpoint/2010/main" val="1771138282"/>
      </p:ext>
    </p:extLst>
  </p:cSld>
  <p:clrMapOvr>
    <a:masterClrMapping/>
  </p:clrMapOvr>
</p:sld>
</file>

<file path=ppt/theme/theme1.xml><?xml version="1.0" encoding="utf-8"?>
<a:theme xmlns:a="http://schemas.openxmlformats.org/drawingml/2006/main" name="Office Theme">
  <a:themeElements>
    <a:clrScheme name="Blue">
      <a:dk1>
        <a:srgbClr val="2C292A"/>
      </a:dk1>
      <a:lt1>
        <a:srgbClr val="F1EFED"/>
      </a:lt1>
      <a:dk2>
        <a:srgbClr val="2C292A"/>
      </a:dk2>
      <a:lt2>
        <a:srgbClr val="FFFFFF"/>
      </a:lt2>
      <a:accent1>
        <a:srgbClr val="D83B01"/>
      </a:accent1>
      <a:accent2>
        <a:srgbClr val="FFC000"/>
      </a:accent2>
      <a:accent3>
        <a:srgbClr val="0078D7"/>
      </a:accent3>
      <a:accent4>
        <a:srgbClr val="2C292A"/>
      </a:accent4>
      <a:accent5>
        <a:srgbClr val="5A5456"/>
      </a:accent5>
      <a:accent6>
        <a:srgbClr val="B2ADAE"/>
      </a:accent6>
      <a:hlink>
        <a:srgbClr val="0078D7"/>
      </a:hlink>
      <a:folHlink>
        <a:srgbClr val="ED6722"/>
      </a:folHlink>
    </a:clrScheme>
    <a:fontScheme name="Custom 4">
      <a:majorFont>
        <a:latin typeface="Segoe UI Light"/>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4.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Sales Playcard - Compliance.</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TermInfo xmlns="http://schemas.microsoft.com/office/infopath/2007/PartnerControls">
          <TermName xmlns="http://schemas.microsoft.com/office/infopath/2007/PartnerControls">playbooks</TermName>
          <TermId xmlns="http://schemas.microsoft.com/office/infopath/2007/PartnerControls">f2fe2f8b-6d76-4d77-ab51-69c76130bda5</TermId>
        </TermInfo>
      </Term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internal users</TermName>
          <TermId xmlns="http://schemas.microsoft.com/office/infopath/2007/PartnerControls">461efa83-0283-486a-a8d5-943328f3693f</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5</Value>
      <Value>30</Value>
    </TaxCatchAll>
    <ParentID1 xmlns="230e9df3-be65-4c73-a93b-d1236ebd677e">G03KC-1-11150</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G03KC-1680643135-11153</_dlc_DocId>
    <_dlc_DocIdUrl xmlns="230e9df3-be65-4c73-a93b-d1236ebd677e">
      <Url>https://microsoft.sharepoint.com/sites/Infopedia_G03KC/_layouts/15/DocIdRedir.aspx?ID=G03KC-1680643135-11153</Url>
      <Description>G03KC-1680643135-11153</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875F11-4A50-4CD6-90B9-F2513F42AD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2D12CC-591C-4813-83ED-853F7848BBC8}">
  <ds:schemaRefs>
    <ds:schemaRef ds:uri="http://schemas.microsoft.com/sharepoint/events"/>
  </ds:schemaRefs>
</ds:datastoreItem>
</file>

<file path=customXml/itemProps3.xml><?xml version="1.0" encoding="utf-8"?>
<ds:datastoreItem xmlns:ds="http://schemas.openxmlformats.org/officeDocument/2006/customXml" ds:itemID="{9BF5F61B-834D-4143-9360-2015078C34BA}">
  <ds:schemaRefs>
    <ds:schemaRef ds:uri="Microsoft.SharePoint.Taxonomy.ContentTypeSync"/>
  </ds:schemaRefs>
</ds:datastoreItem>
</file>

<file path=customXml/itemProps4.xml><?xml version="1.0" encoding="utf-8"?>
<ds:datastoreItem xmlns:ds="http://schemas.openxmlformats.org/officeDocument/2006/customXml" ds:itemID="{27B72502-0107-4C9E-8117-EBAFBC96B1AF}">
  <ds:schemaRefs>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schemas.microsoft.com/sharepoint/v3"/>
    <ds:schemaRef ds:uri="http://www.w3.org/XML/1998/namespace"/>
    <ds:schemaRef ds:uri="http://purl.org/dc/terms/"/>
    <ds:schemaRef ds:uri="http://schemas.microsoft.com/office/2006/documentManagement/types"/>
    <ds:schemaRef ds:uri="230E9DF3-BE65-4C73-A93B-D1236EBD677E"/>
    <ds:schemaRef ds:uri="230e9df3-be65-4c73-a93b-d1236ebd677e"/>
    <ds:schemaRef ds:uri="http://purl.org/dc/dcmitype/"/>
  </ds:schemaRefs>
</ds:datastoreItem>
</file>

<file path=customXml/itemProps5.xml><?xml version="1.0" encoding="utf-8"?>
<ds:datastoreItem xmlns:ds="http://schemas.openxmlformats.org/officeDocument/2006/customXml" ds:itemID="{925C2C7C-DE87-4B66-A442-EF78D62211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874</Words>
  <Application>Microsoft Office PowerPoint</Application>
  <PresentationFormat>Custom</PresentationFormat>
  <Paragraphs>121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Segoe UI</vt:lpstr>
      <vt:lpstr>Segoe UI Light</vt:lpstr>
      <vt:lpstr>Segoe UI Semibold</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Sales Playcard - Compliance</dc:title>
  <dc:creator/>
  <cp:lastModifiedBy/>
  <cp:revision>1</cp:revision>
  <dcterms:modified xsi:type="dcterms:W3CDTF">2018-07-10T14:33:50Z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67e5d4b76f4a9db8769983fda9cec0">
    <vt:lpwstr/>
  </property>
  <property fmtid="{D5CDD505-2E9C-101B-9397-08002B2CF9AE}" pid="3" name="NewsType">
    <vt:lpwstr/>
  </property>
  <property fmtid="{D5CDD505-2E9C-101B-9397-08002B2CF9AE}" pid="4" name="TaxKeyword">
    <vt:lpwstr/>
  </property>
  <property fmtid="{D5CDD505-2E9C-101B-9397-08002B2CF9AE}" pid="5" name="MSIP_Label_f42aa342-8706-4288-bd11-ebb85995028c_Application">
    <vt:lpwstr>Microsoft Azure Information Protection</vt:lpwstr>
  </property>
  <property fmtid="{D5CDD505-2E9C-101B-9397-08002B2CF9AE}" pid="6" name="_dlc_policyId">
    <vt:lpwstr/>
  </property>
  <property fmtid="{D5CDD505-2E9C-101B-9397-08002B2CF9AE}" pid="7" name="Region">
    <vt:lpwstr/>
  </property>
  <property fmtid="{D5CDD505-2E9C-101B-9397-08002B2CF9AE}" pid="8" name="MSIP_Label_f42aa342-8706-4288-bd11-ebb85995028c_Enabled">
    <vt:lpwstr>True</vt:lpwstr>
  </property>
  <property fmtid="{D5CDD505-2E9C-101B-9397-08002B2CF9AE}" pid="9" name="Confidentiality">
    <vt:lpwstr>5;#internal users|461efa83-0283-486a-a8d5-943328f3693f</vt:lpwstr>
  </property>
  <property fmtid="{D5CDD505-2E9C-101B-9397-08002B2CF9AE}" pid="10" name="ItemType">
    <vt:lpwstr>30;#playbooks|f2fe2f8b-6d76-4d77-ab51-69c76130bda5</vt:lpwstr>
  </property>
  <property fmtid="{D5CDD505-2E9C-101B-9397-08002B2CF9AE}" pid="11" name="ContentTypeId">
    <vt:lpwstr>0x0101000E4CB7077FEE4FF7AE86D4A500EEC780030016C849C62B10EB41ACA8C7EEDEF40BB200163887025105364D8153C6080327FC09</vt:lpwstr>
  </property>
  <property fmtid="{D5CDD505-2E9C-101B-9397-08002B2CF9AE}" pid="12" name="FolderExtensions">
    <vt:lpwstr/>
  </property>
  <property fmtid="{D5CDD505-2E9C-101B-9397-08002B2CF9AE}" pid="13" name="ga0c0bf70a6644469c61b3efa7025301">
    <vt:lpwstr/>
  </property>
  <property fmtid="{D5CDD505-2E9C-101B-9397-08002B2CF9AE}" pid="14" name="MSProducts">
    <vt:lpwstr/>
  </property>
  <property fmtid="{D5CDD505-2E9C-101B-9397-08002B2CF9AE}" pid="15" name="Industries">
    <vt:lpwstr/>
  </property>
  <property fmtid="{D5CDD505-2E9C-101B-9397-08002B2CF9AE}" pid="16" name="Roles">
    <vt:lpwstr/>
  </property>
  <property fmtid="{D5CDD505-2E9C-101B-9397-08002B2CF9AE}" pid="17" name="Competitors">
    <vt:lpwstr/>
  </property>
  <property fmtid="{D5CDD505-2E9C-101B-9397-08002B2CF9AE}" pid="18" name="SMSGDomain">
    <vt:lpwstr/>
  </property>
  <property fmtid="{D5CDD505-2E9C-101B-9397-08002B2CF9AE}" pid="19" name="ExperienceContentType">
    <vt:lpwstr/>
  </property>
  <property fmtid="{D5CDD505-2E9C-101B-9397-08002B2CF9AE}" pid="20" name="ItemRetentionFormula">
    <vt:lpwstr/>
  </property>
  <property fmtid="{D5CDD505-2E9C-101B-9397-08002B2CF9AE}" pid="21" name="NewsSource">
    <vt:lpwstr/>
  </property>
  <property fmtid="{D5CDD505-2E9C-101B-9397-08002B2CF9AE}" pid="22" name="MSIP_Label_f42aa342-8706-4288-bd11-ebb85995028c_SetDate">
    <vt:lpwstr>2017-05-04T17:11:22.4099439-07:00</vt:lpwstr>
  </property>
  <property fmtid="{D5CDD505-2E9C-101B-9397-08002B2CF9AE}" pid="23" name="BusinessArchitecture">
    <vt:lpwstr/>
  </property>
  <property fmtid="{D5CDD505-2E9C-101B-9397-08002B2CF9AE}" pid="24" name="SMSGTags">
    <vt:lpwstr/>
  </property>
  <property fmtid="{D5CDD505-2E9C-101B-9397-08002B2CF9AE}" pid="25" name="Products">
    <vt:lpwstr/>
  </property>
  <property fmtid="{D5CDD505-2E9C-101B-9397-08002B2CF9AE}" pid="26" name="_dlc_DocIdItemGuid">
    <vt:lpwstr>d4cfeb87-397b-49c0-acad-4287d25434dd</vt:lpwstr>
  </property>
  <property fmtid="{D5CDD505-2E9C-101B-9397-08002B2CF9AE}" pid="27" name="MSPhysicalGeography">
    <vt:lpwstr/>
  </property>
  <property fmtid="{D5CDD505-2E9C-101B-9397-08002B2CF9AE}" pid="28" name="MSIP_Label_f42aa342-8706-4288-bd11-ebb85995028c_SiteId">
    <vt:lpwstr>72f988bf-86f1-41af-91ab-2d7cd011db47</vt:lpwstr>
  </property>
  <property fmtid="{D5CDD505-2E9C-101B-9397-08002B2CF9AE}" pid="29" name="MSIP_Label_f42aa342-8706-4288-bd11-ebb85995028c_Name">
    <vt:lpwstr>General</vt:lpwstr>
  </property>
  <property fmtid="{D5CDD505-2E9C-101B-9397-08002B2CF9AE}" pid="30" name="j3562c58ee414e028925bc902cfc01a1">
    <vt:lpwstr/>
  </property>
  <property fmtid="{D5CDD505-2E9C-101B-9397-08002B2CF9AE}" pid="31" name="EnterpriseDomainTags">
    <vt:lpwstr/>
  </property>
  <property fmtid="{D5CDD505-2E9C-101B-9397-08002B2CF9AE}" pid="32" name="MSIP_Label_f42aa342-8706-4288-bd11-ebb85995028c_Extended_MSFT_Method">
    <vt:lpwstr>Automatic</vt:lpwstr>
  </property>
  <property fmtid="{D5CDD505-2E9C-101B-9397-08002B2CF9AE}" pid="33" name="l6f004f21209409da86a713c0f24627d">
    <vt:lpwstr/>
  </property>
  <property fmtid="{D5CDD505-2E9C-101B-9397-08002B2CF9AE}" pid="34" name="la4444b61d19467597d63190b69ac227">
    <vt:lpwstr/>
  </property>
  <property fmtid="{D5CDD505-2E9C-101B-9397-08002B2CF9AE}" pid="35" name="ActivitiesAndPrograms">
    <vt:lpwstr/>
  </property>
  <property fmtid="{D5CDD505-2E9C-101B-9397-08002B2CF9AE}" pid="36" name="Segments">
    <vt:lpwstr/>
  </property>
  <property fmtid="{D5CDD505-2E9C-101B-9397-08002B2CF9AE}" pid="37" name="Partners">
    <vt:lpwstr/>
  </property>
  <property fmtid="{D5CDD505-2E9C-101B-9397-08002B2CF9AE}" pid="38" name="Topics">
    <vt:lpwstr/>
  </property>
  <property fmtid="{D5CDD505-2E9C-101B-9397-08002B2CF9AE}" pid="39" name="Groups">
    <vt:lpwstr/>
  </property>
  <property fmtid="{D5CDD505-2E9C-101B-9397-08002B2CF9AE}" pid="40" name="MSProductsTaxHTField0">
    <vt:lpwstr/>
  </property>
  <property fmtid="{D5CDD505-2E9C-101B-9397-08002B2CF9AE}" pid="41" name="Languages">
    <vt:lpwstr/>
  </property>
  <property fmtid="{D5CDD505-2E9C-101B-9397-08002B2CF9AE}" pid="42" name="e8080b0481964c759b2c36ae49591b31">
    <vt:lpwstr/>
  </property>
  <property fmtid="{D5CDD505-2E9C-101B-9397-08002B2CF9AE}" pid="43" name="_docset_NoMedatataSyncRequired">
    <vt:lpwstr>False</vt:lpwstr>
  </property>
  <property fmtid="{D5CDD505-2E9C-101B-9397-08002B2CF9AE}" pid="44" name="TechnicalLevel">
    <vt:lpwstr/>
  </property>
  <property fmtid="{D5CDD505-2E9C-101B-9397-08002B2CF9AE}" pid="45" name="MSIP_Label_f42aa342-8706-4288-bd11-ebb85995028c_SetBy">
    <vt:lpwstr>smrzena@microsoft.com</vt:lpwstr>
  </property>
  <property fmtid="{D5CDD505-2E9C-101B-9397-08002B2CF9AE}" pid="46" name="Audiences">
    <vt:lpwstr/>
  </property>
  <property fmtid="{D5CDD505-2E9C-101B-9397-08002B2CF9AE}" pid="47" name="Sensitivity">
    <vt:lpwstr>General</vt:lpwstr>
  </property>
  <property fmtid="{D5CDD505-2E9C-101B-9397-08002B2CF9AE}" pid="48" name="ParentID1">
    <vt:lpwstr>G03KC-1-8370</vt:lpwstr>
  </property>
  <property fmtid="{D5CDD505-2E9C-101B-9397-08002B2CF9AE}" pid="49" name="ldac8aee9d1f469e8cd8c3f8d6a615f2">
    <vt:lpwstr/>
  </property>
  <property fmtid="{D5CDD505-2E9C-101B-9397-08002B2CF9AE}" pid="50" name="EmployeeRole">
    <vt:lpwstr/>
  </property>
  <property fmtid="{D5CDD505-2E9C-101B-9397-08002B2CF9AE}" pid="51" name="MSIP_Label_f42aa342-8706-4288-bd11-ebb85995028c_Ref">
    <vt:lpwstr>https://api.informationprotection.azure.com/api/72f988bf-86f1-41af-91ab-2d7cd011db47</vt:lpwstr>
  </property>
  <property fmtid="{D5CDD505-2E9C-101B-9397-08002B2CF9AE}" pid="52" name="NewsTopic">
    <vt:lpwstr/>
  </property>
</Properties>
</file>