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12" r:id="rId2"/>
    <p:sldMasterId id="2147483727" r:id="rId3"/>
  </p:sldMasterIdLst>
  <p:notesMasterIdLst>
    <p:notesMasterId r:id="rId25"/>
  </p:notesMasterIdLst>
  <p:sldIdLst>
    <p:sldId id="257" r:id="rId4"/>
    <p:sldId id="267" r:id="rId5"/>
    <p:sldId id="266" r:id="rId6"/>
    <p:sldId id="268" r:id="rId7"/>
    <p:sldId id="270" r:id="rId8"/>
    <p:sldId id="271" r:id="rId9"/>
    <p:sldId id="272" r:id="rId10"/>
    <p:sldId id="275" r:id="rId11"/>
    <p:sldId id="274" r:id="rId12"/>
    <p:sldId id="273" r:id="rId13"/>
    <p:sldId id="283" r:id="rId14"/>
    <p:sldId id="276" r:id="rId15"/>
    <p:sldId id="269" r:id="rId16"/>
    <p:sldId id="277" r:id="rId17"/>
    <p:sldId id="278" r:id="rId18"/>
    <p:sldId id="286" r:id="rId19"/>
    <p:sldId id="279" r:id="rId20"/>
    <p:sldId id="280" r:id="rId21"/>
    <p:sldId id="281" r:id="rId22"/>
    <p:sldId id="285"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63466" autoAdjust="0"/>
  </p:normalViewPr>
  <p:slideViewPr>
    <p:cSldViewPr snapToGrid="0">
      <p:cViewPr varScale="1">
        <p:scale>
          <a:sx n="57" d="100"/>
          <a:sy n="57" d="100"/>
        </p:scale>
        <p:origin x="17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513984945110501"/>
          <c:y val="5.0583189824525102E-2"/>
          <c:w val="0.54707435869755705"/>
          <c:h val="0.76323001350709496"/>
        </c:manualLayout>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D4F-4878-9802-374CFB849073}"/>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D4F-4878-9802-374CFB849073}"/>
              </c:ext>
            </c:extLst>
          </c:dPt>
          <c:dLbls>
            <c:dLbl>
              <c:idx val="1"/>
              <c:layout>
                <c:manualLayout>
                  <c:x val="0.25103538716010165"/>
                  <c:y val="-0.24121202453452123"/>
                </c:manualLayout>
              </c:layout>
              <c:tx>
                <c:rich>
                  <a:bodyPr rot="0" spcFirstLastPara="1" vertOverflow="ellipsis" vert="horz" wrap="square" lIns="38100" tIns="19050" rIns="38100" bIns="19050" anchor="ctr" anchorCtr="1">
                    <a:spAutoFit/>
                  </a:bodyPr>
                  <a:lstStyle/>
                  <a:p>
                    <a:pPr>
                      <a:defRPr sz="3600" b="1" i="0" u="none" strike="noStrike" kern="1200" baseline="0">
                        <a:solidFill>
                          <a:schemeClr val="bg2">
                            <a:lumMod val="25000"/>
                          </a:schemeClr>
                        </a:solidFill>
                        <a:latin typeface="+mn-lt"/>
                        <a:ea typeface="+mn-ea"/>
                        <a:cs typeface="+mn-cs"/>
                      </a:defRPr>
                    </a:pPr>
                    <a:fld id="{D718C1CF-B968-460F-8D73-58BC5963C35E}" type="VALUE">
                      <a:rPr lang="en-US" sz="3600">
                        <a:solidFill>
                          <a:schemeClr val="bg2">
                            <a:lumMod val="25000"/>
                          </a:schemeClr>
                        </a:solidFill>
                      </a:rPr>
                      <a:pPr>
                        <a:defRPr sz="3600" b="1">
                          <a:solidFill>
                            <a:schemeClr val="bg2">
                              <a:lumMod val="25000"/>
                            </a:scheme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2">
                          <a:lumMod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8420654863873179"/>
                      <c:h val="0.4148052346609965"/>
                    </c:manualLayout>
                  </c15:layout>
                  <c15:dlblFieldTable/>
                  <c15:showDataLabelsRange val="0"/>
                </c:ext>
                <c:ext xmlns:c16="http://schemas.microsoft.com/office/drawing/2014/chart" uri="{C3380CC4-5D6E-409C-BE32-E72D297353CC}">
                  <c16:uniqueId val="{00000003-1D4F-4878-9802-374CFB8490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lumMod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val>
            <c:numRef>
              <c:f>Sheet1!$D$4:$D$5</c:f>
              <c:numCache>
                <c:formatCode>0%</c:formatCode>
                <c:ptCount val="2"/>
                <c:pt idx="0">
                  <c:v>0.11</c:v>
                </c:pt>
                <c:pt idx="1">
                  <c:v>0.89</c:v>
                </c:pt>
              </c:numCache>
            </c:numRef>
          </c:val>
          <c:extLst>
            <c:ext xmlns:c15="http://schemas.microsoft.com/office/drawing/2012/chart" uri="{02D57815-91ED-43cb-92C2-25804820EDAC}">
              <c15:filteredCategoryTitle>
                <c15:cat>
                  <c:strRef>
                    <c:extLst>
                      <c:ext uri="{02D57815-91ED-43cb-92C2-25804820EDAC}">
                        <c15:formulaRef>
                          <c15:sqref>Sheet1!$C$4:$C$5</c15:sqref>
                        </c15:formulaRef>
                      </c:ext>
                    </c:extLst>
                    <c:strCache>
                      <c:ptCount val="2"/>
                      <c:pt idx="0">
                        <c:v>Windows</c:v>
                      </c:pt>
                      <c:pt idx="1">
                        <c:v>Windows + Linux</c:v>
                      </c:pt>
                    </c:strCache>
                  </c:strRef>
                </c15:cat>
              </c15:filteredCategoryTitle>
            </c:ext>
            <c:ext xmlns:c16="http://schemas.microsoft.com/office/drawing/2014/chart" uri="{C3380CC4-5D6E-409C-BE32-E72D297353CC}">
              <c16:uniqueId val="{00000004-1D4F-4878-9802-374CFB84907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482516957817395"/>
          <c:y val="0.81623063721798383"/>
          <c:w val="0.74699529985407931"/>
          <c:h val="0.10473080614484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rgbClr val="F8F8F8">
        <a:lumMod val="25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4FE00-DE59-4160-B4F3-EEAB6AA439E7}" type="datetimeFigureOut">
              <a:rPr lang="en-US" smtClean="0"/>
              <a:t>8/17/2016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F481D-D03A-4DFB-9BCC-F630AF143B3D}" type="slidenum">
              <a:rPr lang="en-US" smtClean="0"/>
              <a:t>‹#›</a:t>
            </a:fld>
            <a:endParaRPr lang="en-US"/>
          </a:p>
        </p:txBody>
      </p:sp>
    </p:spTree>
    <p:extLst>
      <p:ext uri="{BB962C8B-B14F-4D97-AF65-F5344CB8AC3E}">
        <p14:creationId xmlns:p14="http://schemas.microsoft.com/office/powerpoint/2010/main" val="215551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567E121-5F5D-4511-B484-D6C15DB2C0A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22284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8/17/2016 8:51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94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5600" cy="3771900"/>
          </a:xfrm>
          <a:noFill/>
          <a:ln>
            <a:noFill/>
            <a:prstDash val="solid"/>
          </a:ln>
        </p:spPr>
      </p:sp>
      <p:sp>
        <p:nvSpPr>
          <p:cNvPr id="3" name="Notes Placeholder 2"/>
          <p:cNvSpPr txBox="1">
            <a:spLocks noGrp="1"/>
          </p:cNvSpPr>
          <p:nvPr>
            <p:ph type="body" sz="quarter" idx="1"/>
          </p:nvPr>
        </p:nvSpPr>
        <p:spPr>
          <a:xfrm>
            <a:off x="777240" y="4777557"/>
            <a:ext cx="6217563" cy="4525923"/>
          </a:xfrm>
          <a:noFill/>
          <a:ln>
            <a:noFill/>
          </a:ln>
        </p:spPr>
        <p:txBody>
          <a:bodyPr wrap="square" lIns="0" tIns="0" rIns="0" bIns="0" anchor="t" anchorCtr="0" compatLnSpc="1">
            <a:noAutofit/>
          </a:bodyPr>
          <a:lstStyle/>
          <a:p>
            <a:endParaRPr lang="en-US" dirty="0"/>
          </a:p>
        </p:txBody>
      </p:sp>
      <p:sp>
        <p:nvSpPr>
          <p:cNvPr id="4" name="Slide Number Placeholder 3"/>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3590C24-679D-4FAE-979C-599070A7D47B}" type="slidenum">
              <a:rPr kumimoji="0" sz="1800" b="0" i="0" u="none" strike="noStrike" kern="0" cap="none" spc="0" normalizeH="0" baseline="0" noProof="0">
                <a:ln>
                  <a:noFill/>
                </a:ln>
                <a:solidFill>
                  <a:srgbClr val="000000"/>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a:ln>
                <a:noFill/>
              </a:ln>
              <a:solidFill>
                <a:srgbClr val="000000"/>
              </a:solidFill>
              <a:effectLst/>
              <a:uLnTx/>
              <a:uFillTx/>
              <a:latin typeface="Segoe UI"/>
            </a:endParaRPr>
          </a:p>
        </p:txBody>
      </p:sp>
    </p:spTree>
    <p:extLst>
      <p:ext uri="{BB962C8B-B14F-4D97-AF65-F5344CB8AC3E}">
        <p14:creationId xmlns:p14="http://schemas.microsoft.com/office/powerpoint/2010/main" val="380170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TechReady 23</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8/17/2016 8:51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4657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AC288-28CF-40C3-A408-271E9A37F250}" type="slidenum">
              <a:rPr kumimoji="0" lang="en-US" sz="1200" b="0" i="0" u="none" strike="noStrike" kern="1200" cap="none" spc="0" normalizeH="0" baseline="0" noProof="0">
                <a:ln>
                  <a:noFill/>
                </a:ln>
                <a:solidFill>
                  <a:prstClr val="black"/>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Arial" pitchFamily="34" charset="0"/>
            </a:endParaRPr>
          </a:p>
        </p:txBody>
      </p:sp>
    </p:spTree>
    <p:extLst>
      <p:ext uri="{BB962C8B-B14F-4D97-AF65-F5344CB8AC3E}">
        <p14:creationId xmlns:p14="http://schemas.microsoft.com/office/powerpoint/2010/main" val="353372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8/17/2016 8:51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3877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7050"/>
            <a:ext cx="4683125" cy="2633663"/>
          </a:xfrm>
          <a:prstGeom prst="rect">
            <a:avLst/>
          </a:prstGeom>
        </p:spPr>
      </p:sp>
      <p:sp>
        <p:nvSpPr>
          <p:cNvPr id="3" name="Notes Placeholder 2"/>
          <p:cNvSpPr>
            <a:spLocks noGrp="1"/>
          </p:cNvSpPr>
          <p:nvPr>
            <p:ph type="body" idx="1"/>
          </p:nvPr>
        </p:nvSpPr>
        <p:spPr>
          <a:xfrm>
            <a:off x="930910" y="3335973"/>
            <a:ext cx="7447280" cy="3160395"/>
          </a:xfrm>
          <a:prstGeom prst="rect">
            <a:avLst/>
          </a:prstGeom>
        </p:spPr>
        <p:txBody>
          <a:bodyPr>
            <a:normAutofit/>
          </a:bodyPr>
          <a:lstStyle/>
          <a:p>
            <a:endParaRPr lang="en-US" dirty="0"/>
          </a:p>
        </p:txBody>
      </p:sp>
      <p:sp>
        <p:nvSpPr>
          <p:cNvPr id="4" name="Date Placeholder 3"/>
          <p:cNvSpPr>
            <a:spLocks noGrp="1"/>
          </p:cNvSpPr>
          <p:nvPr>
            <p:ph type="dt" idx="10"/>
          </p:nvPr>
        </p:nvSpPr>
        <p:spPr>
          <a:xfrm>
            <a:off x="5273004" y="0"/>
            <a:ext cx="4033943" cy="351155"/>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CB8296B-8E3A-4B2C-9983-2A2FCC44FCA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a:xfrm>
            <a:off x="0" y="6670726"/>
            <a:ext cx="8378190" cy="351155"/>
          </a:xfrm>
          <a:prstGeom prst="rect">
            <a:avLst/>
          </a:prstGeom>
        </p:spPr>
        <p:txBody>
          <a:bodyPr/>
          <a:lstStyle/>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 2013 Microsoft Corporation. All rights reserved. Microsoft, Windows, Windows Vista and other product names are or may be registered trademarks and/or trademarks in the U.S. and/or other countries.</a:t>
            </a:r>
          </a:p>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MICROSOFT MAKES NO WARRANTIES, EXPRESS, IMPLIED OR STATUTORY, AS TO THE INFORMATION IN THIS PRESENTATION.</a:t>
            </a:r>
          </a:p>
        </p:txBody>
      </p:sp>
      <p:sp>
        <p:nvSpPr>
          <p:cNvPr id="7" name="Slide Number Placeholder 6"/>
          <p:cNvSpPr>
            <a:spLocks noGrp="1"/>
          </p:cNvSpPr>
          <p:nvPr>
            <p:ph type="sldNum" sz="quarter" idx="12"/>
          </p:nvPr>
        </p:nvSpPr>
        <p:spPr>
          <a:xfrm>
            <a:off x="8378189" y="6670726"/>
            <a:ext cx="928756" cy="351155"/>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a:xfrm>
            <a:off x="1" y="0"/>
            <a:ext cx="4033943" cy="351155"/>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Consumer Channels and Central Marketing Group</a:t>
            </a:r>
          </a:p>
        </p:txBody>
      </p:sp>
    </p:spTree>
    <p:extLst>
      <p:ext uri="{BB962C8B-B14F-4D97-AF65-F5344CB8AC3E}">
        <p14:creationId xmlns:p14="http://schemas.microsoft.com/office/powerpoint/2010/main" val="3478322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Ignite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8/17/2016 8:51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385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8/17/2016 8:51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0626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7050"/>
            <a:ext cx="4683125" cy="2633663"/>
          </a:xfrm>
          <a:prstGeom prst="rect">
            <a:avLst/>
          </a:prstGeom>
        </p:spPr>
      </p:sp>
      <p:sp>
        <p:nvSpPr>
          <p:cNvPr id="3" name="Notes Placeholder 2"/>
          <p:cNvSpPr>
            <a:spLocks noGrp="1"/>
          </p:cNvSpPr>
          <p:nvPr>
            <p:ph type="body" idx="1"/>
          </p:nvPr>
        </p:nvSpPr>
        <p:spPr>
          <a:xfrm>
            <a:off x="930910" y="3335973"/>
            <a:ext cx="7447280" cy="3160395"/>
          </a:xfrm>
          <a:prstGeom prst="rect">
            <a:avLst/>
          </a:prstGeom>
        </p:spPr>
        <p:txBody>
          <a:bodyPr>
            <a:normAutofit/>
          </a:bodyPr>
          <a:lstStyle/>
          <a:p>
            <a:endParaRPr lang="en-US" dirty="0"/>
          </a:p>
        </p:txBody>
      </p:sp>
      <p:sp>
        <p:nvSpPr>
          <p:cNvPr id="4" name="Date Placeholder 3"/>
          <p:cNvSpPr>
            <a:spLocks noGrp="1"/>
          </p:cNvSpPr>
          <p:nvPr>
            <p:ph type="dt" idx="10"/>
          </p:nvPr>
        </p:nvSpPr>
        <p:spPr>
          <a:xfrm>
            <a:off x="5273004" y="0"/>
            <a:ext cx="4033943" cy="351155"/>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CB8296B-8E3A-4B2C-9983-2A2FCC44FCA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8/17/2016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a:xfrm>
            <a:off x="0" y="6670726"/>
            <a:ext cx="8378190" cy="351155"/>
          </a:xfrm>
          <a:prstGeom prst="rect">
            <a:avLst/>
          </a:prstGeom>
        </p:spPr>
        <p:txBody>
          <a:bodyPr/>
          <a:lstStyle/>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 2013 Microsoft Corporation. All rights reserved. Microsoft, Windows, Windows Vista and other product names are or may be registered trademarks and/or trademarks in the U.S. and/or other countries.</a:t>
            </a:r>
          </a:p>
          <a:p>
            <a:pPr marL="57150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br>
            <a:r>
              <a:rPr kumimoji="0" lang="en-US" sz="1200" b="0" i="0" u="none" strike="noStrike" kern="1200" cap="none" spc="0" normalizeH="0" baseline="0" noProof="0" dirty="0">
                <a:ln>
                  <a:noFill/>
                </a:ln>
                <a:solidFill>
                  <a:srgbClr val="000000"/>
                </a:solidFill>
                <a:effectLst/>
                <a:uLnTx/>
                <a:uFillTx/>
                <a:latin typeface="Segoe UI Light" pitchFamily="34" charset="0"/>
                <a:ea typeface="+mn-ea"/>
                <a:cs typeface="+mn-cs"/>
              </a:rPr>
              <a:t>MICROSOFT MAKES NO WARRANTIES, EXPRESS, IMPLIED OR STATUTORY, AS TO THE INFORMATION IN THIS PRESENTATION.</a:t>
            </a:r>
          </a:p>
        </p:txBody>
      </p:sp>
      <p:sp>
        <p:nvSpPr>
          <p:cNvPr id="7" name="Slide Number Placeholder 6"/>
          <p:cNvSpPr>
            <a:spLocks noGrp="1"/>
          </p:cNvSpPr>
          <p:nvPr>
            <p:ph type="sldNum" sz="quarter" idx="12"/>
          </p:nvPr>
        </p:nvSpPr>
        <p:spPr>
          <a:xfrm>
            <a:off x="8378189" y="6670726"/>
            <a:ext cx="928756" cy="351155"/>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a:xfrm>
            <a:off x="1" y="0"/>
            <a:ext cx="4033943" cy="351155"/>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Consumer Channels and Central Marketing Group</a:t>
            </a:r>
          </a:p>
        </p:txBody>
      </p:sp>
    </p:spTree>
    <p:extLst>
      <p:ext uri="{BB962C8B-B14F-4D97-AF65-F5344CB8AC3E}">
        <p14:creationId xmlns:p14="http://schemas.microsoft.com/office/powerpoint/2010/main" val="326463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8/17/2016 8:51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21775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3" Type="http://schemas.openxmlformats.org/officeDocument/2006/relationships/image" Target="../media/image5.pn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9.png"/><Relationship Id="rId50" Type="http://schemas.openxmlformats.org/officeDocument/2006/relationships/image" Target="../media/image5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png"/><Relationship Id="rId53" Type="http://schemas.openxmlformats.org/officeDocument/2006/relationships/image" Target="../media/image55.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8" Type="http://schemas.openxmlformats.org/officeDocument/2006/relationships/image" Target="../media/image10.png"/><Relationship Id="rId51" Type="http://schemas.openxmlformats.org/officeDocument/2006/relationships/image" Target="../media/image5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2.xml"/><Relationship Id="rId4" Type="http://schemas.openxmlformats.org/officeDocument/2006/relationships/image" Target="../media/image6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4.emf"/><Relationship Id="rId2" Type="http://schemas.openxmlformats.org/officeDocument/2006/relationships/image" Target="../media/image65.png"/><Relationship Id="rId1" Type="http://schemas.openxmlformats.org/officeDocument/2006/relationships/slideMaster" Target="../slideMasters/slideMaster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zureCon Title Slide">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 y="0"/>
            <a:ext cx="121904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3"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a:p>
            <a:pPr lvl="0"/>
            <a:r>
              <a:rPr lang="en-US" dirty="0"/>
              <a:t>Speaker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48213" y="470412"/>
            <a:ext cx="1613876" cy="345766"/>
          </a:xfrm>
          <a:prstGeom prst="rect">
            <a:avLst/>
          </a:prstGeom>
        </p:spPr>
      </p:pic>
      <p:sp>
        <p:nvSpPr>
          <p:cNvPr id="2" name="TextBox 1"/>
          <p:cNvSpPr txBox="1"/>
          <p:nvPr userDrawn="1"/>
        </p:nvSpPr>
        <p:spPr>
          <a:xfrm>
            <a:off x="10263457" y="291068"/>
            <a:ext cx="1685319" cy="622056"/>
          </a:xfrm>
          <a:prstGeom prst="rect">
            <a:avLst/>
          </a:prstGeom>
          <a:noFill/>
        </p:spPr>
        <p:txBody>
          <a:bodyPr wrap="none" lIns="179259" tIns="143407" rIns="179259" bIns="143407" rtlCol="0">
            <a:spAutoFit/>
          </a:bodyPr>
          <a:lstStyle/>
          <a:p>
            <a:pPr marL="0" marR="0" lvl="0" indent="0" algn="l" defTabSz="914192"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S PGothic" panose="020B0600070205080204" pitchFamily="34" charset="-128"/>
                <a:cs typeface="+mn-cs"/>
              </a:rPr>
              <a:t>AzureCon</a:t>
            </a:r>
            <a:endParaRPr kumimoji="0" lang="en-US" sz="2353"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S PGothic" panose="020B0600070205080204" pitchFamily="34" charset="-128"/>
              <a:cs typeface="+mn-cs"/>
            </a:endParaRPr>
          </a:p>
        </p:txBody>
      </p:sp>
    </p:spTree>
    <p:extLst>
      <p:ext uri="{BB962C8B-B14F-4D97-AF65-F5344CB8AC3E}">
        <p14:creationId xmlns:p14="http://schemas.microsoft.com/office/powerpoint/2010/main" val="3443315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85641"/>
          </a:xfrm>
        </p:spPr>
        <p:txBody>
          <a:bodyPr>
            <a:spAutoFit/>
          </a:bodyPr>
          <a:lstStyle>
            <a:lvl1pPr marL="0" indent="0">
              <a:buFontTx/>
              <a:buNone/>
              <a:defRPr sz="3528"/>
            </a:lvl1pPr>
            <a:lvl2pPr marL="336080" indent="0">
              <a:buFontTx/>
              <a:buNone/>
              <a:defRPr/>
            </a:lvl2pPr>
            <a:lvl3pPr marL="560134" indent="0">
              <a:buFontTx/>
              <a:buNone/>
              <a:defRPr/>
            </a:lvl3pPr>
            <a:lvl4pPr marL="784187" indent="0">
              <a:buFontTx/>
              <a:buNone/>
              <a:defRPr/>
            </a:lvl4pPr>
            <a:lvl5pPr marL="10082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75718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non-bulleted Content with artwork">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69240" y="1189178"/>
            <a:ext cx="11653523" cy="669927"/>
          </a:xfrm>
        </p:spPr>
        <p:txBody>
          <a:bodyPr>
            <a:spAutoFit/>
          </a:bodyPr>
          <a:lstStyle>
            <a:lvl1pPr marL="0" indent="0">
              <a:buFontTx/>
              <a:buNone/>
              <a:defRPr sz="3528"/>
            </a:lvl1pPr>
            <a:lvl2pPr marL="336080" indent="0">
              <a:buFontTx/>
              <a:buNone/>
              <a:defRPr/>
            </a:lvl2pPr>
            <a:lvl3pPr marL="560134" indent="0">
              <a:buFontTx/>
              <a:buNone/>
              <a:defRPr/>
            </a:lvl3pPr>
            <a:lvl4pPr marL="784187" indent="0">
              <a:buFontTx/>
              <a:buNone/>
              <a:defRPr/>
            </a:lvl4pPr>
            <a:lvl5pPr marL="1008241" indent="0">
              <a:buFontTx/>
              <a:buNone/>
              <a:defRPr/>
            </a:lvl5pPr>
          </a:lstStyle>
          <a:p>
            <a:pPr lvl="0"/>
            <a:r>
              <a:rPr lang="en-US"/>
              <a:t>Click to edit Master text styles</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44765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85641"/>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78374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5429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5434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Green Bullet text">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377940"/>
          </a:xfrm>
        </p:spPr>
        <p:txBody>
          <a:bodyPr wrap="square">
            <a:spAutoFit/>
          </a:bodyPr>
          <a:lstStyle>
            <a:lvl1pPr marL="392094" indent="-392094">
              <a:spcBef>
                <a:spcPts val="1200"/>
              </a:spcBef>
              <a:buClr>
                <a:srgbClr val="89C402"/>
              </a:buClr>
              <a:buSzPct val="100000"/>
              <a:buFont typeface="Wingdings" panose="05000000000000000000" pitchFamily="2" charset="2"/>
              <a:buChar char="ü"/>
              <a:defRPr sz="3136"/>
            </a:lvl1pPr>
            <a:lvl2pPr marL="728174" indent="-336080">
              <a:buClr>
                <a:srgbClr val="89C402"/>
              </a:buClr>
              <a:buSzPct val="100000"/>
              <a:buFont typeface="Wingdings" panose="05000000000000000000" pitchFamily="2" charset="2"/>
              <a:buChar char="ü"/>
              <a:defRPr sz="2353"/>
            </a:lvl2pPr>
            <a:lvl3pPr marL="1008241" indent="-280067">
              <a:buClr>
                <a:srgbClr val="89C402"/>
              </a:buClr>
              <a:buSzPct val="100000"/>
              <a:buFont typeface="Wingdings" panose="05000000000000000000" pitchFamily="2" charset="2"/>
              <a:buChar char="ü"/>
              <a:tabLst/>
              <a:defRPr sz="1961"/>
            </a:lvl3pPr>
            <a:lvl4pPr marL="1232294" indent="-224054">
              <a:buClr>
                <a:srgbClr val="89C402"/>
              </a:buClr>
              <a:buSzPct val="100000"/>
              <a:buFont typeface="Wingdings" panose="05000000000000000000" pitchFamily="2" charset="2"/>
              <a:buChar char="ü"/>
              <a:defRPr lang="en-US" sz="1765" kern="1200" spc="0" baseline="0" dirty="0">
                <a:gradFill>
                  <a:gsLst>
                    <a:gs pos="1250">
                      <a:schemeClr val="tx1"/>
                    </a:gs>
                    <a:gs pos="100000">
                      <a:schemeClr val="tx1"/>
                    </a:gs>
                  </a:gsLst>
                  <a:lin ang="5400000" scaled="0"/>
                </a:gradFill>
                <a:latin typeface="+mn-lt"/>
                <a:ea typeface="+mn-ea"/>
                <a:cs typeface="+mn-cs"/>
              </a:defRPr>
            </a:lvl4pPr>
            <a:lvl5pPr marL="1232294" indent="-224054">
              <a:buClr>
                <a:srgbClr val="89C402"/>
              </a:buClr>
              <a:buSzPct val="100000"/>
              <a:buFont typeface="Wingdings" panose="05000000000000000000" pitchFamily="2" charset="2"/>
              <a:buChar char="ü"/>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1"/>
          </p:nvPr>
        </p:nvSpPr>
        <p:spPr>
          <a:xfrm>
            <a:off x="6546534" y="1189176"/>
            <a:ext cx="5378548" cy="2377940"/>
          </a:xfrm>
        </p:spPr>
        <p:txBody>
          <a:bodyPr wrap="square">
            <a:spAutoFit/>
          </a:bodyPr>
          <a:lstStyle>
            <a:lvl1pPr marL="392094" indent="-392094">
              <a:spcBef>
                <a:spcPts val="1200"/>
              </a:spcBef>
              <a:buClr>
                <a:srgbClr val="89C402"/>
              </a:buClr>
              <a:buSzPct val="100000"/>
              <a:buFont typeface="Wingdings" panose="05000000000000000000" pitchFamily="2" charset="2"/>
              <a:buChar char="ü"/>
              <a:defRPr sz="3136"/>
            </a:lvl1pPr>
            <a:lvl2pPr marL="728174" indent="-336080">
              <a:buClr>
                <a:srgbClr val="89C402"/>
              </a:buClr>
              <a:buSzPct val="100000"/>
              <a:buFont typeface="Wingdings" panose="05000000000000000000" pitchFamily="2" charset="2"/>
              <a:buChar char="ü"/>
              <a:defRPr sz="2353"/>
            </a:lvl2pPr>
            <a:lvl3pPr marL="1008241" indent="-280067">
              <a:buClr>
                <a:srgbClr val="89C402"/>
              </a:buClr>
              <a:buSzPct val="100000"/>
              <a:buFont typeface="Wingdings" panose="05000000000000000000" pitchFamily="2" charset="2"/>
              <a:buChar char="ü"/>
              <a:tabLst/>
              <a:defRPr sz="1961"/>
            </a:lvl3pPr>
            <a:lvl4pPr marL="1232294" indent="-224054">
              <a:buClr>
                <a:srgbClr val="89C402"/>
              </a:buClr>
              <a:buSzPct val="100000"/>
              <a:buFont typeface="Wingdings" panose="05000000000000000000" pitchFamily="2" charset="2"/>
              <a:buChar char="ü"/>
              <a:defRPr lang="en-US" sz="1765" kern="1200" spc="0" baseline="0" dirty="0">
                <a:gradFill>
                  <a:gsLst>
                    <a:gs pos="1250">
                      <a:schemeClr val="tx1"/>
                    </a:gs>
                    <a:gs pos="100000">
                      <a:schemeClr val="tx1"/>
                    </a:gs>
                  </a:gsLst>
                  <a:lin ang="5400000" scaled="0"/>
                </a:gradFill>
                <a:latin typeface="+mn-lt"/>
                <a:ea typeface="+mn-ea"/>
                <a:cs typeface="+mn-cs"/>
              </a:defRPr>
            </a:lvl4pPr>
            <a:lvl5pPr marL="1232294" indent="-224054">
              <a:buClr>
                <a:srgbClr val="89C402"/>
              </a:buClr>
              <a:buSzPct val="100000"/>
              <a:buFont typeface="Wingdings" panose="05000000000000000000" pitchFamily="2" charset="2"/>
              <a:buChar char="ü"/>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9052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5355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3"/>
          <p:cNvSpPr>
            <a:spLocks noGrp="1"/>
          </p:cNvSpPr>
          <p:nvPr>
            <p:ph type="body" sz="quarter" idx="10" hasCustomPrompt="1"/>
          </p:nvPr>
        </p:nvSpPr>
        <p:spPr>
          <a:xfrm>
            <a:off x="269240" y="1008336"/>
            <a:ext cx="11653523" cy="561290"/>
          </a:xfrm>
        </p:spPr>
        <p:txBody>
          <a:bodyPr/>
          <a:lstStyle>
            <a:lvl1pPr marL="0" indent="0">
              <a:buFontTx/>
              <a:buNone/>
              <a:defRPr sz="2745" baseline="0"/>
            </a:lvl1pPr>
            <a:lvl2pPr marL="336080" indent="0">
              <a:buFontTx/>
              <a:buNone/>
              <a:defRPr/>
            </a:lvl2pPr>
            <a:lvl3pPr marL="560134" indent="0">
              <a:buFontTx/>
              <a:buNone/>
              <a:defRPr/>
            </a:lvl3pPr>
            <a:lvl4pPr marL="784187" indent="0">
              <a:buFontTx/>
              <a:buNone/>
              <a:defRPr/>
            </a:lvl4pPr>
            <a:lvl5pPr marL="1008241" indent="0">
              <a:buFontTx/>
              <a:buNone/>
              <a:defRPr/>
            </a:lvl5pPr>
          </a:lstStyle>
          <a:p>
            <a:pPr lvl="0"/>
            <a:r>
              <a:rPr lang="en-US" dirty="0"/>
              <a:t>Sub-head, or additional information goes here</a:t>
            </a:r>
          </a:p>
        </p:txBody>
      </p:sp>
    </p:spTree>
    <p:extLst>
      <p:ext uri="{BB962C8B-B14F-4D97-AF65-F5344CB8AC3E}">
        <p14:creationId xmlns:p14="http://schemas.microsoft.com/office/powerpoint/2010/main" val="429477882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head dark grey">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3"/>
          <p:cNvSpPr>
            <a:spLocks noGrp="1"/>
          </p:cNvSpPr>
          <p:nvPr>
            <p:ph type="body" sz="quarter" idx="10" hasCustomPrompt="1"/>
          </p:nvPr>
        </p:nvSpPr>
        <p:spPr>
          <a:xfrm>
            <a:off x="269240" y="1008336"/>
            <a:ext cx="11653523" cy="561290"/>
          </a:xfrm>
        </p:spPr>
        <p:txBody>
          <a:bodyPr/>
          <a:lstStyle>
            <a:lvl1pPr marL="0" indent="0">
              <a:buFontTx/>
              <a:buNone/>
              <a:defRPr sz="2745" baseline="0"/>
            </a:lvl1pPr>
            <a:lvl2pPr marL="336080" indent="0">
              <a:buFontTx/>
              <a:buNone/>
              <a:defRPr/>
            </a:lvl2pPr>
            <a:lvl3pPr marL="560134" indent="0">
              <a:buFontTx/>
              <a:buNone/>
              <a:defRPr/>
            </a:lvl3pPr>
            <a:lvl4pPr marL="784187" indent="0">
              <a:buFontTx/>
              <a:buNone/>
              <a:defRPr/>
            </a:lvl4pPr>
            <a:lvl5pPr marL="1008241" indent="0">
              <a:buFontTx/>
              <a:buNone/>
              <a:defRPr/>
            </a:lvl5pPr>
          </a:lstStyle>
          <a:p>
            <a:pPr lvl="0"/>
            <a:r>
              <a:rPr lang="en-US" dirty="0"/>
              <a:t>Sub-head, or additional information goes here</a:t>
            </a:r>
          </a:p>
        </p:txBody>
      </p:sp>
    </p:spTree>
    <p:extLst>
      <p:ext uri="{BB962C8B-B14F-4D97-AF65-F5344CB8AC3E}">
        <p14:creationId xmlns:p14="http://schemas.microsoft.com/office/powerpoint/2010/main" val="24833207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778565"/>
          </a:xfrm>
          <a:noFill/>
        </p:spPr>
        <p:txBody>
          <a:bodyPr lIns="182880" tIns="146304" rIns="182880" bIns="146304">
            <a:sp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367655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233158" y="1"/>
            <a:ext cx="12658319" cy="6842189"/>
            <a:chOff x="-237835" y="0"/>
            <a:chExt cx="12912145" cy="6978399"/>
          </a:xfrm>
        </p:grpSpPr>
        <p:sp>
          <p:nvSpPr>
            <p:cNvPr id="261" name="Rectangle 260"/>
            <p:cNvSpPr/>
            <p:nvPr/>
          </p:nvSpPr>
          <p:spPr bwMode="auto">
            <a:xfrm>
              <a:off x="0" y="0"/>
              <a:ext cx="12436475" cy="5949950"/>
            </a:xfrm>
            <a:prstGeom prst="rect">
              <a:avLst/>
            </a:prstGeom>
            <a:solidFill>
              <a:srgbClr val="002846"/>
            </a:solidFill>
            <a:ln w="10795" cap="flat" cmpd="sng" algn="ctr">
              <a:noFill/>
              <a:prstDash val="solid"/>
              <a:headEnd type="none" w="med" len="med"/>
              <a:tailEnd type="none" w="med" len="med"/>
            </a:ln>
            <a:effectLst/>
          </p:spPr>
          <p:txBody>
            <a:bodyPr lIns="0" tIns="46637" rIns="0" bIns="46637" anchor="ctr"/>
            <a:lstStyle/>
            <a:p>
              <a:pPr marL="0" marR="0" lvl="0" indent="0" algn="ctr" defTabSz="913854"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16814">
                      <a:srgbClr val="FFFFFF"/>
                    </a:gs>
                    <a:gs pos="46000">
                      <a:srgbClr val="FFFFFF"/>
                    </a:gs>
                  </a:gsLst>
                  <a:lin ang="5400000" scaled="0"/>
                </a:gradFill>
                <a:effectLst/>
                <a:uLnTx/>
                <a:uFillTx/>
                <a:latin typeface="Segoe UI"/>
                <a:ea typeface="MS PGothic" panose="020B0600070205080204" pitchFamily="34" charset="-128"/>
                <a:cs typeface="+mn-cs"/>
              </a:endParaRPr>
            </a:p>
          </p:txBody>
        </p:sp>
        <p:sp>
          <p:nvSpPr>
            <p:cNvPr id="262" name="Freeform 261"/>
            <p:cNvSpPr/>
            <p:nvPr/>
          </p:nvSpPr>
          <p:spPr bwMode="auto">
            <a:xfrm>
              <a:off x="11399838" y="2357438"/>
              <a:ext cx="68262" cy="38100"/>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w="9525" cap="flat" cmpd="sng" algn="ctr">
              <a:noFill/>
              <a:prstDash val="solid"/>
              <a:headEnd type="none" w="med" len="med"/>
              <a:tailEnd type="none" w="med" len="med"/>
            </a:ln>
            <a:effectLst/>
          </p:spPr>
          <p:txBody>
            <a:bodyPr anchor="ctr"/>
            <a:lstStyle/>
            <a:p>
              <a:pPr marL="0" marR="0" lvl="0" indent="0" algn="ctr" defTabSz="913881"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S PGothic" panose="020B0600070205080204" pitchFamily="34" charset="-128"/>
                <a:cs typeface="+mn-cs"/>
              </a:endParaRPr>
            </a:p>
          </p:txBody>
        </p:sp>
        <p:sp>
          <p:nvSpPr>
            <p:cNvPr id="458" name="Rectangle 457"/>
            <p:cNvSpPr/>
            <p:nvPr/>
          </p:nvSpPr>
          <p:spPr bwMode="auto">
            <a:xfrm>
              <a:off x="112714" y="4411652"/>
              <a:ext cx="12203111" cy="1391390"/>
            </a:xfrm>
            <a:prstGeom prst="rect">
              <a:avLst/>
            </a:prstGeom>
            <a:solidFill>
              <a:srgbClr val="0072C6">
                <a:lumMod val="75000"/>
              </a:srgbClr>
            </a:solidFill>
            <a:ln w="6350" cap="flat" cmpd="sng" algn="ctr">
              <a:noFill/>
              <a:prstDash val="solid"/>
              <a:miter lim="800000"/>
              <a:headEnd type="none" w="med" len="med"/>
              <a:tailEnd type="none" w="med" len="med"/>
            </a:ln>
            <a:effectLst/>
          </p:spPr>
          <p:txBody>
            <a:bodyPr lIns="179285" tIns="91440"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567" b="0" i="0" u="none" strike="noStrike" kern="0" cap="none" spc="0" normalizeH="0" baseline="0" noProof="0" dirty="0">
                  <a:ln>
                    <a:noFill/>
                  </a:ln>
                  <a:gradFill>
                    <a:gsLst>
                      <a:gs pos="92500">
                        <a:srgbClr val="FFC000"/>
                      </a:gs>
                      <a:gs pos="33000">
                        <a:srgbClr val="FFC000"/>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Infrastructure Services</a:t>
              </a:r>
            </a:p>
          </p:txBody>
        </p:sp>
        <p:grpSp>
          <p:nvGrpSpPr>
            <p:cNvPr id="459" name="Group 458"/>
            <p:cNvGrpSpPr/>
            <p:nvPr/>
          </p:nvGrpSpPr>
          <p:grpSpPr>
            <a:xfrm>
              <a:off x="2945483" y="4783867"/>
              <a:ext cx="2834641" cy="790575"/>
              <a:chOff x="3078280" y="4930775"/>
              <a:chExt cx="2834641" cy="790575"/>
            </a:xfrm>
          </p:grpSpPr>
          <p:sp>
            <p:nvSpPr>
              <p:cNvPr id="507" name="Rectangle 506"/>
              <p:cNvSpPr/>
              <p:nvPr/>
            </p:nvSpPr>
            <p:spPr bwMode="auto">
              <a:xfrm>
                <a:off x="3078280" y="4930775"/>
                <a:ext cx="2834640" cy="790575"/>
              </a:xfrm>
              <a:prstGeom prst="rect">
                <a:avLst/>
              </a:prstGeom>
              <a:solidFill>
                <a:srgbClr val="0072C6"/>
              </a:solidFill>
              <a:ln w="6350" cap="flat" cmpd="sng" algn="ctr">
                <a:noFill/>
                <a:prstDash val="solid"/>
                <a:miter lim="800000"/>
                <a:headEnd type="none" w="med" len="med"/>
                <a:tailEnd type="none" w="med" len="med"/>
              </a:ln>
              <a:effectLst/>
            </p:spPr>
            <p:txBody>
              <a:bodyPr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Storage</a:t>
                </a:r>
              </a:p>
            </p:txBody>
          </p:sp>
          <p:grpSp>
            <p:nvGrpSpPr>
              <p:cNvPr id="508" name="Group 507"/>
              <p:cNvGrpSpPr/>
              <p:nvPr/>
            </p:nvGrpSpPr>
            <p:grpSpPr>
              <a:xfrm>
                <a:off x="3141325" y="5190883"/>
                <a:ext cx="920051" cy="363782"/>
                <a:chOff x="3141325" y="5190883"/>
                <a:chExt cx="920051" cy="363782"/>
              </a:xfrm>
            </p:grpSpPr>
            <p:sp>
              <p:nvSpPr>
                <p:cNvPr id="515" name="Rectangle 514"/>
                <p:cNvSpPr/>
                <p:nvPr/>
              </p:nvSpPr>
              <p:spPr bwMode="auto">
                <a:xfrm>
                  <a:off x="3399149" y="5190883"/>
                  <a:ext cx="662227" cy="363782"/>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BLOB </a:t>
                  </a:r>
                  <a:b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Storage</a:t>
                  </a:r>
                </a:p>
              </p:txBody>
            </p:sp>
            <p:pic>
              <p:nvPicPr>
                <p:cNvPr id="516" name="Picture 231" descr="Storage blob.png"/>
                <p:cNvPicPr>
                  <a:picLocks noChangeAspect="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3141325" y="5253461"/>
                  <a:ext cx="247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9" name="Group 508"/>
              <p:cNvGrpSpPr/>
              <p:nvPr/>
            </p:nvGrpSpPr>
            <p:grpSpPr>
              <a:xfrm>
                <a:off x="4130780" y="5194673"/>
                <a:ext cx="817562" cy="363782"/>
                <a:chOff x="4079535" y="5194673"/>
                <a:chExt cx="817562" cy="363782"/>
              </a:xfrm>
            </p:grpSpPr>
            <p:sp>
              <p:nvSpPr>
                <p:cNvPr id="513" name="Rectangle 512"/>
                <p:cNvSpPr/>
                <p:nvPr/>
              </p:nvSpPr>
              <p:spPr bwMode="auto">
                <a:xfrm>
                  <a:off x="4351381" y="5194673"/>
                  <a:ext cx="545716" cy="363782"/>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a:t>
                  </a:r>
                  <a:b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Files</a:t>
                  </a:r>
                </a:p>
              </p:txBody>
            </p:sp>
            <p:pic>
              <p:nvPicPr>
                <p:cNvPr id="514" name="Picture 232" descr="Storage blob.png"/>
                <p:cNvPicPr>
                  <a:picLocks noChangeAspect="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4079535" y="5253461"/>
                  <a:ext cx="247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0" name="Group 509"/>
              <p:cNvGrpSpPr/>
              <p:nvPr/>
            </p:nvGrpSpPr>
            <p:grpSpPr>
              <a:xfrm>
                <a:off x="5017746" y="5193643"/>
                <a:ext cx="895175" cy="363782"/>
                <a:chOff x="5017746" y="5193643"/>
                <a:chExt cx="895175" cy="363782"/>
              </a:xfrm>
            </p:grpSpPr>
            <p:sp>
              <p:nvSpPr>
                <p:cNvPr id="511" name="Rectangle 510"/>
                <p:cNvSpPr/>
                <p:nvPr/>
              </p:nvSpPr>
              <p:spPr bwMode="auto">
                <a:xfrm>
                  <a:off x="5292049" y="5193643"/>
                  <a:ext cx="620872" cy="363782"/>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Premium Storage</a:t>
                  </a:r>
                </a:p>
              </p:txBody>
            </p:sp>
            <p:pic>
              <p:nvPicPr>
                <p:cNvPr id="512" name="Picture 233" descr="Storage blob.png"/>
                <p:cNvPicPr>
                  <a:picLocks noChangeAspect="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5017746" y="5253461"/>
                  <a:ext cx="247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60" name="Group 459"/>
            <p:cNvGrpSpPr/>
            <p:nvPr/>
          </p:nvGrpSpPr>
          <p:grpSpPr>
            <a:xfrm>
              <a:off x="249566" y="4783867"/>
              <a:ext cx="2573556" cy="788988"/>
              <a:chOff x="249566" y="4930775"/>
              <a:chExt cx="2573556" cy="788988"/>
            </a:xfrm>
          </p:grpSpPr>
          <p:sp>
            <p:nvSpPr>
              <p:cNvPr id="484" name="Rectangle 483"/>
              <p:cNvSpPr/>
              <p:nvPr/>
            </p:nvSpPr>
            <p:spPr bwMode="auto">
              <a:xfrm>
                <a:off x="249566" y="4930775"/>
                <a:ext cx="2573556" cy="788988"/>
              </a:xfrm>
              <a:prstGeom prst="rect">
                <a:avLst/>
              </a:prstGeom>
              <a:solidFill>
                <a:srgbClr val="0072C6"/>
              </a:solidFill>
              <a:ln w="6350" cap="flat" cmpd="sng" algn="ctr">
                <a:noFill/>
                <a:prstDash val="solid"/>
                <a:miter lim="800000"/>
                <a:headEnd type="none" w="med" len="med"/>
                <a:tailEnd type="none" w="med" len="med"/>
              </a:ln>
              <a:effectLst/>
            </p:spPr>
            <p:txBody>
              <a:bodyPr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Compute</a:t>
                </a:r>
              </a:p>
            </p:txBody>
          </p:sp>
          <p:grpSp>
            <p:nvGrpSpPr>
              <p:cNvPr id="486" name="Group 485"/>
              <p:cNvGrpSpPr/>
              <p:nvPr/>
            </p:nvGrpSpPr>
            <p:grpSpPr>
              <a:xfrm>
                <a:off x="485673" y="5263570"/>
                <a:ext cx="952409" cy="261937"/>
                <a:chOff x="607413" y="5263570"/>
                <a:chExt cx="952409" cy="261937"/>
              </a:xfrm>
            </p:grpSpPr>
            <p:sp>
              <p:nvSpPr>
                <p:cNvPr id="503" name="Rectangle 502"/>
                <p:cNvSpPr/>
                <p:nvPr/>
              </p:nvSpPr>
              <p:spPr bwMode="auto">
                <a:xfrm>
                  <a:off x="892212" y="5263570"/>
                  <a:ext cx="667610" cy="218104"/>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Virtual</a:t>
                  </a:r>
                  <a:b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Machine</a:t>
                  </a:r>
                </a:p>
              </p:txBody>
            </p:sp>
            <p:pic>
              <p:nvPicPr>
                <p:cNvPr id="504" name="Picture 395"/>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607413" y="5263570"/>
                  <a:ext cx="2619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7" name="Group 486"/>
              <p:cNvGrpSpPr/>
              <p:nvPr/>
            </p:nvGrpSpPr>
            <p:grpSpPr>
              <a:xfrm>
                <a:off x="1737729" y="5259936"/>
                <a:ext cx="934978" cy="239587"/>
                <a:chOff x="1737729" y="5267270"/>
                <a:chExt cx="934978" cy="239587"/>
              </a:xfrm>
            </p:grpSpPr>
            <p:sp>
              <p:nvSpPr>
                <p:cNvPr id="488" name="Rectangle 487"/>
                <p:cNvSpPr/>
                <p:nvPr/>
              </p:nvSpPr>
              <p:spPr bwMode="auto">
                <a:xfrm>
                  <a:off x="1970460" y="5267270"/>
                  <a:ext cx="702247" cy="239587"/>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Containers</a:t>
                  </a:r>
                </a:p>
              </p:txBody>
            </p:sp>
            <p:grpSp>
              <p:nvGrpSpPr>
                <p:cNvPr id="489" name="Group 411"/>
                <p:cNvGrpSpPr>
                  <a:grpSpLocks/>
                </p:cNvGrpSpPr>
                <p:nvPr/>
              </p:nvGrpSpPr>
              <p:grpSpPr bwMode="auto">
                <a:xfrm>
                  <a:off x="1737729" y="5302132"/>
                  <a:ext cx="220664" cy="169862"/>
                  <a:chOff x="1116824" y="5288934"/>
                  <a:chExt cx="294653" cy="226942"/>
                </a:xfrm>
              </p:grpSpPr>
              <p:grpSp>
                <p:nvGrpSpPr>
                  <p:cNvPr id="490" name="Group 489"/>
                  <p:cNvGrpSpPr/>
                  <p:nvPr/>
                </p:nvGrpSpPr>
                <p:grpSpPr>
                  <a:xfrm>
                    <a:off x="1143956" y="5308454"/>
                    <a:ext cx="97033" cy="104041"/>
                    <a:chOff x="429567" y="3925067"/>
                    <a:chExt cx="291844" cy="312924"/>
                  </a:xfrm>
                  <a:solidFill>
                    <a:srgbClr val="FFFFFF"/>
                  </a:solidFill>
                </p:grpSpPr>
                <p:sp>
                  <p:nvSpPr>
                    <p:cNvPr id="500" name="Diamond 499"/>
                    <p:cNvSpPr/>
                    <p:nvPr/>
                  </p:nvSpPr>
                  <p:spPr bwMode="auto">
                    <a:xfrm rot="19690132">
                      <a:off x="429567" y="3991206"/>
                      <a:ext cx="148049" cy="245584"/>
                    </a:xfrm>
                    <a:prstGeom prst="diamond">
                      <a:avLst/>
                    </a:prstGeom>
                    <a:grpFill/>
                    <a:ln w="9525" cap="flat" cmpd="sng" algn="ctr">
                      <a:noFill/>
                      <a:prstDash val="solid"/>
                      <a:headEnd type="none" w="med" len="med"/>
                      <a:tailEnd type="none" w="med" len="med"/>
                    </a:ln>
                    <a:effectLst/>
                    <a:scene3d>
                      <a:camera prst="orthographicFront">
                        <a:rot lat="899860" lon="21583921" rev="2154000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01" name="Diamond 500"/>
                    <p:cNvSpPr/>
                    <p:nvPr/>
                  </p:nvSpPr>
                  <p:spPr bwMode="auto">
                    <a:xfrm rot="1935408">
                      <a:off x="567471" y="3991342"/>
                      <a:ext cx="153940" cy="246649"/>
                    </a:xfrm>
                    <a:prstGeom prst="diamond">
                      <a:avLst/>
                    </a:prstGeom>
                    <a:grpFill/>
                    <a:ln w="9525" cap="flat" cmpd="sng" algn="ctr">
                      <a:no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502" name="Diamond 501"/>
                    <p:cNvSpPr/>
                    <p:nvPr/>
                  </p:nvSpPr>
                  <p:spPr bwMode="auto">
                    <a:xfrm rot="5400000">
                      <a:off x="498047" y="3879246"/>
                      <a:ext cx="153941" cy="245584"/>
                    </a:xfrm>
                    <a:prstGeom prst="diamond">
                      <a:avLst/>
                    </a:prstGeom>
                    <a:grpFill/>
                    <a:ln w="9525" cap="flat" cmpd="sng" algn="ctr">
                      <a:noFill/>
                      <a:prstDash val="solid"/>
                      <a:headEnd type="none" w="med" len="med"/>
                      <a:tailEnd type="none" w="med" len="med"/>
                    </a:ln>
                    <a:effectLst/>
                    <a:scene3d>
                      <a:camera prst="orthographicFront">
                        <a:rot lat="21599979" lon="2400000" rev="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sp>
                <p:nvSpPr>
                  <p:cNvPr id="491" name="Rounded Rectangle 490"/>
                  <p:cNvSpPr/>
                  <p:nvPr/>
                </p:nvSpPr>
                <p:spPr bwMode="auto">
                  <a:xfrm>
                    <a:off x="1116824" y="5288934"/>
                    <a:ext cx="294653" cy="226942"/>
                  </a:xfrm>
                  <a:prstGeom prst="roundRect">
                    <a:avLst>
                      <a:gd name="adj" fmla="val 9184"/>
                    </a:avLst>
                  </a:prstGeom>
                  <a:noFill/>
                  <a:ln w="19050" cap="flat" cmpd="sng" algn="ctr">
                    <a:solidFill>
                      <a:srgbClr val="FFFFFF"/>
                    </a:solid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492" name="Group 491"/>
                  <p:cNvGrpSpPr/>
                  <p:nvPr/>
                </p:nvGrpSpPr>
                <p:grpSpPr>
                  <a:xfrm>
                    <a:off x="1288799" y="5308986"/>
                    <a:ext cx="97033" cy="104040"/>
                    <a:chOff x="429561" y="3925070"/>
                    <a:chExt cx="291847" cy="312921"/>
                  </a:xfrm>
                  <a:solidFill>
                    <a:srgbClr val="FFFFFF"/>
                  </a:solidFill>
                </p:grpSpPr>
                <p:sp>
                  <p:nvSpPr>
                    <p:cNvPr id="497" name="Diamond 496"/>
                    <p:cNvSpPr/>
                    <p:nvPr/>
                  </p:nvSpPr>
                  <p:spPr bwMode="auto">
                    <a:xfrm rot="19690132">
                      <a:off x="429561" y="3991205"/>
                      <a:ext cx="148050" cy="245585"/>
                    </a:xfrm>
                    <a:prstGeom prst="diamond">
                      <a:avLst/>
                    </a:prstGeom>
                    <a:grpFill/>
                    <a:ln w="9525" cap="flat" cmpd="sng" algn="ctr">
                      <a:noFill/>
                      <a:prstDash val="solid"/>
                      <a:headEnd type="none" w="med" len="med"/>
                      <a:tailEnd type="none" w="med" len="med"/>
                    </a:ln>
                    <a:effectLst/>
                    <a:scene3d>
                      <a:camera prst="orthographicFront">
                        <a:rot lat="899860" lon="21583921" rev="2154000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98" name="Diamond 497"/>
                    <p:cNvSpPr/>
                    <p:nvPr/>
                  </p:nvSpPr>
                  <p:spPr bwMode="auto">
                    <a:xfrm rot="1935408">
                      <a:off x="567466" y="3991341"/>
                      <a:ext cx="153942" cy="246650"/>
                    </a:xfrm>
                    <a:prstGeom prst="diamond">
                      <a:avLst/>
                    </a:prstGeom>
                    <a:grpFill/>
                    <a:ln w="9525" cap="flat" cmpd="sng" algn="ctr">
                      <a:no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99" name="Diamond 498"/>
                    <p:cNvSpPr/>
                    <p:nvPr/>
                  </p:nvSpPr>
                  <p:spPr bwMode="auto">
                    <a:xfrm rot="5400000">
                      <a:off x="498041" y="3879250"/>
                      <a:ext cx="153941" cy="245582"/>
                    </a:xfrm>
                    <a:prstGeom prst="diamond">
                      <a:avLst/>
                    </a:prstGeom>
                    <a:grpFill/>
                    <a:ln w="9525" cap="flat" cmpd="sng" algn="ctr">
                      <a:noFill/>
                      <a:prstDash val="solid"/>
                      <a:headEnd type="none" w="med" len="med"/>
                      <a:tailEnd type="none" w="med" len="med"/>
                    </a:ln>
                    <a:effectLst/>
                    <a:scene3d>
                      <a:camera prst="orthographicFront">
                        <a:rot lat="21599979" lon="2400000" rev="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493" name="Group 492"/>
                  <p:cNvGrpSpPr/>
                  <p:nvPr/>
                </p:nvGrpSpPr>
                <p:grpSpPr>
                  <a:xfrm>
                    <a:off x="1220330" y="5390443"/>
                    <a:ext cx="97032" cy="104039"/>
                    <a:chOff x="429564" y="3925074"/>
                    <a:chExt cx="291843" cy="312917"/>
                  </a:xfrm>
                  <a:solidFill>
                    <a:srgbClr val="FFFFFF"/>
                  </a:solidFill>
                </p:grpSpPr>
                <p:sp>
                  <p:nvSpPr>
                    <p:cNvPr id="494" name="Diamond 493"/>
                    <p:cNvSpPr/>
                    <p:nvPr/>
                  </p:nvSpPr>
                  <p:spPr bwMode="auto">
                    <a:xfrm rot="19690132">
                      <a:off x="429564" y="3991204"/>
                      <a:ext cx="148050" cy="245585"/>
                    </a:xfrm>
                    <a:prstGeom prst="diamond">
                      <a:avLst/>
                    </a:prstGeom>
                    <a:grpFill/>
                    <a:ln w="9525" cap="flat" cmpd="sng" algn="ctr">
                      <a:noFill/>
                      <a:prstDash val="solid"/>
                      <a:headEnd type="none" w="med" len="med"/>
                      <a:tailEnd type="none" w="med" len="med"/>
                    </a:ln>
                    <a:effectLst/>
                    <a:scene3d>
                      <a:camera prst="orthographicFront">
                        <a:rot lat="899860" lon="21583921" rev="2154000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95" name="Diamond 494"/>
                    <p:cNvSpPr/>
                    <p:nvPr/>
                  </p:nvSpPr>
                  <p:spPr bwMode="auto">
                    <a:xfrm rot="1935408">
                      <a:off x="567465" y="3991345"/>
                      <a:ext cx="153942" cy="246646"/>
                    </a:xfrm>
                    <a:prstGeom prst="diamond">
                      <a:avLst/>
                    </a:prstGeom>
                    <a:grpFill/>
                    <a:ln w="9525" cap="flat" cmpd="sng" algn="ctr">
                      <a:no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496" name="Diamond 495"/>
                    <p:cNvSpPr/>
                    <p:nvPr/>
                  </p:nvSpPr>
                  <p:spPr bwMode="auto">
                    <a:xfrm rot="5400000">
                      <a:off x="502612" y="3879253"/>
                      <a:ext cx="153940" cy="245581"/>
                    </a:xfrm>
                    <a:prstGeom prst="diamond">
                      <a:avLst/>
                    </a:prstGeom>
                    <a:grpFill/>
                    <a:ln w="9525" cap="flat" cmpd="sng" algn="ctr">
                      <a:noFill/>
                      <a:prstDash val="solid"/>
                      <a:headEnd type="none" w="med" len="med"/>
                      <a:tailEnd type="none" w="med" len="med"/>
                    </a:ln>
                    <a:effectLst/>
                    <a:scene3d>
                      <a:camera prst="orthographicFront">
                        <a:rot lat="21599979" lon="2400000" rev="0"/>
                      </a:camera>
                      <a:lightRig rig="threePt" dir="t"/>
                    </a:scene3d>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grpSp>
        </p:grpSp>
        <p:grpSp>
          <p:nvGrpSpPr>
            <p:cNvPr id="461" name="Group 460"/>
            <p:cNvGrpSpPr/>
            <p:nvPr/>
          </p:nvGrpSpPr>
          <p:grpSpPr>
            <a:xfrm>
              <a:off x="5900614" y="4783867"/>
              <a:ext cx="6292850" cy="790575"/>
              <a:chOff x="6022975" y="4930775"/>
              <a:chExt cx="6292850" cy="790575"/>
            </a:xfrm>
          </p:grpSpPr>
          <p:sp>
            <p:nvSpPr>
              <p:cNvPr id="462" name="Rectangle 461"/>
              <p:cNvSpPr/>
              <p:nvPr/>
            </p:nvSpPr>
            <p:spPr bwMode="auto">
              <a:xfrm>
                <a:off x="6022975" y="4930775"/>
                <a:ext cx="6292850" cy="790575"/>
              </a:xfrm>
              <a:prstGeom prst="rect">
                <a:avLst/>
              </a:prstGeom>
              <a:solidFill>
                <a:srgbClr val="0072C6"/>
              </a:solidFill>
              <a:ln w="6350" cap="flat" cmpd="sng" algn="ctr">
                <a:noFill/>
                <a:prstDash val="solid"/>
                <a:miter lim="800000"/>
                <a:headEnd type="none" w="med" len="med"/>
                <a:tailEnd type="none" w="med" len="med"/>
              </a:ln>
              <a:effectLst/>
            </p:spPr>
            <p:txBody>
              <a:bodyPr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Networking</a:t>
                </a:r>
              </a:p>
            </p:txBody>
          </p:sp>
          <p:grpSp>
            <p:nvGrpSpPr>
              <p:cNvPr id="463" name="Group 462"/>
              <p:cNvGrpSpPr/>
              <p:nvPr/>
            </p:nvGrpSpPr>
            <p:grpSpPr>
              <a:xfrm>
                <a:off x="6120092" y="5210907"/>
                <a:ext cx="947766" cy="346518"/>
                <a:chOff x="6120092" y="5210907"/>
                <a:chExt cx="947766" cy="346518"/>
              </a:xfrm>
            </p:grpSpPr>
            <p:sp>
              <p:nvSpPr>
                <p:cNvPr id="482" name="Rectangle 481"/>
                <p:cNvSpPr/>
                <p:nvPr/>
              </p:nvSpPr>
              <p:spPr bwMode="auto">
                <a:xfrm>
                  <a:off x="6388100" y="5210907"/>
                  <a:ext cx="679758" cy="346518"/>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Virtual Network</a:t>
                  </a:r>
                </a:p>
              </p:txBody>
            </p:sp>
            <p:pic>
              <p:nvPicPr>
                <p:cNvPr id="483" name="Picture 226"/>
                <p:cNvPicPr>
                  <a:picLocks noChangeAspect="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6120092" y="5242269"/>
                  <a:ext cx="2682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4" name="Group 463"/>
              <p:cNvGrpSpPr/>
              <p:nvPr/>
            </p:nvGrpSpPr>
            <p:grpSpPr>
              <a:xfrm>
                <a:off x="8599909" y="5210661"/>
                <a:ext cx="854686" cy="346764"/>
                <a:chOff x="8608651" y="5210661"/>
                <a:chExt cx="854686" cy="346764"/>
              </a:xfrm>
            </p:grpSpPr>
            <p:sp>
              <p:nvSpPr>
                <p:cNvPr id="480" name="Rectangle 479"/>
                <p:cNvSpPr/>
                <p:nvPr/>
              </p:nvSpPr>
              <p:spPr bwMode="auto">
                <a:xfrm>
                  <a:off x="8913208" y="5210661"/>
                  <a:ext cx="550129" cy="346764"/>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Express</a:t>
                  </a:r>
                </a:p>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Route</a:t>
                  </a:r>
                </a:p>
              </p:txBody>
            </p:sp>
            <p:pic>
              <p:nvPicPr>
                <p:cNvPr id="481" name="Picture 227"/>
                <p:cNvPicPr>
                  <a:picLocks noChangeAspect="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8608651" y="5234771"/>
                  <a:ext cx="285077" cy="2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5" name="Group 464"/>
              <p:cNvGrpSpPr/>
              <p:nvPr/>
            </p:nvGrpSpPr>
            <p:grpSpPr>
              <a:xfrm>
                <a:off x="9499896" y="5210661"/>
                <a:ext cx="856833" cy="346764"/>
                <a:chOff x="9542661" y="5210661"/>
                <a:chExt cx="856833" cy="346764"/>
              </a:xfrm>
            </p:grpSpPr>
            <p:sp>
              <p:nvSpPr>
                <p:cNvPr id="478" name="Rectangle 477"/>
                <p:cNvSpPr/>
                <p:nvPr/>
              </p:nvSpPr>
              <p:spPr bwMode="auto">
                <a:xfrm>
                  <a:off x="9773921" y="5210661"/>
                  <a:ext cx="625573" cy="346764"/>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Traffic Manager</a:t>
                  </a:r>
                </a:p>
              </p:txBody>
            </p:sp>
            <p:pic>
              <p:nvPicPr>
                <p:cNvPr id="479" name="Picture 88"/>
                <p:cNvPicPr>
                  <a:picLocks noChangeAspect="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9542661" y="5271638"/>
                  <a:ext cx="2111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6" name="Group 465"/>
              <p:cNvGrpSpPr/>
              <p:nvPr/>
            </p:nvGrpSpPr>
            <p:grpSpPr>
              <a:xfrm>
                <a:off x="11270141" y="5210661"/>
                <a:ext cx="985359" cy="346764"/>
                <a:chOff x="11270141" y="5210661"/>
                <a:chExt cx="985359" cy="346764"/>
              </a:xfrm>
            </p:grpSpPr>
            <p:sp>
              <p:nvSpPr>
                <p:cNvPr id="476" name="Rectangle 475"/>
                <p:cNvSpPr/>
                <p:nvPr/>
              </p:nvSpPr>
              <p:spPr bwMode="auto">
                <a:xfrm>
                  <a:off x="11524599" y="5210661"/>
                  <a:ext cx="730901" cy="346764"/>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Application Gateway</a:t>
                  </a:r>
                </a:p>
              </p:txBody>
            </p:sp>
            <p:sp>
              <p:nvSpPr>
                <p:cNvPr id="477" name="Freeform 476"/>
                <p:cNvSpPr/>
                <p:nvPr/>
              </p:nvSpPr>
              <p:spPr bwMode="auto">
                <a:xfrm rot="2700000">
                  <a:off x="11270140" y="5281957"/>
                  <a:ext cx="188913" cy="188912"/>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FFFFFF"/>
                </a:solidFill>
                <a:ln w="9525" cap="flat" cmpd="sng" algn="ctr">
                  <a:no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nvGrpSpPr>
              <p:cNvPr id="467" name="Group 466"/>
              <p:cNvGrpSpPr/>
              <p:nvPr/>
            </p:nvGrpSpPr>
            <p:grpSpPr>
              <a:xfrm>
                <a:off x="7897520" y="5210661"/>
                <a:ext cx="657088" cy="346764"/>
                <a:chOff x="7872239" y="5210661"/>
                <a:chExt cx="657088" cy="346764"/>
              </a:xfrm>
            </p:grpSpPr>
            <p:sp>
              <p:nvSpPr>
                <p:cNvPr id="474" name="Rectangle 473"/>
                <p:cNvSpPr/>
                <p:nvPr/>
              </p:nvSpPr>
              <p:spPr bwMode="auto">
                <a:xfrm>
                  <a:off x="8127646" y="5210661"/>
                  <a:ext cx="401681" cy="346764"/>
                </a:xfrm>
                <a:prstGeom prst="rect">
                  <a:avLst/>
                </a:prstGeom>
                <a:noFill/>
                <a:ln w="6350" cap="flat" cmpd="sng" algn="ctr">
                  <a:noFill/>
                  <a:prstDash val="solid"/>
                  <a:miter lim="800000"/>
                  <a:headEnd type="none" w="med" len="med"/>
                  <a:tailEnd type="none" w="med" len="med"/>
                </a:ln>
                <a:effectLst/>
              </p:spPr>
              <p:txBody>
                <a:bodyPr lIns="45720" tIns="45720" rIns="45720" bIns="45720" anchor="ctr" anchorCtr="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DNS</a:t>
                  </a:r>
                </a:p>
              </p:txBody>
            </p:sp>
            <p:pic>
              <p:nvPicPr>
                <p:cNvPr id="475" name="Picture 3"/>
                <p:cNvPicPr>
                  <a:picLocks noChangeAspect="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7872239" y="5259380"/>
                  <a:ext cx="234066" cy="23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8" name="Group 467"/>
              <p:cNvGrpSpPr/>
              <p:nvPr/>
            </p:nvGrpSpPr>
            <p:grpSpPr>
              <a:xfrm>
                <a:off x="10402030" y="5210661"/>
                <a:ext cx="822809" cy="346764"/>
                <a:chOff x="10440820" y="5210661"/>
                <a:chExt cx="822809" cy="346764"/>
              </a:xfrm>
            </p:grpSpPr>
            <p:sp>
              <p:nvSpPr>
                <p:cNvPr id="472" name="Rectangle 471"/>
                <p:cNvSpPr/>
                <p:nvPr/>
              </p:nvSpPr>
              <p:spPr bwMode="auto">
                <a:xfrm>
                  <a:off x="10673647" y="5210661"/>
                  <a:ext cx="589982" cy="346764"/>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VPN </a:t>
                  </a:r>
                  <a:b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Gateway</a:t>
                  </a:r>
                </a:p>
              </p:txBody>
            </p:sp>
            <p:pic>
              <p:nvPicPr>
                <p:cNvPr id="473" name="Picture 9"/>
                <p:cNvPicPr>
                  <a:picLocks noChangeAspect="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10440820" y="5255763"/>
                  <a:ext cx="241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9" name="Group 468"/>
              <p:cNvGrpSpPr/>
              <p:nvPr/>
            </p:nvGrpSpPr>
            <p:grpSpPr>
              <a:xfrm>
                <a:off x="7004047" y="5210907"/>
                <a:ext cx="848172" cy="346518"/>
                <a:chOff x="7002727" y="5210907"/>
                <a:chExt cx="848172" cy="346518"/>
              </a:xfrm>
            </p:grpSpPr>
            <p:sp>
              <p:nvSpPr>
                <p:cNvPr id="470" name="Rectangle 469"/>
                <p:cNvSpPr/>
                <p:nvPr/>
              </p:nvSpPr>
              <p:spPr bwMode="auto">
                <a:xfrm>
                  <a:off x="7265455" y="5210907"/>
                  <a:ext cx="585444" cy="346518"/>
                </a:xfrm>
                <a:prstGeom prst="rect">
                  <a:avLst/>
                </a:prstGeom>
                <a:noFill/>
                <a:ln w="6350" cap="flat" cmpd="sng" algn="ctr">
                  <a:noFill/>
                  <a:prstDash val="solid"/>
                  <a:miter lim="800000"/>
                  <a:headEnd type="none" w="med" len="med"/>
                  <a:tailEnd type="none" w="med" len="med"/>
                </a:ln>
                <a:effectLst/>
              </p:spPr>
              <p:txBody>
                <a:bodyPr lIns="45720" tIns="45720" rIns="45720" bIns="45720"/>
                <a:lstStyle/>
                <a:p>
                  <a:pPr marL="0" marR="0" lvl="0" indent="0" algn="l" defTabSz="895751" rtl="0" eaLnBrk="1" fontAlgn="base" latinLnBrk="0" hangingPunct="1">
                    <a:lnSpc>
                      <a:spcPct val="90000"/>
                    </a:lnSpc>
                    <a:spcBef>
                      <a:spcPts val="0"/>
                    </a:spcBef>
                    <a:spcAft>
                      <a:spcPts val="0"/>
                    </a:spcAft>
                    <a:buClrTx/>
                    <a:buSzTx/>
                    <a:buFontTx/>
                    <a:buNone/>
                    <a:tabLst/>
                    <a:defRPr/>
                  </a:pPr>
                  <a:r>
                    <a:rPr kumimoji="0" lang="en-US" sz="9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Load Balancer</a:t>
                  </a:r>
                </a:p>
              </p:txBody>
            </p:sp>
            <p:pic>
              <p:nvPicPr>
                <p:cNvPr id="471" name="Picture 11"/>
                <p:cNvPicPr>
                  <a:picLocks noChangeAspect="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7002727" y="5257351"/>
                  <a:ext cx="23971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42" name="Rectangle 341"/>
            <p:cNvSpPr/>
            <p:nvPr/>
          </p:nvSpPr>
          <p:spPr bwMode="auto">
            <a:xfrm>
              <a:off x="112714" y="104775"/>
              <a:ext cx="12203111" cy="4349182"/>
            </a:xfrm>
            <a:prstGeom prst="rect">
              <a:avLst/>
            </a:prstGeom>
            <a:solidFill>
              <a:srgbClr val="005695"/>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567" b="0" i="0" u="none" strike="noStrike" kern="0" cap="none" spc="0" normalizeH="0" baseline="0" noProof="0" dirty="0">
                  <a:ln>
                    <a:noFill/>
                  </a:ln>
                  <a:gradFill>
                    <a:gsLst>
                      <a:gs pos="92500">
                        <a:srgbClr val="FFC000"/>
                      </a:gs>
                      <a:gs pos="33000">
                        <a:srgbClr val="FFC000"/>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Platform Services</a:t>
              </a:r>
            </a:p>
          </p:txBody>
        </p:sp>
        <p:grpSp>
          <p:nvGrpSpPr>
            <p:cNvPr id="14" name="Group 13"/>
            <p:cNvGrpSpPr/>
            <p:nvPr/>
          </p:nvGrpSpPr>
          <p:grpSpPr>
            <a:xfrm>
              <a:off x="249566" y="543029"/>
              <a:ext cx="11942434" cy="3795291"/>
              <a:chOff x="249566" y="543029"/>
              <a:chExt cx="11942434" cy="3795291"/>
            </a:xfrm>
          </p:grpSpPr>
          <p:grpSp>
            <p:nvGrpSpPr>
              <p:cNvPr id="343" name="Group 342"/>
              <p:cNvGrpSpPr/>
              <p:nvPr/>
            </p:nvGrpSpPr>
            <p:grpSpPr>
              <a:xfrm>
                <a:off x="2087227" y="543029"/>
                <a:ext cx="8372241" cy="3790160"/>
                <a:chOff x="2082009" y="543029"/>
                <a:chExt cx="8372241" cy="3790160"/>
              </a:xfrm>
            </p:grpSpPr>
            <p:grpSp>
              <p:nvGrpSpPr>
                <p:cNvPr id="344" name="Group 343"/>
                <p:cNvGrpSpPr/>
                <p:nvPr/>
              </p:nvGrpSpPr>
              <p:grpSpPr>
                <a:xfrm>
                  <a:off x="4343326" y="543029"/>
                  <a:ext cx="3736693" cy="1371600"/>
                  <a:chOff x="4336920" y="650979"/>
                  <a:chExt cx="3736693" cy="1371600"/>
                </a:xfrm>
              </p:grpSpPr>
              <p:sp>
                <p:nvSpPr>
                  <p:cNvPr id="439" name="Rectangle 438"/>
                  <p:cNvSpPr/>
                  <p:nvPr/>
                </p:nvSpPr>
                <p:spPr bwMode="auto">
                  <a:xfrm>
                    <a:off x="4336920" y="650979"/>
                    <a:ext cx="3736693" cy="1371600"/>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Web and mobile</a:t>
                    </a:r>
                  </a:p>
                </p:txBody>
              </p:sp>
              <p:grpSp>
                <p:nvGrpSpPr>
                  <p:cNvPr id="440" name="Group 439"/>
                  <p:cNvGrpSpPr/>
                  <p:nvPr/>
                </p:nvGrpSpPr>
                <p:grpSpPr>
                  <a:xfrm>
                    <a:off x="4516491" y="1046498"/>
                    <a:ext cx="1003842" cy="300037"/>
                    <a:chOff x="4516491" y="987018"/>
                    <a:chExt cx="1003842" cy="300037"/>
                  </a:xfrm>
                </p:grpSpPr>
                <p:sp>
                  <p:nvSpPr>
                    <p:cNvPr id="456" name="TextBox 455"/>
                    <p:cNvSpPr txBox="1"/>
                    <p:nvPr/>
                  </p:nvSpPr>
                  <p:spPr bwMode="auto">
                    <a:xfrm>
                      <a:off x="4861521" y="987018"/>
                      <a:ext cx="658812" cy="300037"/>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Web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Apps</a:t>
                      </a:r>
                    </a:p>
                  </p:txBody>
                </p:sp>
                <p:pic>
                  <p:nvPicPr>
                    <p:cNvPr id="457" name="Picture 151"/>
                    <p:cNvPicPr>
                      <a:picLocks noChangeAspect="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4516491" y="993596"/>
                      <a:ext cx="286768" cy="286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1" name="Group 440"/>
                  <p:cNvGrpSpPr/>
                  <p:nvPr/>
                </p:nvGrpSpPr>
                <p:grpSpPr>
                  <a:xfrm>
                    <a:off x="4516491" y="1617114"/>
                    <a:ext cx="1003842" cy="291190"/>
                    <a:chOff x="4516491" y="1514601"/>
                    <a:chExt cx="1003842" cy="291190"/>
                  </a:xfrm>
                </p:grpSpPr>
                <p:sp>
                  <p:nvSpPr>
                    <p:cNvPr id="454" name="TextBox 453"/>
                    <p:cNvSpPr txBox="1"/>
                    <p:nvPr/>
                  </p:nvSpPr>
                  <p:spPr bwMode="auto">
                    <a:xfrm>
                      <a:off x="4861521" y="1530021"/>
                      <a:ext cx="658812" cy="260350"/>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Mobile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Apps</a:t>
                      </a:r>
                    </a:p>
                  </p:txBody>
                </p:sp>
                <p:pic>
                  <p:nvPicPr>
                    <p:cNvPr id="455" name="Picture 153"/>
                    <p:cNvPicPr>
                      <a:picLocks noChangeAspect="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4516491" y="1514601"/>
                      <a:ext cx="291075" cy="29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2" name="Group 441"/>
                  <p:cNvGrpSpPr/>
                  <p:nvPr/>
                </p:nvGrpSpPr>
                <p:grpSpPr>
                  <a:xfrm>
                    <a:off x="6846369" y="1044910"/>
                    <a:ext cx="1017770" cy="301625"/>
                    <a:chOff x="6784198" y="987352"/>
                    <a:chExt cx="1017770" cy="301625"/>
                  </a:xfrm>
                </p:grpSpPr>
                <p:sp>
                  <p:nvSpPr>
                    <p:cNvPr id="452" name="TextBox 451"/>
                    <p:cNvSpPr txBox="1"/>
                    <p:nvPr/>
                  </p:nvSpPr>
                  <p:spPr bwMode="auto">
                    <a:xfrm>
                      <a:off x="7143156" y="987352"/>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API</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Management</a:t>
                      </a:r>
                    </a:p>
                  </p:txBody>
                </p:sp>
                <p:pic>
                  <p:nvPicPr>
                    <p:cNvPr id="453" name="Picture 155"/>
                    <p:cNvPicPr>
                      <a:picLocks noChangeAspect="1"/>
                    </p:cNvPicPr>
                    <p:nvPr/>
                  </p:nvPicPr>
                  <p:blipFill>
                    <a:blip r:embed="rId12" cstate="print">
                      <a:biLevel thresh="25000"/>
                      <a:extLst>
                        <a:ext uri="{28A0092B-C50C-407E-A947-70E740481C1C}">
                          <a14:useLocalDpi xmlns:a14="http://schemas.microsoft.com/office/drawing/2010/main" val="0"/>
                        </a:ext>
                      </a:extLst>
                    </a:blip>
                    <a:srcRect/>
                    <a:stretch>
                      <a:fillRect/>
                    </a:stretch>
                  </p:blipFill>
                  <p:spPr bwMode="auto">
                    <a:xfrm>
                      <a:off x="6784198" y="987819"/>
                      <a:ext cx="291528" cy="29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3" name="Group 442"/>
                  <p:cNvGrpSpPr/>
                  <p:nvPr/>
                </p:nvGrpSpPr>
                <p:grpSpPr>
                  <a:xfrm>
                    <a:off x="5673359" y="1051631"/>
                    <a:ext cx="1019983" cy="294904"/>
                    <a:chOff x="5648693" y="1000311"/>
                    <a:chExt cx="1019983" cy="294904"/>
                  </a:xfrm>
                </p:grpSpPr>
                <p:sp>
                  <p:nvSpPr>
                    <p:cNvPr id="450" name="TextBox 449"/>
                    <p:cNvSpPr txBox="1"/>
                    <p:nvPr/>
                  </p:nvSpPr>
                  <p:spPr bwMode="auto">
                    <a:xfrm>
                      <a:off x="6008276" y="1024727"/>
                      <a:ext cx="660400" cy="25717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API</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Apps</a:t>
                      </a:r>
                    </a:p>
                  </p:txBody>
                </p:sp>
                <p:pic>
                  <p:nvPicPr>
                    <p:cNvPr id="451" name="Picture 157"/>
                    <p:cNvPicPr>
                      <a:picLocks noChangeAspect="1"/>
                    </p:cNvPicPr>
                    <p:nvPr/>
                  </p:nvPicPr>
                  <p:blipFill>
                    <a:blip r:embed="rId13" cstate="print">
                      <a:biLevel thresh="25000"/>
                      <a:extLst>
                        <a:ext uri="{28A0092B-C50C-407E-A947-70E740481C1C}">
                          <a14:useLocalDpi xmlns:a14="http://schemas.microsoft.com/office/drawing/2010/main" val="0"/>
                        </a:ext>
                      </a:extLst>
                    </a:blip>
                    <a:srcRect/>
                    <a:stretch>
                      <a:fillRect/>
                    </a:stretch>
                  </p:blipFill>
                  <p:spPr bwMode="auto">
                    <a:xfrm>
                      <a:off x="5648693" y="1000311"/>
                      <a:ext cx="294787" cy="29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4" name="Group 443"/>
                  <p:cNvGrpSpPr/>
                  <p:nvPr/>
                </p:nvGrpSpPr>
                <p:grpSpPr>
                  <a:xfrm>
                    <a:off x="5673359" y="1617114"/>
                    <a:ext cx="1022642" cy="301625"/>
                    <a:chOff x="5646034" y="1516851"/>
                    <a:chExt cx="1022642" cy="301625"/>
                  </a:xfrm>
                </p:grpSpPr>
                <p:sp>
                  <p:nvSpPr>
                    <p:cNvPr id="448" name="TextBox 447"/>
                    <p:cNvSpPr txBox="1"/>
                    <p:nvPr/>
                  </p:nvSpPr>
                  <p:spPr bwMode="auto">
                    <a:xfrm>
                      <a:off x="6008276" y="1516851"/>
                      <a:ext cx="660400"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Logic</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Apps</a:t>
                      </a:r>
                    </a:p>
                  </p:txBody>
                </p:sp>
                <p:pic>
                  <p:nvPicPr>
                    <p:cNvPr id="449" name="Picture 159"/>
                    <p:cNvPicPr>
                      <a:picLocks noChangeAspect="1"/>
                    </p:cNvPicPr>
                    <p:nvPr/>
                  </p:nvPicPr>
                  <p:blipFill>
                    <a:blip r:embed="rId14" cstate="print">
                      <a:biLevel thresh="25000"/>
                      <a:extLst>
                        <a:ext uri="{28A0092B-C50C-407E-A947-70E740481C1C}">
                          <a14:useLocalDpi xmlns:a14="http://schemas.microsoft.com/office/drawing/2010/main" val="0"/>
                        </a:ext>
                      </a:extLst>
                    </a:blip>
                    <a:srcRect/>
                    <a:stretch>
                      <a:fillRect/>
                    </a:stretch>
                  </p:blipFill>
                  <p:spPr bwMode="auto">
                    <a:xfrm>
                      <a:off x="5646034" y="1517893"/>
                      <a:ext cx="292406" cy="29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5" name="Group 444"/>
                  <p:cNvGrpSpPr/>
                  <p:nvPr/>
                </p:nvGrpSpPr>
                <p:grpSpPr>
                  <a:xfrm>
                    <a:off x="6846368" y="1617114"/>
                    <a:ext cx="1017771" cy="301625"/>
                    <a:chOff x="6784198" y="1512087"/>
                    <a:chExt cx="1017771" cy="301625"/>
                  </a:xfrm>
                </p:grpSpPr>
                <p:sp>
                  <p:nvSpPr>
                    <p:cNvPr id="446" name="TextBox 445"/>
                    <p:cNvSpPr txBox="1"/>
                    <p:nvPr/>
                  </p:nvSpPr>
                  <p:spPr bwMode="auto">
                    <a:xfrm>
                      <a:off x="7143156" y="1512087"/>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Notification</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Hubs</a:t>
                      </a:r>
                    </a:p>
                  </p:txBody>
                </p:sp>
                <p:pic>
                  <p:nvPicPr>
                    <p:cNvPr id="447" name="Picture 161"/>
                    <p:cNvPicPr>
                      <a:picLocks noChangeAspect="1"/>
                    </p:cNvPicPr>
                    <p:nvPr/>
                  </p:nvPicPr>
                  <p:blipFill>
                    <a:blip r:embed="rId15" cstate="print">
                      <a:biLevel thresh="25000"/>
                      <a:extLst>
                        <a:ext uri="{28A0092B-C50C-407E-A947-70E740481C1C}">
                          <a14:useLocalDpi xmlns:a14="http://schemas.microsoft.com/office/drawing/2010/main" val="0"/>
                        </a:ext>
                      </a:extLst>
                    </a:blip>
                    <a:srcRect/>
                    <a:stretch>
                      <a:fillRect/>
                    </a:stretch>
                  </p:blipFill>
                  <p:spPr bwMode="auto">
                    <a:xfrm>
                      <a:off x="6784198" y="1519474"/>
                      <a:ext cx="289246" cy="2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45" name="Group 344"/>
                <p:cNvGrpSpPr/>
                <p:nvPr/>
              </p:nvGrpSpPr>
              <p:grpSpPr>
                <a:xfrm>
                  <a:off x="2082009" y="3493402"/>
                  <a:ext cx="2491556" cy="839787"/>
                  <a:chOff x="2082009" y="3607702"/>
                  <a:chExt cx="2491556" cy="839787"/>
                </a:xfrm>
              </p:grpSpPr>
              <p:sp>
                <p:nvSpPr>
                  <p:cNvPr id="431" name="Rectangle 430"/>
                  <p:cNvSpPr/>
                  <p:nvPr/>
                </p:nvSpPr>
                <p:spPr bwMode="auto">
                  <a:xfrm>
                    <a:off x="2082009" y="3607702"/>
                    <a:ext cx="2491556" cy="839787"/>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Media and CDN</a:t>
                    </a:r>
                  </a:p>
                </p:txBody>
              </p:sp>
              <p:grpSp>
                <p:nvGrpSpPr>
                  <p:cNvPr id="432" name="Group 431"/>
                  <p:cNvGrpSpPr/>
                  <p:nvPr/>
                </p:nvGrpSpPr>
                <p:grpSpPr>
                  <a:xfrm>
                    <a:off x="2198592" y="4014101"/>
                    <a:ext cx="2079086" cy="300855"/>
                    <a:chOff x="2198592" y="4014101"/>
                    <a:chExt cx="2079086" cy="300855"/>
                  </a:xfrm>
                </p:grpSpPr>
                <p:grpSp>
                  <p:nvGrpSpPr>
                    <p:cNvPr id="433" name="Group 342"/>
                    <p:cNvGrpSpPr>
                      <a:grpSpLocks/>
                    </p:cNvGrpSpPr>
                    <p:nvPr/>
                  </p:nvGrpSpPr>
                  <p:grpSpPr bwMode="auto">
                    <a:xfrm>
                      <a:off x="3256056" y="4014101"/>
                      <a:ext cx="1021622" cy="300855"/>
                      <a:chOff x="3495416" y="3743131"/>
                      <a:chExt cx="1021282" cy="301105"/>
                    </a:xfrm>
                  </p:grpSpPr>
                  <p:sp>
                    <p:nvSpPr>
                      <p:cNvPr id="437" name="TextBox 162"/>
                      <p:cNvSpPr txBox="1">
                        <a:spLocks noChangeArrowheads="1"/>
                      </p:cNvSpPr>
                      <p:nvPr/>
                    </p:nvSpPr>
                    <p:spPr bwMode="auto">
                      <a:xfrm>
                        <a:off x="3857542" y="3743131"/>
                        <a:ext cx="659156" cy="301105"/>
                      </a:xfrm>
                      <a:prstGeom prst="rect">
                        <a:avLst/>
                      </a:prstGeom>
                      <a:noFill/>
                      <a:ln>
                        <a:noFill/>
                      </a:ln>
                      <a:extLst/>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altLang="en-US" sz="882"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Content Delivery</a:t>
                        </a:r>
                        <a:br>
                          <a:rPr kumimoji="0" lang="en-US" altLang="en-US" sz="882"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altLang="en-US" sz="882"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Network (CDN)</a:t>
                        </a:r>
                      </a:p>
                    </p:txBody>
                  </p:sp>
                  <p:pic>
                    <p:nvPicPr>
                      <p:cNvPr id="438" name="Picture 163" descr="Content Delivery Network (CDN).png"/>
                      <p:cNvPicPr>
                        <a:picLocks noChangeAspect="1"/>
                      </p:cNvPicPr>
                      <p:nvPr/>
                    </p:nvPicPr>
                    <p:blipFill>
                      <a:blip r:embed="rId16" cstate="print">
                        <a:biLevel thresh="25000"/>
                        <a:extLst>
                          <a:ext uri="{28A0092B-C50C-407E-A947-70E740481C1C}">
                            <a14:useLocalDpi xmlns:a14="http://schemas.microsoft.com/office/drawing/2010/main" val="0"/>
                          </a:ext>
                        </a:extLst>
                      </a:blip>
                      <a:srcRect/>
                      <a:stretch>
                        <a:fillRect/>
                      </a:stretch>
                    </p:blipFill>
                    <p:spPr bwMode="auto">
                      <a:xfrm>
                        <a:off x="3495416" y="3745605"/>
                        <a:ext cx="296167" cy="29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4" name="Group 341"/>
                    <p:cNvGrpSpPr>
                      <a:grpSpLocks/>
                    </p:cNvGrpSpPr>
                    <p:nvPr/>
                  </p:nvGrpSpPr>
                  <p:grpSpPr bwMode="auto">
                    <a:xfrm>
                      <a:off x="2198592" y="4014101"/>
                      <a:ext cx="1014521" cy="300036"/>
                      <a:chOff x="2682792" y="3748793"/>
                      <a:chExt cx="1014184" cy="300286"/>
                    </a:xfrm>
                  </p:grpSpPr>
                  <p:sp>
                    <p:nvSpPr>
                      <p:cNvPr id="435" name="TextBox 434"/>
                      <p:cNvSpPr txBox="1"/>
                      <p:nvPr/>
                    </p:nvSpPr>
                    <p:spPr>
                      <a:xfrm>
                        <a:off x="3038382" y="3748793"/>
                        <a:ext cx="658594" cy="300286"/>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Media</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Services</a:t>
                        </a:r>
                      </a:p>
                    </p:txBody>
                  </p:sp>
                  <p:pic>
                    <p:nvPicPr>
                      <p:cNvPr id="436" name="Picture 165" descr="Media Services.png"/>
                      <p:cNvPicPr>
                        <a:picLocks noChangeAspect="1"/>
                      </p:cNvPicPr>
                      <p:nvPr/>
                    </p:nvPicPr>
                    <p:blipFill>
                      <a:blip r:embed="rId17" cstate="print">
                        <a:biLevel thresh="25000"/>
                        <a:extLst>
                          <a:ext uri="{28A0092B-C50C-407E-A947-70E740481C1C}">
                            <a14:useLocalDpi xmlns:a14="http://schemas.microsoft.com/office/drawing/2010/main" val="0"/>
                          </a:ext>
                        </a:extLst>
                      </a:blip>
                      <a:srcRect/>
                      <a:stretch>
                        <a:fillRect/>
                      </a:stretch>
                    </p:blipFill>
                    <p:spPr bwMode="auto">
                      <a:xfrm>
                        <a:off x="2682792" y="3757863"/>
                        <a:ext cx="282134" cy="28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46" name="Group 345"/>
                <p:cNvGrpSpPr/>
                <p:nvPr/>
              </p:nvGrpSpPr>
              <p:grpSpPr>
                <a:xfrm>
                  <a:off x="4695531" y="2024565"/>
                  <a:ext cx="2872932" cy="2304638"/>
                  <a:chOff x="4691833" y="2138865"/>
                  <a:chExt cx="2872932" cy="2304638"/>
                </a:xfrm>
              </p:grpSpPr>
              <p:sp>
                <p:nvSpPr>
                  <p:cNvPr id="411" name="Rectangle 410"/>
                  <p:cNvSpPr/>
                  <p:nvPr/>
                </p:nvSpPr>
                <p:spPr bwMode="auto">
                  <a:xfrm>
                    <a:off x="4691833" y="2138865"/>
                    <a:ext cx="2872932" cy="2304638"/>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Analytics and </a:t>
                    </a:r>
                    <a:r>
                      <a:rPr kumimoji="0" lang="en-US" sz="1175"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IoT</a:t>
                    </a:r>
                    <a:endPar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412" name="Group 411"/>
                  <p:cNvGrpSpPr/>
                  <p:nvPr/>
                </p:nvGrpSpPr>
                <p:grpSpPr>
                  <a:xfrm>
                    <a:off x="4948498" y="2556851"/>
                    <a:ext cx="2361121" cy="1587740"/>
                    <a:chOff x="4805017" y="2556851"/>
                    <a:chExt cx="2361121" cy="1587740"/>
                  </a:xfrm>
                </p:grpSpPr>
                <p:grpSp>
                  <p:nvGrpSpPr>
                    <p:cNvPr id="413" name="Group 412"/>
                    <p:cNvGrpSpPr/>
                    <p:nvPr/>
                  </p:nvGrpSpPr>
                  <p:grpSpPr>
                    <a:xfrm>
                      <a:off x="4811883" y="2556851"/>
                      <a:ext cx="1046240" cy="337079"/>
                      <a:chOff x="4811883" y="2556851"/>
                      <a:chExt cx="1046240" cy="337079"/>
                    </a:xfrm>
                  </p:grpSpPr>
                  <p:sp>
                    <p:nvSpPr>
                      <p:cNvPr id="429" name="TextBox 428"/>
                      <p:cNvSpPr txBox="1"/>
                      <p:nvPr/>
                    </p:nvSpPr>
                    <p:spPr bwMode="auto">
                      <a:xfrm>
                        <a:off x="5199310" y="2574578"/>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HDInsight</a:t>
                        </a:r>
                        <a:endPar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endParaRPr>
                      </a:p>
                    </p:txBody>
                  </p:sp>
                  <p:pic>
                    <p:nvPicPr>
                      <p:cNvPr id="430" name="Picture 181"/>
                      <p:cNvPicPr>
                        <a:picLocks noChangeAspect="1"/>
                      </p:cNvPicPr>
                      <p:nvPr/>
                    </p:nvPicPr>
                    <p:blipFill>
                      <a:blip r:embed="rId18" cstate="print">
                        <a:biLevel thresh="25000"/>
                        <a:extLst>
                          <a:ext uri="{28A0092B-C50C-407E-A947-70E740481C1C}">
                            <a14:useLocalDpi xmlns:a14="http://schemas.microsoft.com/office/drawing/2010/main" val="0"/>
                          </a:ext>
                        </a:extLst>
                      </a:blip>
                      <a:srcRect/>
                      <a:stretch>
                        <a:fillRect/>
                      </a:stretch>
                    </p:blipFill>
                    <p:spPr bwMode="auto">
                      <a:xfrm>
                        <a:off x="4811883" y="2556851"/>
                        <a:ext cx="337162" cy="33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4" name="Group 413"/>
                    <p:cNvGrpSpPr/>
                    <p:nvPr/>
                  </p:nvGrpSpPr>
                  <p:grpSpPr>
                    <a:xfrm>
                      <a:off x="6162402" y="2574420"/>
                      <a:ext cx="1003736" cy="301625"/>
                      <a:chOff x="6162402" y="2574420"/>
                      <a:chExt cx="1003736" cy="301625"/>
                    </a:xfrm>
                  </p:grpSpPr>
                  <p:sp>
                    <p:nvSpPr>
                      <p:cNvPr id="427" name="TextBox 426"/>
                      <p:cNvSpPr txBox="1"/>
                      <p:nvPr/>
                    </p:nvSpPr>
                    <p:spPr bwMode="auto">
                      <a:xfrm>
                        <a:off x="6507325" y="2574420"/>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Machine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Learning</a:t>
                        </a:r>
                      </a:p>
                    </p:txBody>
                  </p:sp>
                  <p:pic>
                    <p:nvPicPr>
                      <p:cNvPr id="428" name="Picture 183"/>
                      <p:cNvPicPr>
                        <a:picLocks noChangeAspect="1"/>
                      </p:cNvPicPr>
                      <p:nvPr/>
                    </p:nvPicPr>
                    <p:blipFill>
                      <a:blip r:embed="rId19" cstate="print">
                        <a:biLevel thresh="25000"/>
                        <a:extLst>
                          <a:ext uri="{28A0092B-C50C-407E-A947-70E740481C1C}">
                            <a14:useLocalDpi xmlns:a14="http://schemas.microsoft.com/office/drawing/2010/main" val="0"/>
                          </a:ext>
                        </a:extLst>
                      </a:blip>
                      <a:srcRect/>
                      <a:stretch>
                        <a:fillRect/>
                      </a:stretch>
                    </p:blipFill>
                    <p:spPr bwMode="auto">
                      <a:xfrm>
                        <a:off x="6162402" y="2593257"/>
                        <a:ext cx="263720" cy="26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5" name="Group 414"/>
                    <p:cNvGrpSpPr/>
                    <p:nvPr/>
                  </p:nvGrpSpPr>
                  <p:grpSpPr>
                    <a:xfrm>
                      <a:off x="4805017" y="3834139"/>
                      <a:ext cx="1053105" cy="310452"/>
                      <a:chOff x="4805017" y="3834139"/>
                      <a:chExt cx="1053105" cy="310452"/>
                    </a:xfrm>
                  </p:grpSpPr>
                  <p:sp>
                    <p:nvSpPr>
                      <p:cNvPr id="425" name="TextBox 424"/>
                      <p:cNvSpPr txBox="1"/>
                      <p:nvPr/>
                    </p:nvSpPr>
                    <p:spPr bwMode="auto">
                      <a:xfrm>
                        <a:off x="5199310" y="3838553"/>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Stream</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Analytics</a:t>
                        </a:r>
                      </a:p>
                    </p:txBody>
                  </p:sp>
                  <p:pic>
                    <p:nvPicPr>
                      <p:cNvPr id="426" name="Picture 185"/>
                      <p:cNvPicPr>
                        <a:picLocks noChangeAspect="1"/>
                      </p:cNvPicPr>
                      <p:nvPr/>
                    </p:nvPicPr>
                    <p:blipFill>
                      <a:blip r:embed="rId20" cstate="print">
                        <a:biLevel thresh="25000"/>
                        <a:extLst>
                          <a:ext uri="{28A0092B-C50C-407E-A947-70E740481C1C}">
                            <a14:useLocalDpi xmlns:a14="http://schemas.microsoft.com/office/drawing/2010/main" val="0"/>
                          </a:ext>
                        </a:extLst>
                      </a:blip>
                      <a:srcRect/>
                      <a:stretch>
                        <a:fillRect/>
                      </a:stretch>
                    </p:blipFill>
                    <p:spPr bwMode="auto">
                      <a:xfrm>
                        <a:off x="4805017" y="3834139"/>
                        <a:ext cx="310529" cy="31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6" name="Group 415"/>
                    <p:cNvGrpSpPr/>
                    <p:nvPr/>
                  </p:nvGrpSpPr>
                  <p:grpSpPr>
                    <a:xfrm>
                      <a:off x="4809230" y="3192842"/>
                      <a:ext cx="1048893" cy="305501"/>
                      <a:chOff x="4809230" y="3192842"/>
                      <a:chExt cx="1048893" cy="305501"/>
                    </a:xfrm>
                  </p:grpSpPr>
                  <p:sp>
                    <p:nvSpPr>
                      <p:cNvPr id="423" name="TextBox 422"/>
                      <p:cNvSpPr txBox="1"/>
                      <p:nvPr/>
                    </p:nvSpPr>
                    <p:spPr bwMode="auto">
                      <a:xfrm>
                        <a:off x="5199310" y="3198305"/>
                        <a:ext cx="658813" cy="300038"/>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Data</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Factory</a:t>
                        </a:r>
                      </a:p>
                    </p:txBody>
                  </p:sp>
                  <p:pic>
                    <p:nvPicPr>
                      <p:cNvPr id="424" name="Picture 187"/>
                      <p:cNvPicPr>
                        <a:picLocks noChangeAspect="1"/>
                      </p:cNvPicPr>
                      <p:nvPr/>
                    </p:nvPicPr>
                    <p:blipFill>
                      <a:blip r:embed="rId21" cstate="print">
                        <a:biLevel thresh="25000"/>
                        <a:extLst>
                          <a:ext uri="{28A0092B-C50C-407E-A947-70E740481C1C}">
                            <a14:useLocalDpi xmlns:a14="http://schemas.microsoft.com/office/drawing/2010/main" val="0"/>
                          </a:ext>
                        </a:extLst>
                      </a:blip>
                      <a:srcRect/>
                      <a:stretch>
                        <a:fillRect/>
                      </a:stretch>
                    </p:blipFill>
                    <p:spPr bwMode="auto">
                      <a:xfrm>
                        <a:off x="4809230" y="3192842"/>
                        <a:ext cx="302103" cy="30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7" name="Group 416"/>
                    <p:cNvGrpSpPr/>
                    <p:nvPr/>
                  </p:nvGrpSpPr>
                  <p:grpSpPr>
                    <a:xfrm>
                      <a:off x="6159534" y="3198305"/>
                      <a:ext cx="1006604" cy="300037"/>
                      <a:chOff x="6159534" y="3198305"/>
                      <a:chExt cx="1006604" cy="300037"/>
                    </a:xfrm>
                  </p:grpSpPr>
                  <p:sp>
                    <p:nvSpPr>
                      <p:cNvPr id="421" name="TextBox 420"/>
                      <p:cNvSpPr txBox="1"/>
                      <p:nvPr/>
                    </p:nvSpPr>
                    <p:spPr bwMode="auto">
                      <a:xfrm>
                        <a:off x="6507325" y="3198305"/>
                        <a:ext cx="658813" cy="300037"/>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Event</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Hubs</a:t>
                        </a:r>
                      </a:p>
                    </p:txBody>
                  </p:sp>
                  <p:pic>
                    <p:nvPicPr>
                      <p:cNvPr id="422" name="Picture 189"/>
                      <p:cNvPicPr>
                        <a:picLocks noChangeAspect="1"/>
                      </p:cNvPicPr>
                      <p:nvPr/>
                    </p:nvPicPr>
                    <p:blipFill>
                      <a:blip r:embed="rId22" cstate="print">
                        <a:biLevel thresh="25000"/>
                        <a:extLst>
                          <a:ext uri="{28A0092B-C50C-407E-A947-70E740481C1C}">
                            <a14:useLocalDpi xmlns:a14="http://schemas.microsoft.com/office/drawing/2010/main" val="0"/>
                          </a:ext>
                        </a:extLst>
                      </a:blip>
                      <a:srcRect/>
                      <a:stretch>
                        <a:fillRect/>
                      </a:stretch>
                    </p:blipFill>
                    <p:spPr bwMode="auto">
                      <a:xfrm>
                        <a:off x="6159534" y="3200784"/>
                        <a:ext cx="283827" cy="29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8" name="Group 417"/>
                    <p:cNvGrpSpPr/>
                    <p:nvPr/>
                  </p:nvGrpSpPr>
                  <p:grpSpPr>
                    <a:xfrm>
                      <a:off x="6165936" y="3834755"/>
                      <a:ext cx="1000202" cy="296566"/>
                      <a:chOff x="6165936" y="3834755"/>
                      <a:chExt cx="1000202" cy="296566"/>
                    </a:xfrm>
                  </p:grpSpPr>
                  <p:sp>
                    <p:nvSpPr>
                      <p:cNvPr id="419" name="TextBox 418"/>
                      <p:cNvSpPr txBox="1"/>
                      <p:nvPr/>
                    </p:nvSpPr>
                    <p:spPr bwMode="auto">
                      <a:xfrm>
                        <a:off x="6507325" y="3853657"/>
                        <a:ext cx="658813" cy="258762"/>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Mobile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Engagement</a:t>
                        </a:r>
                      </a:p>
                    </p:txBody>
                  </p:sp>
                  <p:pic>
                    <p:nvPicPr>
                      <p:cNvPr id="420" name="Picture 191"/>
                      <p:cNvPicPr>
                        <a:picLocks noChangeAspect="1"/>
                      </p:cNvPicPr>
                      <p:nvPr/>
                    </p:nvPicPr>
                    <p:blipFill>
                      <a:blip r:embed="rId23" cstate="print">
                        <a:biLevel thresh="25000"/>
                        <a:extLst>
                          <a:ext uri="{28A0092B-C50C-407E-A947-70E740481C1C}">
                            <a14:useLocalDpi xmlns:a14="http://schemas.microsoft.com/office/drawing/2010/main" val="0"/>
                          </a:ext>
                        </a:extLst>
                      </a:blip>
                      <a:srcRect/>
                      <a:stretch>
                        <a:fillRect/>
                      </a:stretch>
                    </p:blipFill>
                    <p:spPr bwMode="auto">
                      <a:xfrm>
                        <a:off x="6165936" y="3834755"/>
                        <a:ext cx="296639" cy="29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47" name="Group 346"/>
                <p:cNvGrpSpPr/>
                <p:nvPr/>
              </p:nvGrpSpPr>
              <p:grpSpPr>
                <a:xfrm>
                  <a:off x="2082009" y="2024566"/>
                  <a:ext cx="2498759" cy="1352550"/>
                  <a:chOff x="2082009" y="2138866"/>
                  <a:chExt cx="2498759" cy="1352550"/>
                </a:xfrm>
              </p:grpSpPr>
              <p:sp>
                <p:nvSpPr>
                  <p:cNvPr id="397" name="Rectangle 396"/>
                  <p:cNvSpPr/>
                  <p:nvPr/>
                </p:nvSpPr>
                <p:spPr bwMode="auto">
                  <a:xfrm>
                    <a:off x="2082009" y="2138866"/>
                    <a:ext cx="2498759" cy="1352550"/>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Integration</a:t>
                    </a:r>
                  </a:p>
                </p:txBody>
              </p:sp>
              <p:grpSp>
                <p:nvGrpSpPr>
                  <p:cNvPr id="398" name="Group 397"/>
                  <p:cNvGrpSpPr/>
                  <p:nvPr/>
                </p:nvGrpSpPr>
                <p:grpSpPr>
                  <a:xfrm>
                    <a:off x="2198592" y="2559624"/>
                    <a:ext cx="2237004" cy="836418"/>
                    <a:chOff x="2198592" y="2559624"/>
                    <a:chExt cx="2237004" cy="836418"/>
                  </a:xfrm>
                </p:grpSpPr>
                <p:grpSp>
                  <p:nvGrpSpPr>
                    <p:cNvPr id="399" name="Group 398"/>
                    <p:cNvGrpSpPr/>
                    <p:nvPr/>
                  </p:nvGrpSpPr>
                  <p:grpSpPr>
                    <a:xfrm>
                      <a:off x="3513173" y="2559624"/>
                      <a:ext cx="922423" cy="301625"/>
                      <a:chOff x="3425188" y="2480831"/>
                      <a:chExt cx="922423" cy="301625"/>
                    </a:xfrm>
                  </p:grpSpPr>
                  <p:sp>
                    <p:nvSpPr>
                      <p:cNvPr id="409" name="TextBox 408"/>
                      <p:cNvSpPr txBox="1"/>
                      <p:nvPr/>
                    </p:nvSpPr>
                    <p:spPr bwMode="auto">
                      <a:xfrm>
                        <a:off x="3803029" y="2480831"/>
                        <a:ext cx="54458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Biztalk</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Services</a:t>
                        </a:r>
                      </a:p>
                    </p:txBody>
                  </p:sp>
                  <p:pic>
                    <p:nvPicPr>
                      <p:cNvPr id="410" name="Picture 214" descr="BizTalk Services.png"/>
                      <p:cNvPicPr>
                        <a:picLocks noChangeAspect="1"/>
                      </p:cNvPicPr>
                      <p:nvPr/>
                    </p:nvPicPr>
                    <p:blipFill>
                      <a:blip r:embed="rId24" cstate="print">
                        <a:biLevel thresh="25000"/>
                        <a:extLst>
                          <a:ext uri="{28A0092B-C50C-407E-A947-70E740481C1C}">
                            <a14:useLocalDpi xmlns:a14="http://schemas.microsoft.com/office/drawing/2010/main" val="0"/>
                          </a:ext>
                        </a:extLst>
                      </a:blip>
                      <a:srcRect/>
                      <a:stretch>
                        <a:fillRect/>
                      </a:stretch>
                    </p:blipFill>
                    <p:spPr bwMode="auto">
                      <a:xfrm>
                        <a:off x="3425188" y="2484570"/>
                        <a:ext cx="293830" cy="2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 name="Group 399"/>
                    <p:cNvGrpSpPr/>
                    <p:nvPr/>
                  </p:nvGrpSpPr>
                  <p:grpSpPr>
                    <a:xfrm>
                      <a:off x="2198592" y="3094417"/>
                      <a:ext cx="1020311" cy="301625"/>
                      <a:chOff x="2319949" y="3019151"/>
                      <a:chExt cx="1020311" cy="301625"/>
                    </a:xfrm>
                  </p:grpSpPr>
                  <p:sp>
                    <p:nvSpPr>
                      <p:cNvPr id="407" name="TextBox 406"/>
                      <p:cNvSpPr txBox="1"/>
                      <p:nvPr/>
                    </p:nvSpPr>
                    <p:spPr bwMode="auto">
                      <a:xfrm>
                        <a:off x="2681448" y="3019151"/>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Hybrid</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Connections</a:t>
                        </a:r>
                      </a:p>
                    </p:txBody>
                  </p:sp>
                  <p:pic>
                    <p:nvPicPr>
                      <p:cNvPr id="408" name="Picture 216" descr="Hybrid Connections (BizTalk).png"/>
                      <p:cNvPicPr>
                        <a:picLocks noChangeAspect="1"/>
                      </p:cNvPicPr>
                      <p:nvPr/>
                    </p:nvPicPr>
                    <p:blipFill>
                      <a:blip r:embed="rId25" cstate="print">
                        <a:biLevel thresh="25000"/>
                        <a:extLst>
                          <a:ext uri="{28A0092B-C50C-407E-A947-70E740481C1C}">
                            <a14:useLocalDpi xmlns:a14="http://schemas.microsoft.com/office/drawing/2010/main" val="0"/>
                          </a:ext>
                        </a:extLst>
                      </a:blip>
                      <a:srcRect/>
                      <a:stretch>
                        <a:fillRect/>
                      </a:stretch>
                    </p:blipFill>
                    <p:spPr bwMode="auto">
                      <a:xfrm>
                        <a:off x="2319949" y="3023735"/>
                        <a:ext cx="292141" cy="2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1" name="Group 400"/>
                    <p:cNvGrpSpPr/>
                    <p:nvPr/>
                  </p:nvGrpSpPr>
                  <p:grpSpPr>
                    <a:xfrm>
                      <a:off x="3521521" y="3094417"/>
                      <a:ext cx="869624" cy="301625"/>
                      <a:chOff x="3433536" y="3015624"/>
                      <a:chExt cx="869624" cy="301625"/>
                    </a:xfrm>
                  </p:grpSpPr>
                  <p:sp>
                    <p:nvSpPr>
                      <p:cNvPr id="405" name="TextBox 404"/>
                      <p:cNvSpPr txBox="1"/>
                      <p:nvPr/>
                    </p:nvSpPr>
                    <p:spPr bwMode="auto">
                      <a:xfrm>
                        <a:off x="3788740" y="3015624"/>
                        <a:ext cx="514420"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Service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Bus</a:t>
                        </a:r>
                      </a:p>
                    </p:txBody>
                  </p:sp>
                  <p:pic>
                    <p:nvPicPr>
                      <p:cNvPr id="406" name="Picture 218" descr="Service Bus.png"/>
                      <p:cNvPicPr>
                        <a:picLocks noChangeAspect="1"/>
                      </p:cNvPicPr>
                      <p:nvPr/>
                    </p:nvPicPr>
                    <p:blipFill>
                      <a:blip r:embed="rId26" cstate="print">
                        <a:biLevel thresh="25000"/>
                        <a:extLst>
                          <a:ext uri="{28A0092B-C50C-407E-A947-70E740481C1C}">
                            <a14:useLocalDpi xmlns:a14="http://schemas.microsoft.com/office/drawing/2010/main" val="0"/>
                          </a:ext>
                        </a:extLst>
                      </a:blip>
                      <a:srcRect/>
                      <a:stretch>
                        <a:fillRect/>
                      </a:stretch>
                    </p:blipFill>
                    <p:spPr bwMode="auto">
                      <a:xfrm>
                        <a:off x="3433536" y="3020078"/>
                        <a:ext cx="292402" cy="2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2" name="Group 401"/>
                    <p:cNvGrpSpPr/>
                    <p:nvPr/>
                  </p:nvGrpSpPr>
                  <p:grpSpPr>
                    <a:xfrm>
                      <a:off x="2198592" y="2560418"/>
                      <a:ext cx="1020559" cy="300037"/>
                      <a:chOff x="2319701" y="2482223"/>
                      <a:chExt cx="1020559" cy="300037"/>
                    </a:xfrm>
                  </p:grpSpPr>
                  <p:sp>
                    <p:nvSpPr>
                      <p:cNvPr id="403" name="TextBox 402"/>
                      <p:cNvSpPr txBox="1"/>
                      <p:nvPr/>
                    </p:nvSpPr>
                    <p:spPr bwMode="auto">
                      <a:xfrm>
                        <a:off x="2681448" y="2482223"/>
                        <a:ext cx="658812" cy="300037"/>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Storage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queues</a:t>
                        </a:r>
                      </a:p>
                    </p:txBody>
                  </p:sp>
                  <p:pic>
                    <p:nvPicPr>
                      <p:cNvPr id="404" name="Picture 220" descr="Storage queue.png"/>
                      <p:cNvPicPr>
                        <a:picLocks noChangeAspect="1"/>
                      </p:cNvPicPr>
                      <p:nvPr/>
                    </p:nvPicPr>
                    <p:blipFill>
                      <a:blip r:embed="rId27" cstate="print">
                        <a:biLevel thresh="25000"/>
                        <a:extLst>
                          <a:ext uri="{28A0092B-C50C-407E-A947-70E740481C1C}">
                            <a14:useLocalDpi xmlns:a14="http://schemas.microsoft.com/office/drawing/2010/main" val="0"/>
                          </a:ext>
                        </a:extLst>
                      </a:blip>
                      <a:srcRect/>
                      <a:stretch>
                        <a:fillRect/>
                      </a:stretch>
                    </p:blipFill>
                    <p:spPr bwMode="auto">
                      <a:xfrm>
                        <a:off x="2319701" y="2485765"/>
                        <a:ext cx="292636" cy="29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48" name="Group 347"/>
                <p:cNvGrpSpPr/>
                <p:nvPr/>
              </p:nvGrpSpPr>
              <p:grpSpPr>
                <a:xfrm>
                  <a:off x="7683226" y="2024565"/>
                  <a:ext cx="2771024" cy="2304637"/>
                  <a:chOff x="7683226" y="2138865"/>
                  <a:chExt cx="2771024" cy="2304637"/>
                </a:xfrm>
              </p:grpSpPr>
              <p:sp>
                <p:nvSpPr>
                  <p:cNvPr id="377" name="Rectangle 376"/>
                  <p:cNvSpPr/>
                  <p:nvPr/>
                </p:nvSpPr>
                <p:spPr bwMode="auto">
                  <a:xfrm>
                    <a:off x="7683226" y="2138865"/>
                    <a:ext cx="2771024" cy="2304637"/>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Data</a:t>
                    </a:r>
                  </a:p>
                </p:txBody>
              </p:sp>
              <p:grpSp>
                <p:nvGrpSpPr>
                  <p:cNvPr id="378" name="Group 377"/>
                  <p:cNvGrpSpPr/>
                  <p:nvPr/>
                </p:nvGrpSpPr>
                <p:grpSpPr>
                  <a:xfrm>
                    <a:off x="7845950" y="2595968"/>
                    <a:ext cx="2445576" cy="1553509"/>
                    <a:chOff x="7799957" y="2595968"/>
                    <a:chExt cx="2445576" cy="1553509"/>
                  </a:xfrm>
                </p:grpSpPr>
                <p:grpSp>
                  <p:nvGrpSpPr>
                    <p:cNvPr id="379" name="Group 387"/>
                    <p:cNvGrpSpPr>
                      <a:grpSpLocks/>
                    </p:cNvGrpSpPr>
                    <p:nvPr/>
                  </p:nvGrpSpPr>
                  <p:grpSpPr bwMode="auto">
                    <a:xfrm>
                      <a:off x="7799957" y="2595969"/>
                      <a:ext cx="1016185" cy="301066"/>
                      <a:chOff x="8369631" y="3448242"/>
                      <a:chExt cx="1016411" cy="301033"/>
                    </a:xfrm>
                  </p:grpSpPr>
                  <p:sp>
                    <p:nvSpPr>
                      <p:cNvPr id="395" name="TextBox 394"/>
                      <p:cNvSpPr txBox="1"/>
                      <p:nvPr/>
                    </p:nvSpPr>
                    <p:spPr>
                      <a:xfrm>
                        <a:off x="8727084" y="3448242"/>
                        <a:ext cx="658958" cy="30000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SQL</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Database</a:t>
                        </a:r>
                      </a:p>
                    </p:txBody>
                  </p:sp>
                  <p:pic>
                    <p:nvPicPr>
                      <p:cNvPr id="396" name="Picture 171"/>
                      <p:cNvPicPr>
                        <a:picLocks noChangeAspect="1"/>
                      </p:cNvPicPr>
                      <p:nvPr/>
                    </p:nvPicPr>
                    <p:blipFill>
                      <a:blip r:embed="rId28" cstate="print">
                        <a:biLevel thresh="25000"/>
                        <a:extLst>
                          <a:ext uri="{28A0092B-C50C-407E-A947-70E740481C1C}">
                            <a14:useLocalDpi xmlns:a14="http://schemas.microsoft.com/office/drawing/2010/main" val="0"/>
                          </a:ext>
                        </a:extLst>
                      </a:blip>
                      <a:srcRect/>
                      <a:stretch>
                        <a:fillRect/>
                      </a:stretch>
                    </p:blipFill>
                    <p:spPr bwMode="auto">
                      <a:xfrm>
                        <a:off x="8369631" y="3452466"/>
                        <a:ext cx="296809" cy="2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0" name="Group 389"/>
                    <p:cNvGrpSpPr>
                      <a:grpSpLocks/>
                    </p:cNvGrpSpPr>
                    <p:nvPr/>
                  </p:nvGrpSpPr>
                  <p:grpSpPr bwMode="auto">
                    <a:xfrm>
                      <a:off x="7803051" y="3832282"/>
                      <a:ext cx="1013093" cy="300038"/>
                      <a:chOff x="8372726" y="4684418"/>
                      <a:chExt cx="1013318" cy="300005"/>
                    </a:xfrm>
                  </p:grpSpPr>
                  <p:sp>
                    <p:nvSpPr>
                      <p:cNvPr id="393" name="TextBox 392"/>
                      <p:cNvSpPr txBox="1"/>
                      <p:nvPr/>
                    </p:nvSpPr>
                    <p:spPr>
                      <a:xfrm>
                        <a:off x="8727084" y="4684418"/>
                        <a:ext cx="658960" cy="30000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DocumentDB</a:t>
                        </a:r>
                        <a:endPar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endParaRPr>
                      </a:p>
                    </p:txBody>
                  </p:sp>
                  <p:pic>
                    <p:nvPicPr>
                      <p:cNvPr id="394" name="Picture 173"/>
                      <p:cNvPicPr>
                        <a:picLocks noChangeAspect="1"/>
                      </p:cNvPicPr>
                      <p:nvPr/>
                    </p:nvPicPr>
                    <p:blipFill>
                      <a:blip r:embed="rId29" cstate="print">
                        <a:biLevel thresh="25000"/>
                        <a:extLst>
                          <a:ext uri="{28A0092B-C50C-407E-A947-70E740481C1C}">
                            <a14:useLocalDpi xmlns:a14="http://schemas.microsoft.com/office/drawing/2010/main" val="0"/>
                          </a:ext>
                        </a:extLst>
                      </a:blip>
                      <a:srcRect/>
                      <a:stretch>
                        <a:fillRect/>
                      </a:stretch>
                    </p:blipFill>
                    <p:spPr bwMode="auto">
                      <a:xfrm>
                        <a:off x="8372726" y="4693804"/>
                        <a:ext cx="290620" cy="29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1" name="Group 390"/>
                    <p:cNvGrpSpPr>
                      <a:grpSpLocks/>
                    </p:cNvGrpSpPr>
                    <p:nvPr/>
                  </p:nvGrpSpPr>
                  <p:grpSpPr bwMode="auto">
                    <a:xfrm>
                      <a:off x="7803720" y="3204660"/>
                      <a:ext cx="1012423" cy="309349"/>
                      <a:chOff x="8373395" y="4056866"/>
                      <a:chExt cx="1012648" cy="309315"/>
                    </a:xfrm>
                  </p:grpSpPr>
                  <p:sp>
                    <p:nvSpPr>
                      <p:cNvPr id="391" name="TextBox 390"/>
                      <p:cNvSpPr txBox="1"/>
                      <p:nvPr/>
                    </p:nvSpPr>
                    <p:spPr>
                      <a:xfrm>
                        <a:off x="8727084" y="4056866"/>
                        <a:ext cx="658959" cy="301592"/>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Redis</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Cache</a:t>
                        </a:r>
                      </a:p>
                    </p:txBody>
                  </p:sp>
                  <p:pic>
                    <p:nvPicPr>
                      <p:cNvPr id="392" name="Picture 175"/>
                      <p:cNvPicPr>
                        <a:picLocks noChangeAspect="1"/>
                      </p:cNvPicPr>
                      <p:nvPr/>
                    </p:nvPicPr>
                    <p:blipFill>
                      <a:blip r:embed="rId30" cstate="print">
                        <a:biLevel thresh="25000"/>
                        <a:extLst>
                          <a:ext uri="{28A0092B-C50C-407E-A947-70E740481C1C}">
                            <a14:useLocalDpi xmlns:a14="http://schemas.microsoft.com/office/drawing/2010/main" val="0"/>
                          </a:ext>
                        </a:extLst>
                      </a:blip>
                      <a:srcRect/>
                      <a:stretch>
                        <a:fillRect/>
                      </a:stretch>
                    </p:blipFill>
                    <p:spPr bwMode="auto">
                      <a:xfrm>
                        <a:off x="8373395" y="4076899"/>
                        <a:ext cx="289282" cy="28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2" name="Group 391"/>
                    <p:cNvGrpSpPr>
                      <a:grpSpLocks/>
                    </p:cNvGrpSpPr>
                    <p:nvPr/>
                  </p:nvGrpSpPr>
                  <p:grpSpPr bwMode="auto">
                    <a:xfrm>
                      <a:off x="9163663" y="3193851"/>
                      <a:ext cx="1081869" cy="331906"/>
                      <a:chOff x="9733640" y="4046058"/>
                      <a:chExt cx="1082109" cy="331869"/>
                    </a:xfrm>
                  </p:grpSpPr>
                  <p:sp>
                    <p:nvSpPr>
                      <p:cNvPr id="389" name="TextBox 388"/>
                      <p:cNvSpPr txBox="1"/>
                      <p:nvPr/>
                    </p:nvSpPr>
                    <p:spPr>
                      <a:xfrm>
                        <a:off x="10156790" y="4061991"/>
                        <a:ext cx="658959" cy="300004"/>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Search</a:t>
                        </a:r>
                      </a:p>
                    </p:txBody>
                  </p:sp>
                  <p:pic>
                    <p:nvPicPr>
                      <p:cNvPr id="390" name="Picture 177"/>
                      <p:cNvPicPr>
                        <a:picLocks noChangeAspect="1"/>
                      </p:cNvPicPr>
                      <p:nvPr/>
                    </p:nvPicPr>
                    <p:blipFill>
                      <a:blip r:embed="rId31" cstate="print">
                        <a:biLevel thresh="25000"/>
                        <a:extLst>
                          <a:ext uri="{28A0092B-C50C-407E-A947-70E740481C1C}">
                            <a14:useLocalDpi xmlns:a14="http://schemas.microsoft.com/office/drawing/2010/main" val="0"/>
                          </a:ext>
                        </a:extLst>
                      </a:blip>
                      <a:srcRect/>
                      <a:stretch>
                        <a:fillRect/>
                      </a:stretch>
                    </p:blipFill>
                    <p:spPr bwMode="auto">
                      <a:xfrm>
                        <a:off x="9733640" y="4046058"/>
                        <a:ext cx="331871" cy="33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3" name="Group 392"/>
                    <p:cNvGrpSpPr>
                      <a:grpSpLocks/>
                    </p:cNvGrpSpPr>
                    <p:nvPr/>
                  </p:nvGrpSpPr>
                  <p:grpSpPr bwMode="auto">
                    <a:xfrm>
                      <a:off x="9193207" y="3828827"/>
                      <a:ext cx="1052326" cy="320650"/>
                      <a:chOff x="9763191" y="4680964"/>
                      <a:chExt cx="1052560" cy="320615"/>
                    </a:xfrm>
                  </p:grpSpPr>
                  <p:sp>
                    <p:nvSpPr>
                      <p:cNvPr id="387" name="TextBox 386"/>
                      <p:cNvSpPr txBox="1"/>
                      <p:nvPr/>
                    </p:nvSpPr>
                    <p:spPr>
                      <a:xfrm>
                        <a:off x="10156791" y="4693638"/>
                        <a:ext cx="658960" cy="301592"/>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Tables</a:t>
                        </a:r>
                      </a:p>
                    </p:txBody>
                  </p:sp>
                  <p:pic>
                    <p:nvPicPr>
                      <p:cNvPr id="388" name="Picture 179" descr="Storage table.png"/>
                      <p:cNvPicPr>
                        <a:picLocks noChangeAspect="1"/>
                      </p:cNvPicPr>
                      <p:nvPr/>
                    </p:nvPicPr>
                    <p:blipFill>
                      <a:blip r:embed="rId32" cstate="print">
                        <a:biLevel thresh="25000"/>
                        <a:extLst>
                          <a:ext uri="{28A0092B-C50C-407E-A947-70E740481C1C}">
                            <a14:useLocalDpi xmlns:a14="http://schemas.microsoft.com/office/drawing/2010/main" val="0"/>
                          </a:ext>
                        </a:extLst>
                      </a:blip>
                      <a:srcRect/>
                      <a:stretch>
                        <a:fillRect/>
                      </a:stretch>
                    </p:blipFill>
                    <p:spPr bwMode="auto">
                      <a:xfrm>
                        <a:off x="9763191" y="4680964"/>
                        <a:ext cx="320616" cy="32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4" name="Group 388"/>
                    <p:cNvGrpSpPr>
                      <a:grpSpLocks/>
                    </p:cNvGrpSpPr>
                    <p:nvPr/>
                  </p:nvGrpSpPr>
                  <p:grpSpPr bwMode="auto">
                    <a:xfrm>
                      <a:off x="9193207" y="2595968"/>
                      <a:ext cx="790386" cy="325437"/>
                      <a:chOff x="9763191" y="3448241"/>
                      <a:chExt cx="790562" cy="325401"/>
                    </a:xfrm>
                  </p:grpSpPr>
                  <p:pic>
                    <p:nvPicPr>
                      <p:cNvPr id="385" name="Picture 16"/>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763191" y="3452465"/>
                        <a:ext cx="320616" cy="29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 name="TextBox 385"/>
                      <p:cNvSpPr txBox="1"/>
                      <p:nvPr/>
                    </p:nvSpPr>
                    <p:spPr>
                      <a:xfrm>
                        <a:off x="10156790" y="3448241"/>
                        <a:ext cx="396963" cy="325401"/>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SQL Data</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Warehouse</a:t>
                        </a:r>
                      </a:p>
                    </p:txBody>
                  </p:sp>
                </p:grpSp>
              </p:grpSp>
            </p:grpSp>
            <p:grpSp>
              <p:nvGrpSpPr>
                <p:cNvPr id="349" name="Group 348"/>
                <p:cNvGrpSpPr/>
                <p:nvPr/>
              </p:nvGrpSpPr>
              <p:grpSpPr>
                <a:xfrm>
                  <a:off x="2082009" y="543029"/>
                  <a:ext cx="2144942" cy="1371600"/>
                  <a:chOff x="2082009" y="650979"/>
                  <a:chExt cx="2144942" cy="1371600"/>
                </a:xfrm>
              </p:grpSpPr>
              <p:sp>
                <p:nvSpPr>
                  <p:cNvPr id="364" name="Rectangle 363"/>
                  <p:cNvSpPr/>
                  <p:nvPr/>
                </p:nvSpPr>
                <p:spPr bwMode="auto">
                  <a:xfrm>
                    <a:off x="2082009" y="650979"/>
                    <a:ext cx="2144942" cy="1371600"/>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Compute</a:t>
                    </a:r>
                  </a:p>
                </p:txBody>
              </p:sp>
              <p:grpSp>
                <p:nvGrpSpPr>
                  <p:cNvPr id="365" name="Group 364"/>
                  <p:cNvGrpSpPr/>
                  <p:nvPr/>
                </p:nvGrpSpPr>
                <p:grpSpPr>
                  <a:xfrm>
                    <a:off x="2209151" y="1044910"/>
                    <a:ext cx="889842" cy="301625"/>
                    <a:chOff x="2315921" y="978921"/>
                    <a:chExt cx="889842" cy="301625"/>
                  </a:xfrm>
                </p:grpSpPr>
                <p:sp>
                  <p:nvSpPr>
                    <p:cNvPr id="375" name="TextBox 374"/>
                    <p:cNvSpPr txBox="1"/>
                    <p:nvPr/>
                  </p:nvSpPr>
                  <p:spPr bwMode="auto">
                    <a:xfrm>
                      <a:off x="2678517" y="978921"/>
                      <a:ext cx="527246"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Cloud</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services</a:t>
                      </a:r>
                    </a:p>
                  </p:txBody>
                </p:sp>
                <p:pic>
                  <p:nvPicPr>
                    <p:cNvPr id="376" name="Picture 145"/>
                    <p:cNvPicPr>
                      <a:picLocks noChangeAspect="1"/>
                    </p:cNvPicPr>
                    <p:nvPr/>
                  </p:nvPicPr>
                  <p:blipFill>
                    <a:blip r:embed="rId34" cstate="print">
                      <a:biLevel thresh="25000"/>
                      <a:extLst>
                        <a:ext uri="{28A0092B-C50C-407E-A947-70E740481C1C}">
                          <a14:useLocalDpi xmlns:a14="http://schemas.microsoft.com/office/drawing/2010/main" val="0"/>
                        </a:ext>
                      </a:extLst>
                    </a:blip>
                    <a:srcRect/>
                    <a:stretch>
                      <a:fillRect/>
                    </a:stretch>
                  </p:blipFill>
                  <p:spPr bwMode="auto">
                    <a:xfrm>
                      <a:off x="2315921" y="984779"/>
                      <a:ext cx="289808" cy="28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6" name="Group 365"/>
                  <p:cNvGrpSpPr/>
                  <p:nvPr/>
                </p:nvGrpSpPr>
                <p:grpSpPr>
                  <a:xfrm>
                    <a:off x="2209151" y="1617332"/>
                    <a:ext cx="751241" cy="303647"/>
                    <a:chOff x="2355344" y="1558000"/>
                    <a:chExt cx="751241" cy="303647"/>
                  </a:xfrm>
                </p:grpSpPr>
                <p:sp>
                  <p:nvSpPr>
                    <p:cNvPr id="373" name="TextBox 372"/>
                    <p:cNvSpPr txBox="1"/>
                    <p:nvPr/>
                  </p:nvSpPr>
                  <p:spPr bwMode="auto">
                    <a:xfrm>
                      <a:off x="2722967" y="1559012"/>
                      <a:ext cx="383618" cy="301624"/>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Batch</a:t>
                      </a:r>
                    </a:p>
                  </p:txBody>
                </p:sp>
                <p:pic>
                  <p:nvPicPr>
                    <p:cNvPr id="374" name="Picture 147"/>
                    <p:cNvPicPr>
                      <a:picLocks noChangeAspect="1"/>
                    </p:cNvPicPr>
                    <p:nvPr/>
                  </p:nvPicPr>
                  <p:blipFill>
                    <a:blip r:embed="rId35" cstate="print">
                      <a:biLevel thresh="25000"/>
                      <a:extLst>
                        <a:ext uri="{28A0092B-C50C-407E-A947-70E740481C1C}">
                          <a14:useLocalDpi xmlns:a14="http://schemas.microsoft.com/office/drawing/2010/main" val="0"/>
                        </a:ext>
                      </a:extLst>
                    </a:blip>
                    <a:srcRect/>
                    <a:stretch>
                      <a:fillRect/>
                    </a:stretch>
                  </p:blipFill>
                  <p:spPr bwMode="auto">
                    <a:xfrm>
                      <a:off x="2355344" y="1558000"/>
                      <a:ext cx="303542" cy="3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7" name="Group 366"/>
                  <p:cNvGrpSpPr/>
                  <p:nvPr/>
                </p:nvGrpSpPr>
                <p:grpSpPr>
                  <a:xfrm>
                    <a:off x="3226725" y="1617332"/>
                    <a:ext cx="865731" cy="301625"/>
                    <a:chOff x="3193533" y="1551343"/>
                    <a:chExt cx="865731" cy="301625"/>
                  </a:xfrm>
                </p:grpSpPr>
                <p:sp>
                  <p:nvSpPr>
                    <p:cNvPr id="371" name="TextBox 370"/>
                    <p:cNvSpPr txBox="1"/>
                    <p:nvPr/>
                  </p:nvSpPr>
                  <p:spPr bwMode="auto">
                    <a:xfrm>
                      <a:off x="3554337" y="1551343"/>
                      <a:ext cx="504927"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Remote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a:t>
                      </a:r>
                    </a:p>
                  </p:txBody>
                </p:sp>
                <p:pic>
                  <p:nvPicPr>
                    <p:cNvPr id="372" name="Picture 149"/>
                    <p:cNvPicPr>
                      <a:picLocks noChangeAspect="1"/>
                    </p:cNvPicPr>
                    <p:nvPr/>
                  </p:nvPicPr>
                  <p:blipFill>
                    <a:blip r:embed="rId36" cstate="print">
                      <a:biLevel thresh="25000"/>
                      <a:extLst>
                        <a:ext uri="{28A0092B-C50C-407E-A947-70E740481C1C}">
                          <a14:useLocalDpi xmlns:a14="http://schemas.microsoft.com/office/drawing/2010/main" val="0"/>
                        </a:ext>
                      </a:extLst>
                    </a:blip>
                    <a:srcRect/>
                    <a:stretch>
                      <a:fillRect/>
                    </a:stretch>
                  </p:blipFill>
                  <p:spPr bwMode="auto">
                    <a:xfrm>
                      <a:off x="3193533" y="1556274"/>
                      <a:ext cx="291661" cy="29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 name="Group 367"/>
                  <p:cNvGrpSpPr/>
                  <p:nvPr/>
                </p:nvGrpSpPr>
                <p:grpSpPr>
                  <a:xfrm>
                    <a:off x="3226725" y="1046498"/>
                    <a:ext cx="873084" cy="300037"/>
                    <a:chOff x="3380111" y="980440"/>
                    <a:chExt cx="873084" cy="300037"/>
                  </a:xfrm>
                </p:grpSpPr>
                <p:sp>
                  <p:nvSpPr>
                    <p:cNvPr id="369" name="TextBox 368"/>
                    <p:cNvSpPr txBox="1"/>
                    <p:nvPr/>
                  </p:nvSpPr>
                  <p:spPr bwMode="auto">
                    <a:xfrm>
                      <a:off x="3723011" y="980440"/>
                      <a:ext cx="530184" cy="300037"/>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Service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fabric</a:t>
                      </a:r>
                    </a:p>
                  </p:txBody>
                </p:sp>
                <p:sp>
                  <p:nvSpPr>
                    <p:cNvPr id="370" name="Freeform 369"/>
                    <p:cNvSpPr/>
                    <p:nvPr/>
                  </p:nvSpPr>
                  <p:spPr bwMode="auto">
                    <a:xfrm>
                      <a:off x="3380111" y="993933"/>
                      <a:ext cx="282575" cy="273050"/>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rgbClr val="FFFFFF"/>
                    </a:solidFill>
                    <a:ln w="9525" cap="flat" cmpd="sng" algn="ctr">
                      <a:solidFill>
                        <a:srgbClr val="FFFFFF"/>
                      </a:solid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grpSp>
              <p:nvGrpSpPr>
                <p:cNvPr id="350" name="Group 349"/>
                <p:cNvGrpSpPr/>
                <p:nvPr/>
              </p:nvGrpSpPr>
              <p:grpSpPr>
                <a:xfrm>
                  <a:off x="8203323" y="543029"/>
                  <a:ext cx="2250927" cy="1371600"/>
                  <a:chOff x="8203323" y="650979"/>
                  <a:chExt cx="2250927" cy="1371600"/>
                </a:xfrm>
              </p:grpSpPr>
              <p:sp>
                <p:nvSpPr>
                  <p:cNvPr id="351" name="Rectangle 350"/>
                  <p:cNvSpPr/>
                  <p:nvPr/>
                </p:nvSpPr>
                <p:spPr bwMode="auto">
                  <a:xfrm>
                    <a:off x="8203323" y="650979"/>
                    <a:ext cx="2250927" cy="1371600"/>
                  </a:xfrm>
                  <a:prstGeom prst="rect">
                    <a:avLst/>
                  </a:prstGeom>
                  <a:solidFill>
                    <a:srgbClr val="0072C6"/>
                  </a:solidFill>
                  <a:ln w="6350" cap="flat" cmpd="sng" algn="ctr">
                    <a:noFill/>
                    <a:prstDash val="solid"/>
                    <a:miter lim="800000"/>
                    <a:headEnd type="none" w="med" len="med"/>
                    <a:tailEnd type="none" w="med" len="med"/>
                  </a:ln>
                  <a:effectLst/>
                </p:spPr>
                <p:txBody>
                  <a:bodyPr lIns="179285"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175"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Developer services</a:t>
                    </a:r>
                  </a:p>
                </p:txBody>
              </p:sp>
              <p:grpSp>
                <p:nvGrpSpPr>
                  <p:cNvPr id="352" name="Group 351"/>
                  <p:cNvGrpSpPr/>
                  <p:nvPr/>
                </p:nvGrpSpPr>
                <p:grpSpPr>
                  <a:xfrm>
                    <a:off x="8316462" y="1050815"/>
                    <a:ext cx="1048050" cy="290595"/>
                    <a:chOff x="8316462" y="1050815"/>
                    <a:chExt cx="1048050" cy="290595"/>
                  </a:xfrm>
                </p:grpSpPr>
                <p:sp>
                  <p:nvSpPr>
                    <p:cNvPr id="362" name="TextBox 361"/>
                    <p:cNvSpPr txBox="1"/>
                    <p:nvPr/>
                  </p:nvSpPr>
                  <p:spPr bwMode="auto">
                    <a:xfrm>
                      <a:off x="8694587" y="1065786"/>
                      <a:ext cx="669925" cy="2508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Visual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Studio</a:t>
                      </a:r>
                    </a:p>
                  </p:txBody>
                </p:sp>
                <p:pic>
                  <p:nvPicPr>
                    <p:cNvPr id="363" name="Picture 167" descr="Visual Studio Online.png"/>
                    <p:cNvPicPr>
                      <a:picLocks noChangeAspect="1"/>
                    </p:cNvPicPr>
                    <p:nvPr/>
                  </p:nvPicPr>
                  <p:blipFill>
                    <a:blip r:embed="rId37" cstate="print">
                      <a:biLevel thresh="25000"/>
                      <a:extLst>
                        <a:ext uri="{28A0092B-C50C-407E-A947-70E740481C1C}">
                          <a14:useLocalDpi xmlns:a14="http://schemas.microsoft.com/office/drawing/2010/main" val="0"/>
                        </a:ext>
                      </a:extLst>
                    </a:blip>
                    <a:srcRect/>
                    <a:stretch>
                      <a:fillRect/>
                    </a:stretch>
                  </p:blipFill>
                  <p:spPr bwMode="auto">
                    <a:xfrm>
                      <a:off x="8316462" y="1050815"/>
                      <a:ext cx="290580" cy="29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3" name="Group 352"/>
                  <p:cNvGrpSpPr/>
                  <p:nvPr/>
                </p:nvGrpSpPr>
                <p:grpSpPr>
                  <a:xfrm>
                    <a:off x="9413978" y="1606382"/>
                    <a:ext cx="957567" cy="312845"/>
                    <a:chOff x="9413978" y="1606382"/>
                    <a:chExt cx="957567" cy="312845"/>
                  </a:xfrm>
                </p:grpSpPr>
                <p:sp>
                  <p:nvSpPr>
                    <p:cNvPr id="360" name="TextBox 359"/>
                    <p:cNvSpPr txBox="1"/>
                    <p:nvPr/>
                  </p:nvSpPr>
                  <p:spPr bwMode="auto">
                    <a:xfrm>
                      <a:off x="9712733" y="1617602"/>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Application</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Insights</a:t>
                      </a:r>
                    </a:p>
                  </p:txBody>
                </p:sp>
                <p:pic>
                  <p:nvPicPr>
                    <p:cNvPr id="361" name="Picture 169" descr="Application Insights.png"/>
                    <p:cNvPicPr>
                      <a:picLocks noChangeAspect="1"/>
                    </p:cNvPicPr>
                    <p:nvPr/>
                  </p:nvPicPr>
                  <p:blipFill>
                    <a:blip r:embed="rId38" cstate="print">
                      <a:biLevel thresh="25000"/>
                      <a:extLst>
                        <a:ext uri="{28A0092B-C50C-407E-A947-70E740481C1C}">
                          <a14:useLocalDpi xmlns:a14="http://schemas.microsoft.com/office/drawing/2010/main" val="0"/>
                        </a:ext>
                      </a:extLst>
                    </a:blip>
                    <a:srcRect/>
                    <a:stretch>
                      <a:fillRect/>
                    </a:stretch>
                  </p:blipFill>
                  <p:spPr bwMode="auto">
                    <a:xfrm>
                      <a:off x="9413978" y="1606382"/>
                      <a:ext cx="292365" cy="29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4" name="Group 353"/>
                  <p:cNvGrpSpPr/>
                  <p:nvPr/>
                </p:nvGrpSpPr>
                <p:grpSpPr>
                  <a:xfrm>
                    <a:off x="9408787" y="1025699"/>
                    <a:ext cx="875200" cy="302765"/>
                    <a:chOff x="9408787" y="1025699"/>
                    <a:chExt cx="875200" cy="302765"/>
                  </a:xfrm>
                </p:grpSpPr>
                <p:pic>
                  <p:nvPicPr>
                    <p:cNvPr id="358" name="Picture 272"/>
                    <p:cNvPicPr>
                      <a:picLocks noChangeAspect="1"/>
                    </p:cNvPicPr>
                    <p:nvPr/>
                  </p:nvPicPr>
                  <p:blipFill>
                    <a:blip r:embed="rId39" cstate="print">
                      <a:biLevel thresh="25000"/>
                      <a:extLst>
                        <a:ext uri="{28A0092B-C50C-407E-A947-70E740481C1C}">
                          <a14:useLocalDpi xmlns:a14="http://schemas.microsoft.com/office/drawing/2010/main" val="0"/>
                        </a:ext>
                      </a:extLst>
                    </a:blip>
                    <a:srcRect/>
                    <a:stretch>
                      <a:fillRect/>
                    </a:stretch>
                  </p:blipFill>
                  <p:spPr bwMode="auto">
                    <a:xfrm>
                      <a:off x="9408787" y="1025699"/>
                      <a:ext cx="302749" cy="30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 name="TextBox 358"/>
                    <p:cNvSpPr txBox="1"/>
                    <p:nvPr/>
                  </p:nvSpPr>
                  <p:spPr bwMode="auto">
                    <a:xfrm>
                      <a:off x="9742651" y="1059753"/>
                      <a:ext cx="541336" cy="249238"/>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Azure SDK</a:t>
                      </a:r>
                    </a:p>
                  </p:txBody>
                </p:sp>
              </p:grpSp>
              <p:grpSp>
                <p:nvGrpSpPr>
                  <p:cNvPr id="355" name="Group 354"/>
                  <p:cNvGrpSpPr/>
                  <p:nvPr/>
                </p:nvGrpSpPr>
                <p:grpSpPr>
                  <a:xfrm>
                    <a:off x="8316496" y="1621631"/>
                    <a:ext cx="1048016" cy="280129"/>
                    <a:chOff x="8316496" y="1621631"/>
                    <a:chExt cx="1048016" cy="280129"/>
                  </a:xfrm>
                </p:grpSpPr>
                <p:sp>
                  <p:nvSpPr>
                    <p:cNvPr id="356" name="TextBox 355"/>
                    <p:cNvSpPr txBox="1"/>
                    <p:nvPr/>
                  </p:nvSpPr>
                  <p:spPr bwMode="auto">
                    <a:xfrm>
                      <a:off x="8704112" y="1650936"/>
                      <a:ext cx="660400" cy="250824"/>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Team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Project</a:t>
                      </a:r>
                    </a:p>
                  </p:txBody>
                </p:sp>
                <p:sp>
                  <p:nvSpPr>
                    <p:cNvPr id="357" name="Freeform 356"/>
                    <p:cNvSpPr/>
                    <p:nvPr/>
                  </p:nvSpPr>
                  <p:spPr bwMode="auto">
                    <a:xfrm>
                      <a:off x="8316496" y="1621631"/>
                      <a:ext cx="290512" cy="249237"/>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rgbClr val="FFFFFF"/>
                    </a:solidFill>
                    <a:ln w="9525" cap="flat" cmpd="sng" algn="ctr">
                      <a:no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grpSp>
          </p:grpSp>
          <p:grpSp>
            <p:nvGrpSpPr>
              <p:cNvPr id="4" name="Group 3"/>
              <p:cNvGrpSpPr/>
              <p:nvPr userDrawn="1"/>
            </p:nvGrpSpPr>
            <p:grpSpPr>
              <a:xfrm>
                <a:off x="249566" y="543029"/>
                <a:ext cx="1720893" cy="3795291"/>
                <a:chOff x="249566" y="543029"/>
                <a:chExt cx="1720893" cy="3795291"/>
              </a:xfrm>
            </p:grpSpPr>
            <p:sp>
              <p:nvSpPr>
                <p:cNvPr id="319" name="Rectangle 318"/>
                <p:cNvSpPr/>
                <p:nvPr/>
              </p:nvSpPr>
              <p:spPr bwMode="auto">
                <a:xfrm>
                  <a:off x="249566" y="543029"/>
                  <a:ext cx="1720893" cy="3795291"/>
                </a:xfrm>
                <a:prstGeom prst="rect">
                  <a:avLst/>
                </a:prstGeom>
                <a:solidFill>
                  <a:srgbClr val="1B3C72"/>
                </a:solidFill>
                <a:ln w="6350" cap="flat" cmpd="sng" algn="ctr">
                  <a:noFill/>
                  <a:prstDash val="solid"/>
                  <a:miter lim="800000"/>
                  <a:headEnd type="none" w="med" len="med"/>
                  <a:tailEnd type="none" w="med" len="med"/>
                </a:ln>
                <a:effectLst/>
              </p:spPr>
              <p:txBody>
                <a:bodyPr lIns="265176"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371"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Security and Management</a:t>
                  </a:r>
                </a:p>
              </p:txBody>
            </p:sp>
            <p:grpSp>
              <p:nvGrpSpPr>
                <p:cNvPr id="3" name="Group 2"/>
                <p:cNvGrpSpPr/>
                <p:nvPr/>
              </p:nvGrpSpPr>
              <p:grpSpPr>
                <a:xfrm>
                  <a:off x="365563" y="1115018"/>
                  <a:ext cx="1458716" cy="3120525"/>
                  <a:chOff x="419554" y="1199688"/>
                  <a:chExt cx="1458716" cy="3120525"/>
                </a:xfrm>
              </p:grpSpPr>
              <p:grpSp>
                <p:nvGrpSpPr>
                  <p:cNvPr id="321" name="Group 320"/>
                  <p:cNvGrpSpPr/>
                  <p:nvPr/>
                </p:nvGrpSpPr>
                <p:grpSpPr>
                  <a:xfrm>
                    <a:off x="442574" y="1656149"/>
                    <a:ext cx="1027708" cy="303213"/>
                    <a:chOff x="368069" y="1313314"/>
                    <a:chExt cx="1027708" cy="303213"/>
                  </a:xfrm>
                </p:grpSpPr>
                <p:sp>
                  <p:nvSpPr>
                    <p:cNvPr id="340" name="TextBox 339"/>
                    <p:cNvSpPr txBox="1"/>
                    <p:nvPr/>
                  </p:nvSpPr>
                  <p:spPr bwMode="auto">
                    <a:xfrm>
                      <a:off x="736963" y="1314902"/>
                      <a:ext cx="658814"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Active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Directory</a:t>
                      </a:r>
                    </a:p>
                  </p:txBody>
                </p:sp>
                <p:pic>
                  <p:nvPicPr>
                    <p:cNvPr id="341" name="Picture 193" descr="Azure Active Directory.png"/>
                    <p:cNvPicPr>
                      <a:picLocks noChangeAspect="1"/>
                    </p:cNvPicPr>
                    <p:nvPr/>
                  </p:nvPicPr>
                  <p:blipFill>
                    <a:blip r:embed="rId40" cstate="print">
                      <a:biLevel thresh="25000"/>
                      <a:extLst>
                        <a:ext uri="{28A0092B-C50C-407E-A947-70E740481C1C}">
                          <a14:useLocalDpi xmlns:a14="http://schemas.microsoft.com/office/drawing/2010/main" val="0"/>
                        </a:ext>
                      </a:extLst>
                    </a:blip>
                    <a:srcRect/>
                    <a:stretch>
                      <a:fillRect/>
                    </a:stretch>
                  </p:blipFill>
                  <p:spPr bwMode="auto">
                    <a:xfrm>
                      <a:off x="368069" y="1313314"/>
                      <a:ext cx="298175" cy="2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2" name="Group 321"/>
                  <p:cNvGrpSpPr/>
                  <p:nvPr/>
                </p:nvGrpSpPr>
                <p:grpSpPr>
                  <a:xfrm>
                    <a:off x="466215" y="2129907"/>
                    <a:ext cx="1004066" cy="301625"/>
                    <a:chOff x="391710" y="1847920"/>
                    <a:chExt cx="1004066" cy="301625"/>
                  </a:xfrm>
                </p:grpSpPr>
                <p:sp>
                  <p:nvSpPr>
                    <p:cNvPr id="338" name="TextBox 337"/>
                    <p:cNvSpPr txBox="1"/>
                    <p:nvPr/>
                  </p:nvSpPr>
                  <p:spPr bwMode="auto">
                    <a:xfrm>
                      <a:off x="736963" y="1847920"/>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Multi-factor</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Authentication</a:t>
                      </a:r>
                    </a:p>
                  </p:txBody>
                </p:sp>
                <p:pic>
                  <p:nvPicPr>
                    <p:cNvPr id="339" name="Picture 195" descr="Multi-Factor Authentication.png"/>
                    <p:cNvPicPr>
                      <a:picLocks noChangeAspect="1"/>
                    </p:cNvPicPr>
                    <p:nvPr/>
                  </p:nvPicPr>
                  <p:blipFill>
                    <a:blip r:embed="rId41" cstate="print">
                      <a:biLevel thresh="25000"/>
                      <a:extLst>
                        <a:ext uri="{28A0092B-C50C-407E-A947-70E740481C1C}">
                          <a14:useLocalDpi xmlns:a14="http://schemas.microsoft.com/office/drawing/2010/main" val="0"/>
                        </a:ext>
                      </a:extLst>
                    </a:blip>
                    <a:srcRect/>
                    <a:stretch>
                      <a:fillRect/>
                    </a:stretch>
                  </p:blipFill>
                  <p:spPr bwMode="auto">
                    <a:xfrm>
                      <a:off x="391710" y="1854270"/>
                      <a:ext cx="288064" cy="2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3" name="Group 322"/>
                  <p:cNvGrpSpPr/>
                  <p:nvPr/>
                </p:nvGrpSpPr>
                <p:grpSpPr>
                  <a:xfrm>
                    <a:off x="442574" y="2602077"/>
                    <a:ext cx="1027706" cy="301625"/>
                    <a:chOff x="368069" y="2341251"/>
                    <a:chExt cx="1027706" cy="301625"/>
                  </a:xfrm>
                </p:grpSpPr>
                <p:sp>
                  <p:nvSpPr>
                    <p:cNvPr id="336" name="TextBox 335"/>
                    <p:cNvSpPr txBox="1"/>
                    <p:nvPr/>
                  </p:nvSpPr>
                  <p:spPr bwMode="auto">
                    <a:xfrm>
                      <a:off x="736963" y="2341251"/>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Automation</a:t>
                      </a:r>
                    </a:p>
                  </p:txBody>
                </p:sp>
                <p:pic>
                  <p:nvPicPr>
                    <p:cNvPr id="337" name="Picture 198" descr="Azure automation.png"/>
                    <p:cNvPicPr>
                      <a:picLocks noChangeAspect="1"/>
                    </p:cNvPicPr>
                    <p:nvPr/>
                  </p:nvPicPr>
                  <p:blipFill>
                    <a:blip r:embed="rId42" cstate="print">
                      <a:biLevel thresh="25000"/>
                      <a:extLst>
                        <a:ext uri="{28A0092B-C50C-407E-A947-70E740481C1C}">
                          <a14:useLocalDpi xmlns:a14="http://schemas.microsoft.com/office/drawing/2010/main" val="0"/>
                        </a:ext>
                      </a:extLst>
                    </a:blip>
                    <a:srcRect/>
                    <a:stretch>
                      <a:fillRect/>
                    </a:stretch>
                  </p:blipFill>
                  <p:spPr bwMode="auto">
                    <a:xfrm>
                      <a:off x="368069" y="2347601"/>
                      <a:ext cx="289482" cy="29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4" name="Group 323"/>
                  <p:cNvGrpSpPr/>
                  <p:nvPr/>
                </p:nvGrpSpPr>
                <p:grpSpPr>
                  <a:xfrm>
                    <a:off x="442574" y="1199688"/>
                    <a:ext cx="1027707" cy="285916"/>
                    <a:chOff x="368069" y="762503"/>
                    <a:chExt cx="1027707" cy="285916"/>
                  </a:xfrm>
                </p:grpSpPr>
                <p:sp>
                  <p:nvSpPr>
                    <p:cNvPr id="334" name="TextBox 333"/>
                    <p:cNvSpPr txBox="1"/>
                    <p:nvPr/>
                  </p:nvSpPr>
                  <p:spPr bwMode="auto">
                    <a:xfrm>
                      <a:off x="736963" y="789031"/>
                      <a:ext cx="658813" cy="232860"/>
                    </a:xfrm>
                    <a:prstGeom prst="rect">
                      <a:avLst/>
                    </a:prstGeom>
                    <a:noFill/>
                    <a:ln>
                      <a:noFill/>
                    </a:ln>
                  </p:spPr>
                  <p:txBody>
                    <a:bodyPr wrap="none" lIns="0" tIns="27971" rIns="0" bIns="0" anchor="ctr" anchorCtr="0"/>
                    <a:lstStyle/>
                    <a:p>
                      <a:pPr marL="0" marR="0" lvl="0" indent="0" algn="l" defTabSz="913775"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Portal</a:t>
                      </a:r>
                    </a:p>
                  </p:txBody>
                </p:sp>
                <p:pic>
                  <p:nvPicPr>
                    <p:cNvPr id="335" name="Picture 200" descr="Azure subscription.png"/>
                    <p:cNvPicPr>
                      <a:picLocks noChangeAspect="1"/>
                    </p:cNvPicPr>
                    <p:nvPr/>
                  </p:nvPicPr>
                  <p:blipFill>
                    <a:blip r:embed="rId43" cstate="print">
                      <a:biLevel thresh="25000"/>
                      <a:extLst>
                        <a:ext uri="{28A0092B-C50C-407E-A947-70E740481C1C}">
                          <a14:useLocalDpi xmlns:a14="http://schemas.microsoft.com/office/drawing/2010/main" val="0"/>
                        </a:ext>
                      </a:extLst>
                    </a:blip>
                    <a:srcRect/>
                    <a:stretch>
                      <a:fillRect/>
                    </a:stretch>
                  </p:blipFill>
                  <p:spPr bwMode="auto">
                    <a:xfrm>
                      <a:off x="368069" y="762503"/>
                      <a:ext cx="286234" cy="28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5" name="Group 324"/>
                  <p:cNvGrpSpPr/>
                  <p:nvPr/>
                </p:nvGrpSpPr>
                <p:grpSpPr>
                  <a:xfrm>
                    <a:off x="442574" y="3074247"/>
                    <a:ext cx="1027707" cy="301625"/>
                    <a:chOff x="368069" y="2835216"/>
                    <a:chExt cx="1027707" cy="301625"/>
                  </a:xfrm>
                </p:grpSpPr>
                <p:sp>
                  <p:nvSpPr>
                    <p:cNvPr id="332" name="TextBox 331"/>
                    <p:cNvSpPr txBox="1"/>
                    <p:nvPr/>
                  </p:nvSpPr>
                  <p:spPr bwMode="auto">
                    <a:xfrm>
                      <a:off x="736963" y="2835216"/>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Key vault</a:t>
                      </a:r>
                    </a:p>
                  </p:txBody>
                </p:sp>
                <p:pic>
                  <p:nvPicPr>
                    <p:cNvPr id="333" name="Picture 204" descr="AzureKeyVault_icon_white.png"/>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368069" y="2835216"/>
                      <a:ext cx="266988" cy="29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6" name="Group 325"/>
                  <p:cNvGrpSpPr/>
                  <p:nvPr/>
                </p:nvGrpSpPr>
                <p:grpSpPr>
                  <a:xfrm>
                    <a:off x="419554" y="3546417"/>
                    <a:ext cx="1458716" cy="301625"/>
                    <a:chOff x="345049" y="3328988"/>
                    <a:chExt cx="1458716" cy="301625"/>
                  </a:xfrm>
                </p:grpSpPr>
                <p:sp>
                  <p:nvSpPr>
                    <p:cNvPr id="330" name="TextBox 329"/>
                    <p:cNvSpPr txBox="1"/>
                    <p:nvPr/>
                  </p:nvSpPr>
                  <p:spPr bwMode="auto">
                    <a:xfrm>
                      <a:off x="736963" y="3328988"/>
                      <a:ext cx="106680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Store/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Marketplace</a:t>
                      </a:r>
                    </a:p>
                  </p:txBody>
                </p:sp>
                <p:pic>
                  <p:nvPicPr>
                    <p:cNvPr id="331" name="Picture 230" descr="Azure Marketplace.png"/>
                    <p:cNvPicPr>
                      <a:picLocks noChangeAspect="1"/>
                    </p:cNvPicPr>
                    <p:nvPr/>
                  </p:nvPicPr>
                  <p:blipFill>
                    <a:blip r:embed="rId45" cstate="print">
                      <a:biLevel thresh="25000"/>
                      <a:extLst>
                        <a:ext uri="{28A0092B-C50C-407E-A947-70E740481C1C}">
                          <a14:useLocalDpi xmlns:a14="http://schemas.microsoft.com/office/drawing/2010/main" val="0"/>
                        </a:ext>
                      </a:extLst>
                    </a:blip>
                    <a:srcRect/>
                    <a:stretch>
                      <a:fillRect/>
                    </a:stretch>
                  </p:blipFill>
                  <p:spPr bwMode="auto">
                    <a:xfrm>
                      <a:off x="345049" y="3338513"/>
                      <a:ext cx="291101" cy="29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 name="Group 326"/>
                  <p:cNvGrpSpPr/>
                  <p:nvPr/>
                </p:nvGrpSpPr>
                <p:grpSpPr>
                  <a:xfrm>
                    <a:off x="442574" y="4018588"/>
                    <a:ext cx="1029294" cy="301625"/>
                    <a:chOff x="368069" y="3867931"/>
                    <a:chExt cx="1029294" cy="301625"/>
                  </a:xfrm>
                </p:grpSpPr>
                <p:pic>
                  <p:nvPicPr>
                    <p:cNvPr id="328" name="Picture 412"/>
                    <p:cNvPicPr>
                      <a:picLocks noChangeAspect="1"/>
                    </p:cNvPicPr>
                    <p:nvPr/>
                  </p:nvPicPr>
                  <p:blipFill>
                    <a:blip r:embed="rId46" cstate="print">
                      <a:biLevel thresh="25000"/>
                      <a:extLst>
                        <a:ext uri="{28A0092B-C50C-407E-A947-70E740481C1C}">
                          <a14:useLocalDpi xmlns:a14="http://schemas.microsoft.com/office/drawing/2010/main" val="0"/>
                        </a:ext>
                      </a:extLst>
                    </a:blip>
                    <a:srcRect/>
                    <a:stretch>
                      <a:fillRect/>
                    </a:stretch>
                  </p:blipFill>
                  <p:spPr bwMode="auto">
                    <a:xfrm>
                      <a:off x="368069" y="3891744"/>
                      <a:ext cx="252343" cy="25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 name="TextBox 328"/>
                    <p:cNvSpPr txBox="1"/>
                    <p:nvPr/>
                  </p:nvSpPr>
                  <p:spPr bwMode="auto">
                    <a:xfrm>
                      <a:off x="736963" y="3867931"/>
                      <a:ext cx="660400"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VM Image Gallery</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and VM Depot</a:t>
                      </a:r>
                    </a:p>
                  </p:txBody>
                </p:sp>
              </p:grpSp>
            </p:grpSp>
          </p:grpSp>
          <p:grpSp>
            <p:nvGrpSpPr>
              <p:cNvPr id="13" name="Group 12"/>
              <p:cNvGrpSpPr/>
              <p:nvPr userDrawn="1"/>
            </p:nvGrpSpPr>
            <p:grpSpPr>
              <a:xfrm>
                <a:off x="10572607" y="543029"/>
                <a:ext cx="1619393" cy="3786173"/>
                <a:chOff x="10572607" y="543029"/>
                <a:chExt cx="1619393" cy="3786173"/>
              </a:xfrm>
            </p:grpSpPr>
            <p:sp>
              <p:nvSpPr>
                <p:cNvPr id="288" name="Rectangle 287"/>
                <p:cNvSpPr/>
                <p:nvPr/>
              </p:nvSpPr>
              <p:spPr bwMode="auto">
                <a:xfrm>
                  <a:off x="10572607" y="543029"/>
                  <a:ext cx="1619393" cy="3786173"/>
                </a:xfrm>
                <a:prstGeom prst="rect">
                  <a:avLst/>
                </a:prstGeom>
                <a:solidFill>
                  <a:srgbClr val="1B3C72"/>
                </a:solidFill>
                <a:ln w="6350" cap="flat" cmpd="sng" algn="ctr">
                  <a:noFill/>
                  <a:prstDash val="solid"/>
                  <a:miter lim="800000"/>
                  <a:headEnd type="none" w="med" len="med"/>
                  <a:tailEnd type="none" w="med" len="med"/>
                </a:ln>
                <a:effectLst/>
              </p:spPr>
              <p:txBody>
                <a:bodyPr lIns="265176" tIns="143428"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371"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Hybrid</a:t>
                  </a:r>
                </a:p>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371"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Operations</a:t>
                  </a:r>
                </a:p>
              </p:txBody>
            </p:sp>
            <p:grpSp>
              <p:nvGrpSpPr>
                <p:cNvPr id="12" name="Group 11"/>
                <p:cNvGrpSpPr/>
                <p:nvPr userDrawn="1"/>
              </p:nvGrpSpPr>
              <p:grpSpPr>
                <a:xfrm>
                  <a:off x="10757536" y="1170330"/>
                  <a:ext cx="1249535" cy="2996155"/>
                  <a:chOff x="10729741" y="1170330"/>
                  <a:chExt cx="1249535" cy="2996155"/>
                </a:xfrm>
              </p:grpSpPr>
              <p:grpSp>
                <p:nvGrpSpPr>
                  <p:cNvPr id="7" name="Group 6"/>
                  <p:cNvGrpSpPr/>
                  <p:nvPr userDrawn="1"/>
                </p:nvGrpSpPr>
                <p:grpSpPr>
                  <a:xfrm>
                    <a:off x="10729741" y="2078817"/>
                    <a:ext cx="1064688" cy="300038"/>
                    <a:chOff x="10729741" y="1826583"/>
                    <a:chExt cx="1064688" cy="300038"/>
                  </a:xfrm>
                </p:grpSpPr>
                <p:sp>
                  <p:nvSpPr>
                    <p:cNvPr id="317" name="TextBox 316"/>
                    <p:cNvSpPr txBox="1"/>
                    <p:nvPr/>
                  </p:nvSpPr>
                  <p:spPr bwMode="auto">
                    <a:xfrm>
                      <a:off x="11135616" y="1826583"/>
                      <a:ext cx="658813" cy="300038"/>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Backup</a:t>
                      </a:r>
                    </a:p>
                  </p:txBody>
                </p:sp>
                <p:pic>
                  <p:nvPicPr>
                    <p:cNvPr id="318" name="Picture 206" descr="Backup Service.png"/>
                    <p:cNvPicPr>
                      <a:picLocks noChangeAspect="1"/>
                    </p:cNvPicPr>
                    <p:nvPr/>
                  </p:nvPicPr>
                  <p:blipFill>
                    <a:blip r:embed="rId47" cstate="print">
                      <a:biLevel thresh="25000"/>
                      <a:extLst>
                        <a:ext uri="{28A0092B-C50C-407E-A947-70E740481C1C}">
                          <a14:useLocalDpi xmlns:a14="http://schemas.microsoft.com/office/drawing/2010/main" val="0"/>
                        </a:ext>
                      </a:extLst>
                    </a:blip>
                    <a:srcRect/>
                    <a:stretch>
                      <a:fillRect/>
                    </a:stretch>
                  </p:blipFill>
                  <p:spPr bwMode="auto">
                    <a:xfrm>
                      <a:off x="10729741" y="1828595"/>
                      <a:ext cx="296404" cy="29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p:cNvGrpSpPr/>
                  <p:nvPr userDrawn="1"/>
                </p:nvGrpSpPr>
                <p:grpSpPr>
                  <a:xfrm>
                    <a:off x="10735019" y="3417554"/>
                    <a:ext cx="1059409" cy="301625"/>
                    <a:chOff x="10735019" y="3369011"/>
                    <a:chExt cx="1059409" cy="301625"/>
                  </a:xfrm>
                </p:grpSpPr>
                <p:sp>
                  <p:nvSpPr>
                    <p:cNvPr id="315" name="TextBox 314"/>
                    <p:cNvSpPr txBox="1"/>
                    <p:nvPr/>
                  </p:nvSpPr>
                  <p:spPr bwMode="auto">
                    <a:xfrm>
                      <a:off x="11135616" y="3369011"/>
                      <a:ext cx="658812"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Site</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Recovery</a:t>
                      </a:r>
                    </a:p>
                  </p:txBody>
                </p:sp>
                <p:pic>
                  <p:nvPicPr>
                    <p:cNvPr id="316" name="Picture 210" descr="Site Recovery.png"/>
                    <p:cNvPicPr>
                      <a:picLocks noChangeAspect="1"/>
                    </p:cNvPicPr>
                    <p:nvPr/>
                  </p:nvPicPr>
                  <p:blipFill>
                    <a:blip r:embed="rId48" cstate="print">
                      <a:biLevel thresh="25000"/>
                      <a:extLst>
                        <a:ext uri="{28A0092B-C50C-407E-A947-70E740481C1C}">
                          <a14:useLocalDpi xmlns:a14="http://schemas.microsoft.com/office/drawing/2010/main" val="0"/>
                        </a:ext>
                      </a:extLst>
                    </a:blip>
                    <a:srcRect/>
                    <a:stretch>
                      <a:fillRect/>
                    </a:stretch>
                  </p:blipFill>
                  <p:spPr bwMode="auto">
                    <a:xfrm>
                      <a:off x="10735019" y="3369011"/>
                      <a:ext cx="285848" cy="28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p:cNvGrpSpPr/>
                  <p:nvPr userDrawn="1"/>
                </p:nvGrpSpPr>
                <p:grpSpPr>
                  <a:xfrm>
                    <a:off x="10734570" y="2971838"/>
                    <a:ext cx="1059859" cy="300037"/>
                    <a:chOff x="10734570" y="2856179"/>
                    <a:chExt cx="1059859" cy="300037"/>
                  </a:xfrm>
                </p:grpSpPr>
                <p:sp>
                  <p:nvSpPr>
                    <p:cNvPr id="313" name="TextBox 312"/>
                    <p:cNvSpPr txBox="1"/>
                    <p:nvPr/>
                  </p:nvSpPr>
                  <p:spPr bwMode="auto">
                    <a:xfrm>
                      <a:off x="11135616" y="2856179"/>
                      <a:ext cx="658813" cy="300037"/>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Import/Export</a:t>
                      </a:r>
                    </a:p>
                  </p:txBody>
                </p:sp>
                <p:pic>
                  <p:nvPicPr>
                    <p:cNvPr id="314" name="Picture 212" descr="Storage (Azure).png"/>
                    <p:cNvPicPr>
                      <a:picLocks noChangeAspect="1"/>
                    </p:cNvPicPr>
                    <p:nvPr/>
                  </p:nvPicPr>
                  <p:blipFill>
                    <a:blip r:embed="rId49" cstate="print">
                      <a:biLevel thresh="25000"/>
                      <a:extLst>
                        <a:ext uri="{28A0092B-C50C-407E-A947-70E740481C1C}">
                          <a14:useLocalDpi xmlns:a14="http://schemas.microsoft.com/office/drawing/2010/main" val="0"/>
                        </a:ext>
                      </a:extLst>
                    </a:blip>
                    <a:srcRect/>
                    <a:stretch>
                      <a:fillRect/>
                    </a:stretch>
                  </p:blipFill>
                  <p:spPr bwMode="auto">
                    <a:xfrm>
                      <a:off x="10734570" y="2856179"/>
                      <a:ext cx="286746" cy="28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p:nvPr userDrawn="1"/>
                </p:nvGrpSpPr>
                <p:grpSpPr>
                  <a:xfrm>
                    <a:off x="10755293" y="1616047"/>
                    <a:ext cx="1223983" cy="317091"/>
                    <a:chOff x="10755293" y="1282976"/>
                    <a:chExt cx="1223983" cy="317091"/>
                  </a:xfrm>
                </p:grpSpPr>
                <p:sp>
                  <p:nvSpPr>
                    <p:cNvPr id="311" name="TextBox 310"/>
                    <p:cNvSpPr txBox="1"/>
                    <p:nvPr/>
                  </p:nvSpPr>
                  <p:spPr bwMode="auto">
                    <a:xfrm>
                      <a:off x="11135616" y="1291503"/>
                      <a:ext cx="843660" cy="300230"/>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AD Privileged</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Identity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Management</a:t>
                      </a:r>
                    </a:p>
                  </p:txBody>
                </p:sp>
                <p:pic>
                  <p:nvPicPr>
                    <p:cNvPr id="312" name="Picture 271"/>
                    <p:cNvPicPr>
                      <a:picLocks noChangeAspect="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755293" y="1282976"/>
                      <a:ext cx="245301" cy="3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userDrawn="1"/>
                </p:nvGrpSpPr>
                <p:grpSpPr>
                  <a:xfrm>
                    <a:off x="10737716" y="2524534"/>
                    <a:ext cx="1058300" cy="301625"/>
                    <a:chOff x="10737716" y="2349114"/>
                    <a:chExt cx="1058300" cy="301625"/>
                  </a:xfrm>
                </p:grpSpPr>
                <p:sp>
                  <p:nvSpPr>
                    <p:cNvPr id="309" name="TextBox 308"/>
                    <p:cNvSpPr txBox="1"/>
                    <p:nvPr/>
                  </p:nvSpPr>
                  <p:spPr bwMode="auto">
                    <a:xfrm>
                      <a:off x="11135616" y="2349114"/>
                      <a:ext cx="660400"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Operational</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Insights</a:t>
                      </a:r>
                    </a:p>
                  </p:txBody>
                </p:sp>
                <p:pic>
                  <p:nvPicPr>
                    <p:cNvPr id="310" name="Picture 329" descr="Operational Insights.png"/>
                    <p:cNvPicPr>
                      <a:picLocks noChangeAspect="1"/>
                    </p:cNvPicPr>
                    <p:nvPr/>
                  </p:nvPicPr>
                  <p:blipFill>
                    <a:blip r:embed="rId51" cstate="print">
                      <a:biLevel thresh="25000"/>
                      <a:extLst>
                        <a:ext uri="{28A0092B-C50C-407E-A947-70E740481C1C}">
                          <a14:useLocalDpi xmlns:a14="http://schemas.microsoft.com/office/drawing/2010/main" val="0"/>
                        </a:ext>
                      </a:extLst>
                    </a:blip>
                    <a:srcRect/>
                    <a:stretch>
                      <a:fillRect/>
                    </a:stretch>
                  </p:blipFill>
                  <p:spPr bwMode="auto">
                    <a:xfrm>
                      <a:off x="10737716" y="2349114"/>
                      <a:ext cx="280454" cy="2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userDrawn="1"/>
                </p:nvGrpSpPr>
                <p:grpSpPr>
                  <a:xfrm>
                    <a:off x="10731079" y="1170330"/>
                    <a:ext cx="1063349" cy="300038"/>
                    <a:chOff x="10731079" y="777857"/>
                    <a:chExt cx="1063349" cy="300038"/>
                  </a:xfrm>
                </p:grpSpPr>
                <p:sp>
                  <p:nvSpPr>
                    <p:cNvPr id="299" name="TextBox 298"/>
                    <p:cNvSpPr txBox="1"/>
                    <p:nvPr/>
                  </p:nvSpPr>
                  <p:spPr bwMode="auto">
                    <a:xfrm>
                      <a:off x="11135616" y="777857"/>
                      <a:ext cx="658812" cy="300038"/>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Azure AD </a:t>
                      </a:r>
                      <a:b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br>
                      <a:r>
                        <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Connect Health</a:t>
                      </a:r>
                    </a:p>
                  </p:txBody>
                </p:sp>
                <p:grpSp>
                  <p:nvGrpSpPr>
                    <p:cNvPr id="300" name="Group 228"/>
                    <p:cNvGrpSpPr>
                      <a:grpSpLocks/>
                    </p:cNvGrpSpPr>
                    <p:nvPr/>
                  </p:nvGrpSpPr>
                  <p:grpSpPr bwMode="auto">
                    <a:xfrm>
                      <a:off x="10731079" y="777857"/>
                      <a:ext cx="293729" cy="278603"/>
                      <a:chOff x="10757647" y="1125048"/>
                      <a:chExt cx="293741" cy="279390"/>
                    </a:xfrm>
                  </p:grpSpPr>
                  <p:pic>
                    <p:nvPicPr>
                      <p:cNvPr id="301" name="Picture 221" descr="Azure Active Directory.png"/>
                      <p:cNvPicPr>
                        <a:picLocks noChangeAspect="1"/>
                      </p:cNvPicPr>
                      <p:nvPr/>
                    </p:nvPicPr>
                    <p:blipFill>
                      <a:blip r:embed="rId40" cstate="print">
                        <a:biLevel thresh="25000"/>
                        <a:extLst>
                          <a:ext uri="{28A0092B-C50C-407E-A947-70E740481C1C}">
                            <a14:useLocalDpi xmlns:a14="http://schemas.microsoft.com/office/drawing/2010/main" val="0"/>
                          </a:ext>
                        </a:extLst>
                      </a:blip>
                      <a:srcRect/>
                      <a:stretch>
                        <a:fillRect/>
                      </a:stretch>
                    </p:blipFill>
                    <p:spPr bwMode="auto">
                      <a:xfrm>
                        <a:off x="10757647" y="1125048"/>
                        <a:ext cx="262077" cy="2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 name="Heart 301"/>
                      <p:cNvSpPr/>
                      <p:nvPr/>
                    </p:nvSpPr>
                    <p:spPr bwMode="auto">
                      <a:xfrm>
                        <a:off x="10905290" y="1274695"/>
                        <a:ext cx="146056" cy="128950"/>
                      </a:xfrm>
                      <a:prstGeom prst="heart">
                        <a:avLst/>
                      </a:prstGeom>
                      <a:solidFill>
                        <a:srgbClr val="FFFFFF"/>
                      </a:solidFill>
                      <a:ln w="12700" cap="flat" cmpd="sng" algn="ctr">
                        <a:solidFill>
                          <a:srgbClr val="005695"/>
                        </a:solidFill>
                        <a:prstDash val="solid"/>
                        <a:headEnd type="none" w="med" len="med"/>
                        <a:tailEnd type="none" w="med" len="med"/>
                      </a:ln>
                      <a:effectLst/>
                    </p:spPr>
                    <p:txBody>
                      <a:bodyPr lIns="182880" tIns="146304" rIns="182880" bIns="146304"/>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961" b="1" i="0" u="none" strike="noStrike" kern="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303" name="Group 21"/>
                      <p:cNvGrpSpPr>
                        <a:grpSpLocks/>
                      </p:cNvGrpSpPr>
                      <p:nvPr/>
                    </p:nvGrpSpPr>
                    <p:grpSpPr bwMode="auto">
                      <a:xfrm>
                        <a:off x="10911015" y="1312918"/>
                        <a:ext cx="107890" cy="50915"/>
                        <a:chOff x="11033154" y="1382736"/>
                        <a:chExt cx="155481" cy="72283"/>
                      </a:xfrm>
                    </p:grpSpPr>
                    <p:cxnSp>
                      <p:nvCxnSpPr>
                        <p:cNvPr id="304" name="Straight Connector 303"/>
                        <p:cNvCxnSpPr/>
                        <p:nvPr/>
                      </p:nvCxnSpPr>
                      <p:spPr>
                        <a:xfrm flipV="1">
                          <a:off x="11034055" y="1414354"/>
                          <a:ext cx="50333" cy="0"/>
                        </a:xfrm>
                        <a:prstGeom prst="line">
                          <a:avLst/>
                        </a:prstGeom>
                        <a:noFill/>
                        <a:ln w="9525" cap="flat" cmpd="sng" algn="ctr">
                          <a:solidFill>
                            <a:srgbClr val="005695"/>
                          </a:solidFill>
                          <a:prstDash val="solid"/>
                          <a:headEnd type="none"/>
                          <a:tailEnd type="none"/>
                        </a:ln>
                        <a:effectLst/>
                      </p:spPr>
                    </p:cxnSp>
                    <p:cxnSp>
                      <p:nvCxnSpPr>
                        <p:cNvPr id="305" name="Straight Connector 304"/>
                        <p:cNvCxnSpPr/>
                        <p:nvPr/>
                      </p:nvCxnSpPr>
                      <p:spPr>
                        <a:xfrm flipV="1">
                          <a:off x="11139295" y="1418875"/>
                          <a:ext cx="50333" cy="0"/>
                        </a:xfrm>
                        <a:prstGeom prst="line">
                          <a:avLst/>
                        </a:prstGeom>
                        <a:noFill/>
                        <a:ln w="9525" cap="flat" cmpd="sng" algn="ctr">
                          <a:solidFill>
                            <a:srgbClr val="005695"/>
                          </a:solidFill>
                          <a:prstDash val="solid"/>
                          <a:headEnd type="none"/>
                          <a:tailEnd type="none"/>
                        </a:ln>
                        <a:effectLst/>
                      </p:spPr>
                    </p:cxnSp>
                    <p:cxnSp>
                      <p:nvCxnSpPr>
                        <p:cNvPr id="306" name="Straight Connector 305"/>
                        <p:cNvCxnSpPr/>
                        <p:nvPr/>
                      </p:nvCxnSpPr>
                      <p:spPr>
                        <a:xfrm>
                          <a:off x="11114130" y="1382713"/>
                          <a:ext cx="0" cy="70062"/>
                        </a:xfrm>
                        <a:prstGeom prst="line">
                          <a:avLst/>
                        </a:prstGeom>
                        <a:noFill/>
                        <a:ln w="9525" cap="flat" cmpd="sng" algn="ctr">
                          <a:solidFill>
                            <a:srgbClr val="005695"/>
                          </a:solidFill>
                          <a:prstDash val="solid"/>
                          <a:headEnd type="none"/>
                          <a:tailEnd type="none"/>
                        </a:ln>
                        <a:effectLst/>
                      </p:spPr>
                    </p:cxnSp>
                    <p:cxnSp>
                      <p:nvCxnSpPr>
                        <p:cNvPr id="307" name="Straight Connector 306"/>
                        <p:cNvCxnSpPr/>
                        <p:nvPr/>
                      </p:nvCxnSpPr>
                      <p:spPr>
                        <a:xfrm flipV="1">
                          <a:off x="11082100" y="1387233"/>
                          <a:ext cx="25166" cy="27121"/>
                        </a:xfrm>
                        <a:prstGeom prst="line">
                          <a:avLst/>
                        </a:prstGeom>
                        <a:noFill/>
                        <a:ln w="9525" cap="flat" cmpd="sng" algn="ctr">
                          <a:solidFill>
                            <a:srgbClr val="005695"/>
                          </a:solidFill>
                          <a:prstDash val="solid"/>
                          <a:headEnd type="none"/>
                          <a:tailEnd type="none"/>
                        </a:ln>
                        <a:effectLst/>
                      </p:spPr>
                    </p:cxnSp>
                    <p:cxnSp>
                      <p:nvCxnSpPr>
                        <p:cNvPr id="308" name="Straight Connector 307"/>
                        <p:cNvCxnSpPr/>
                        <p:nvPr/>
                      </p:nvCxnSpPr>
                      <p:spPr>
                        <a:xfrm flipV="1">
                          <a:off x="11107266" y="1418875"/>
                          <a:ext cx="34318" cy="36161"/>
                        </a:xfrm>
                        <a:prstGeom prst="line">
                          <a:avLst/>
                        </a:prstGeom>
                        <a:noFill/>
                        <a:ln w="9525" cap="flat" cmpd="sng" algn="ctr">
                          <a:solidFill>
                            <a:srgbClr val="005695"/>
                          </a:solidFill>
                          <a:prstDash val="solid"/>
                          <a:headEnd type="none"/>
                          <a:tailEnd type="none"/>
                        </a:ln>
                        <a:effectLst/>
                      </p:spPr>
                    </p:cxnSp>
                  </p:grpSp>
                </p:grpSp>
              </p:grpSp>
              <p:grpSp>
                <p:nvGrpSpPr>
                  <p:cNvPr id="11" name="Group 10"/>
                  <p:cNvGrpSpPr/>
                  <p:nvPr userDrawn="1"/>
                </p:nvGrpSpPr>
                <p:grpSpPr>
                  <a:xfrm>
                    <a:off x="10734275" y="3864860"/>
                    <a:ext cx="1060154" cy="301625"/>
                    <a:chOff x="10734275" y="3881794"/>
                    <a:chExt cx="1060154" cy="301625"/>
                  </a:xfrm>
                </p:grpSpPr>
                <p:sp>
                  <p:nvSpPr>
                    <p:cNvPr id="297" name="TextBox 296"/>
                    <p:cNvSpPr txBox="1"/>
                    <p:nvPr/>
                  </p:nvSpPr>
                  <p:spPr>
                    <a:xfrm>
                      <a:off x="11135616" y="3881794"/>
                      <a:ext cx="658813" cy="301625"/>
                    </a:xfrm>
                    <a:prstGeom prst="rect">
                      <a:avLst/>
                    </a:prstGeom>
                    <a:noFill/>
                    <a:ln>
                      <a:noFill/>
                    </a:ln>
                  </p:spPr>
                  <p:txBody>
                    <a:bodyPr wrap="none" lIns="0" tIns="27971" rIns="0" bIns="0" anchor="ctr" anchorCtr="0"/>
                    <a:lstStyle>
                      <a:defPPr>
                        <a:defRPr lang="en-US"/>
                      </a:defPPr>
                      <a:lvl1pPr defTabSz="932317">
                        <a:lnSpc>
                          <a:spcPct val="90000"/>
                        </a:lnSpc>
                        <a:spcBef>
                          <a:spcPts val="600"/>
                        </a:spcBef>
                        <a:defRPr sz="1000">
                          <a:gradFill>
                            <a:gsLst>
                              <a:gs pos="76250">
                                <a:schemeClr val="bg1"/>
                              </a:gs>
                              <a:gs pos="31000">
                                <a:schemeClr val="bg1"/>
                              </a:gs>
                            </a:gsLst>
                            <a:lin ang="5400000" scaled="0"/>
                          </a:gradFill>
                          <a:latin typeface="+mn-lt"/>
                          <a:ea typeface="Arial Unicode MS" panose="020B0604020202020204" pitchFamily="34" charset="-128"/>
                          <a:cs typeface="Segoe UI Light" panose="020B0502040204020203" pitchFamily="34" charset="0"/>
                        </a:defRPr>
                      </a:lvl1pPr>
                    </a:lstStyle>
                    <a:p>
                      <a:pPr marL="0" marR="0" lvl="0" indent="0" algn="l" defTabSz="913950" rtl="0" eaLnBrk="0" fontAlgn="base" latinLnBrk="0" hangingPunct="0">
                        <a:lnSpc>
                          <a:spcPct val="90000"/>
                        </a:lnSpc>
                        <a:spcBef>
                          <a:spcPts val="588"/>
                        </a:spcBef>
                        <a:spcAft>
                          <a:spcPct val="0"/>
                        </a:spcAft>
                        <a:buClrTx/>
                        <a:buSzTx/>
                        <a:buFontTx/>
                        <a:buNone/>
                        <a:tabLst/>
                        <a:defRPr/>
                      </a:pPr>
                      <a:r>
                        <a:rPr kumimoji="0" lang="en-US" sz="980" b="0" i="0" u="none" strike="noStrike" kern="0" cap="none" spc="0" normalizeH="0" baseline="0" noProof="0" dirty="0" err="1">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rPr>
                        <a:t>StorSimple</a:t>
                      </a:r>
                      <a:endParaRPr kumimoji="0" lang="en-US" sz="980"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a:ea typeface="Arial Unicode MS" panose="020B0604020202020204" pitchFamily="34" charset="-128"/>
                        <a:cs typeface="Segoe UI Light" panose="020B0502040204020203" pitchFamily="34" charset="0"/>
                      </a:endParaRPr>
                    </a:p>
                  </p:txBody>
                </p:sp>
                <p:pic>
                  <p:nvPicPr>
                    <p:cNvPr id="298" name="Picture 208" descr="StorSimple.png"/>
                    <p:cNvPicPr>
                      <a:picLocks noChangeAspect="1"/>
                    </p:cNvPicPr>
                    <p:nvPr/>
                  </p:nvPicPr>
                  <p:blipFill>
                    <a:blip r:embed="rId52" cstate="print">
                      <a:biLevel thresh="25000"/>
                      <a:extLst>
                        <a:ext uri="{28A0092B-C50C-407E-A947-70E740481C1C}">
                          <a14:useLocalDpi xmlns:a14="http://schemas.microsoft.com/office/drawing/2010/main" val="0"/>
                        </a:ext>
                      </a:extLst>
                    </a:blip>
                    <a:srcRect/>
                    <a:stretch>
                      <a:fillRect/>
                    </a:stretch>
                  </p:blipFill>
                  <p:spPr bwMode="auto">
                    <a:xfrm>
                      <a:off x="10734275" y="3881794"/>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sp>
          <p:nvSpPr>
            <p:cNvPr id="265" name="Rectangle 264"/>
            <p:cNvSpPr/>
            <p:nvPr/>
          </p:nvSpPr>
          <p:spPr bwMode="auto">
            <a:xfrm>
              <a:off x="-102722" y="5682116"/>
              <a:ext cx="12641920" cy="1282663"/>
            </a:xfrm>
            <a:prstGeom prst="rect">
              <a:avLst/>
            </a:prstGeom>
            <a:solidFill>
              <a:srgbClr val="002846"/>
            </a:solidFill>
            <a:ln w="6350" cap="flat" cmpd="sng" algn="ctr">
              <a:noFill/>
              <a:prstDash val="solid"/>
              <a:miter lim="800000"/>
              <a:headEnd type="none" w="med" len="med"/>
              <a:tailEnd type="none" w="med" len="med"/>
            </a:ln>
            <a:effectLst/>
          </p:spPr>
          <p:txBody>
            <a:bodyPr lIns="179285" tIns="91440" rIns="179285" bIns="143428"/>
            <a:lstStyle/>
            <a:p>
              <a:pPr marL="0" marR="0" lvl="0" indent="0" algn="ctr" defTabSz="895751" rtl="0" eaLnBrk="1" fontAlgn="base" latinLnBrk="0" hangingPunct="1">
                <a:lnSpc>
                  <a:spcPct val="90000"/>
                </a:lnSpc>
                <a:spcBef>
                  <a:spcPts val="0"/>
                </a:spcBef>
                <a:spcAft>
                  <a:spcPts val="0"/>
                </a:spcAft>
                <a:buClrTx/>
                <a:buSzTx/>
                <a:buFontTx/>
                <a:buNone/>
                <a:tabLst/>
                <a:defRPr/>
              </a:pPr>
              <a:r>
                <a:rPr kumimoji="0" lang="en-US" sz="1371" b="0" i="0" u="none" strike="noStrike" kern="0" cap="none" spc="0" normalizeH="0" baseline="0" noProof="0" dirty="0">
                  <a:ln>
                    <a:noFill/>
                  </a:ln>
                  <a:gradFill>
                    <a:gsLst>
                      <a:gs pos="76250">
                        <a:srgbClr val="FFFFFF"/>
                      </a:gs>
                      <a:gs pos="31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Datacenter Infrastructure (24 regions, 19 online)</a:t>
              </a:r>
            </a:p>
          </p:txBody>
        </p:sp>
        <p:grpSp>
          <p:nvGrpSpPr>
            <p:cNvPr id="266" name="Group 265"/>
            <p:cNvGrpSpPr/>
            <p:nvPr/>
          </p:nvGrpSpPr>
          <p:grpSpPr>
            <a:xfrm>
              <a:off x="-237835" y="6137034"/>
              <a:ext cx="12912145" cy="841365"/>
              <a:chOff x="-19051" y="6476517"/>
              <a:chExt cx="12493626" cy="693589"/>
            </a:xfrm>
          </p:grpSpPr>
          <p:pic>
            <p:nvPicPr>
              <p:cNvPr id="267" name="Picture 2"/>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546258"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44"/>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328913"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45"/>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111567"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46"/>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889691"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47"/>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672345"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48"/>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455000"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49"/>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6237654"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 name="Picture 50"/>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020309"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 name="Picture 51"/>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802963"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 name="Picture 52"/>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585618"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 name="Picture 53"/>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368272"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8" name="Picture 54"/>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150927"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 name="Picture 56"/>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933581"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 name="Picture 57"/>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1716236"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58"/>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9051"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Picture 59"/>
              <p:cNvPicPr>
                <a:picLocks noChangeAspect="1"/>
              </p:cNvPicPr>
              <p:nvPr/>
            </p:nvPicPr>
            <p:blipFill>
              <a:blip r:embed="rId53" cstate="print">
                <a:duotone>
                  <a:srgbClr val="D2D2D2">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63604" y="6476517"/>
                <a:ext cx="758339" cy="6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1287110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199781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7792192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291688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6852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76250">
                      <a:schemeClr val="tx1"/>
                    </a:gs>
                    <a:gs pos="31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0152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276720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7999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990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2898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8835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white with bullets">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6274973" cy="1943393"/>
          </a:xfrm>
        </p:spPr>
        <p:txBody>
          <a:bodyPr wrap="square">
            <a:spAutoFit/>
          </a:bodyPr>
          <a:lstStyle>
            <a:lvl1pPr marL="392094" indent="-392094">
              <a:spcBef>
                <a:spcPts val="1200"/>
              </a:spcBef>
              <a:buClr>
                <a:srgbClr val="92D050"/>
              </a:buClr>
              <a:buSzPct val="100000"/>
              <a:buFont typeface="Wingdings" panose="05000000000000000000" pitchFamily="2" charset="2"/>
              <a:buChar char="ü"/>
              <a:defRPr sz="3136">
                <a:gradFill>
                  <a:gsLst>
                    <a:gs pos="7500">
                      <a:schemeClr val="bg1"/>
                    </a:gs>
                    <a:gs pos="43000">
                      <a:schemeClr val="bg1"/>
                    </a:gs>
                  </a:gsLst>
                  <a:lin ang="5400000" scaled="0"/>
                </a:gradFill>
              </a:defRPr>
            </a:lvl1pPr>
            <a:lvl2pPr marL="672161" indent="-280067">
              <a:buClr>
                <a:srgbClr val="92D050"/>
              </a:buClr>
              <a:buSzPct val="100000"/>
              <a:buFont typeface="Wingdings" panose="05000000000000000000" pitchFamily="2" charset="2"/>
              <a:buChar char="ü"/>
              <a:defRPr sz="2353">
                <a:gradFill>
                  <a:gsLst>
                    <a:gs pos="7500">
                      <a:schemeClr val="bg1"/>
                    </a:gs>
                    <a:gs pos="43000">
                      <a:schemeClr val="bg1"/>
                    </a:gs>
                  </a:gsLst>
                  <a:lin ang="5400000" scaled="0"/>
                </a:gradFill>
              </a:defRPr>
            </a:lvl2pPr>
            <a:lvl3pPr marL="684608" indent="267620">
              <a:buClr>
                <a:srgbClr val="92D050"/>
              </a:buClr>
              <a:buSzPct val="100000"/>
              <a:buFont typeface="Wingdings" panose="05000000000000000000" pitchFamily="2" charset="2"/>
              <a:buChar char="ü"/>
              <a:tabLst/>
              <a:defRPr sz="1961">
                <a:gradFill>
                  <a:gsLst>
                    <a:gs pos="7500">
                      <a:schemeClr val="bg1"/>
                    </a:gs>
                    <a:gs pos="43000">
                      <a:schemeClr val="bg1"/>
                    </a:gs>
                  </a:gsLst>
                  <a:lin ang="5400000" scaled="0"/>
                </a:gradFill>
              </a:defRPr>
            </a:lvl3pPr>
            <a:lvl4pPr marL="952227" indent="224054">
              <a:buClr>
                <a:srgbClr val="92D050"/>
              </a:buClr>
              <a:buSzPct val="100000"/>
              <a:buFont typeface="Wingdings" panose="05000000000000000000" pitchFamily="2" charset="2"/>
              <a:buChar char="ü"/>
              <a:defRPr>
                <a:gradFill>
                  <a:gsLst>
                    <a:gs pos="7500">
                      <a:schemeClr val="bg1"/>
                    </a:gs>
                    <a:gs pos="43000">
                      <a:schemeClr val="bg1"/>
                    </a:gs>
                  </a:gsLst>
                  <a:lin ang="5400000" scaled="0"/>
                </a:gradFill>
              </a:defRPr>
            </a:lvl4pPr>
            <a:lvl5pPr marL="1176281" indent="-224054">
              <a:buClr>
                <a:srgbClr val="92D050"/>
              </a:buClr>
              <a:buSzPct val="100000"/>
              <a:buFont typeface="Wingdings" panose="05000000000000000000" pitchFamily="2" charset="2"/>
              <a:buChar char="ü"/>
              <a:tabLst/>
              <a:defRPr>
                <a:gradFill>
                  <a:gsLst>
                    <a:gs pos="7500">
                      <a:schemeClr val="bg1"/>
                    </a:gs>
                    <a:gs pos="43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558" y="5222104"/>
            <a:ext cx="12190443" cy="1635896"/>
          </a:xfrm>
          <a:prstGeom prst="rect">
            <a:avLst/>
          </a:prstGeom>
          <a:solidFill>
            <a:srgbClr val="89C4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99"/>
          <p:cNvSpPr>
            <a:spLocks noChangeAspect="1"/>
          </p:cNvSpPr>
          <p:nvPr userDrawn="1"/>
        </p:nvSpPr>
        <p:spPr bwMode="black">
          <a:xfrm>
            <a:off x="474670" y="5491048"/>
            <a:ext cx="564934" cy="414033"/>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chemeClr val="tx1"/>
          </a:solidFill>
          <a:ln>
            <a:noFill/>
          </a:ln>
          <a:extLst/>
        </p:spPr>
        <p:txBody>
          <a:bodyPr lIns="68568" tIns="34284" rIns="68568" bIns="34284"/>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322" b="0" i="0" u="none" strike="noStrike" kern="1200" cap="none" spc="0" normalizeH="0" baseline="0" noProof="0" dirty="0">
              <a:ln>
                <a:noFill/>
              </a:ln>
              <a:solidFill>
                <a:srgbClr val="000000"/>
              </a:solidFill>
              <a:effectLst/>
              <a:uLnTx/>
              <a:uFillTx/>
              <a:latin typeface="Segoe UI"/>
              <a:ea typeface="MS PGothic" panose="020B0600070205080204" pitchFamily="34" charset="-128"/>
              <a:cs typeface="+mn-cs"/>
            </a:endParaRPr>
          </a:p>
        </p:txBody>
      </p:sp>
      <p:grpSp>
        <p:nvGrpSpPr>
          <p:cNvPr id="9" name="Group 8"/>
          <p:cNvGrpSpPr>
            <a:grpSpLocks/>
          </p:cNvGrpSpPr>
          <p:nvPr userDrawn="1"/>
        </p:nvGrpSpPr>
        <p:grpSpPr bwMode="auto">
          <a:xfrm flipH="1">
            <a:off x="7082692" y="1905173"/>
            <a:ext cx="4228448" cy="3343392"/>
            <a:chOff x="2348247" y="1709773"/>
            <a:chExt cx="7397345" cy="5322534"/>
          </a:xfrm>
        </p:grpSpPr>
        <p:pic>
          <p:nvPicPr>
            <p:cNvPr id="10" name="Picture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8247" y="1709773"/>
              <a:ext cx="3209061" cy="53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307" y="5211593"/>
              <a:ext cx="5615285" cy="182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2"/>
          <p:cNvSpPr>
            <a:spLocks noGrp="1"/>
          </p:cNvSpPr>
          <p:nvPr>
            <p:ph type="title"/>
          </p:nvPr>
        </p:nvSpPr>
        <p:spPr/>
        <p:txBody>
          <a:bodyPr/>
          <a:lstStyle>
            <a:lvl1pPr>
              <a:defRPr>
                <a:gradFill>
                  <a:gsLst>
                    <a:gs pos="17500">
                      <a:schemeClr val="bg1"/>
                    </a:gs>
                    <a:gs pos="55000">
                      <a:schemeClr val="bg1"/>
                    </a:gs>
                  </a:gsLst>
                  <a:lin ang="5400000" scaled="0"/>
                </a:gradFill>
              </a:defRPr>
            </a:lvl1pPr>
          </a:lstStyle>
          <a:p>
            <a:r>
              <a:rPr lang="en-US"/>
              <a:t>Click to edit Master title style</a:t>
            </a:r>
          </a:p>
        </p:txBody>
      </p:sp>
      <p:sp>
        <p:nvSpPr>
          <p:cNvPr id="15" name="Text Placeholder 14"/>
          <p:cNvSpPr>
            <a:spLocks noGrp="1"/>
          </p:cNvSpPr>
          <p:nvPr>
            <p:ph type="body" sz="quarter" idx="11" hasCustomPrompt="1"/>
          </p:nvPr>
        </p:nvSpPr>
        <p:spPr>
          <a:xfrm>
            <a:off x="1039604" y="5403225"/>
            <a:ext cx="10883158" cy="627736"/>
          </a:xfrm>
        </p:spPr>
        <p:txBody>
          <a:bodyPr/>
          <a:lstStyle>
            <a:lvl1pPr marL="0" indent="0">
              <a:buFontTx/>
              <a:buNone/>
              <a:defRPr lang="en-US" sz="3136" kern="1200" spc="0" baseline="0" dirty="0" smtClean="0">
                <a:gradFill>
                  <a:gsLst>
                    <a:gs pos="15000">
                      <a:srgbClr val="1E1E1E"/>
                    </a:gs>
                    <a:gs pos="49000">
                      <a:srgbClr val="1E1E1E"/>
                    </a:gs>
                  </a:gsLst>
                  <a:lin ang="5400000" scaled="0"/>
                </a:gradFill>
                <a:latin typeface="+mj-lt"/>
                <a:ea typeface="+mn-ea"/>
                <a:cs typeface="+mn-cs"/>
              </a:defRPr>
            </a:lvl1pPr>
          </a:lstStyle>
          <a:p>
            <a:pPr marL="0" marR="0" lvl="0" indent="0" algn="l" defTabSz="914192" rtl="0" eaLnBrk="1" fontAlgn="auto" latinLnBrk="0" hangingPunct="1">
              <a:lnSpc>
                <a:spcPct val="90000"/>
              </a:lnSpc>
              <a:spcBef>
                <a:spcPct val="20000"/>
              </a:spcBef>
              <a:spcAft>
                <a:spcPts val="0"/>
              </a:spcAft>
              <a:buClrTx/>
              <a:buSzPct val="90000"/>
              <a:buFontTx/>
              <a:buNone/>
              <a:tabLst/>
            </a:pPr>
            <a:r>
              <a:rPr lang="en-US" dirty="0"/>
              <a:t>Potential highlight or call to action goes here</a:t>
            </a:r>
          </a:p>
        </p:txBody>
      </p:sp>
    </p:spTree>
    <p:extLst>
      <p:ext uri="{BB962C8B-B14F-4D97-AF65-F5344CB8AC3E}">
        <p14:creationId xmlns:p14="http://schemas.microsoft.com/office/powerpoint/2010/main" val="3306149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3560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Blue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14068"/>
            <a:ext cx="11655840" cy="899665"/>
          </a:xfrm>
        </p:spPr>
        <p:txBody>
          <a:bodyPr/>
          <a:lstStyle>
            <a:lvl1pPr>
              <a:defRPr baseline="0">
                <a:gradFill>
                  <a:gsLst>
                    <a:gs pos="22500">
                      <a:schemeClr val="bg2"/>
                    </a:gs>
                    <a:gs pos="48000">
                      <a:schemeClr val="bg2"/>
                    </a:gs>
                  </a:gsLst>
                  <a:lin ang="5400000" scaled="0"/>
                </a:gradFill>
              </a:defRPr>
            </a:lvl1pPr>
          </a:lstStyle>
          <a:p>
            <a:r>
              <a:rPr lang="en-US" dirty="0"/>
              <a:t>Slide for developer code</a:t>
            </a: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25981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marL="0" marR="0" lvl="0" indent="0" algn="l" defTabSz="91374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S PGothic" panose="020B0600070205080204" pitchFamily="34" charset="-128"/>
                <a:cs typeface="Segoe UI" pitchFamily="34" charset="0"/>
              </a:rPr>
              <a:t>© 2015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22013257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endix Accent Color 3">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Appendix</a:t>
            </a:r>
          </a:p>
        </p:txBody>
      </p:sp>
    </p:spTree>
    <p:extLst>
      <p:ext uri="{BB962C8B-B14F-4D97-AF65-F5344CB8AC3E}">
        <p14:creationId xmlns:p14="http://schemas.microsoft.com/office/powerpoint/2010/main" val="398784586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1032564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19615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08091710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112983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mp; 2-color Non-bullete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04208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2362753"/>
            <a:ext cx="12192000" cy="3864864"/>
          </a:xfrm>
          <a:prstGeom prst="rect">
            <a:avLst/>
          </a:prstGeom>
        </p:spPr>
      </p:pic>
      <p:sp>
        <p:nvSpPr>
          <p:cNvPr id="8" name="Rectangle 7"/>
          <p:cNvSpPr>
            <a:spLocks/>
          </p:cNvSpPr>
          <p:nvPr userDrawn="1"/>
        </p:nvSpPr>
        <p:spPr>
          <a:xfrm>
            <a:off x="0" y="1"/>
            <a:ext cx="12192000" cy="2362753"/>
          </a:xfrm>
          <a:prstGeom prst="rect">
            <a:avLst/>
          </a:prstGeom>
          <a:solidFill>
            <a:srgbClr val="0078D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325" y="328762"/>
            <a:ext cx="1101396" cy="1743879"/>
          </a:xfrm>
          <a:prstGeom prst="rect">
            <a:avLst/>
          </a:prstGeom>
        </p:spPr>
      </p:pic>
      <p:sp>
        <p:nvSpPr>
          <p:cNvPr id="14" name="Text Box 3"/>
          <p:cNvSpPr txBox="1">
            <a:spLocks noChangeArrowheads="1"/>
          </p:cNvSpPr>
          <p:nvPr userDrawn="1"/>
        </p:nvSpPr>
        <p:spPr bwMode="blackWhite">
          <a:xfrm>
            <a:off x="129825" y="6338275"/>
            <a:ext cx="2759372" cy="410415"/>
          </a:xfrm>
          <a:prstGeom prst="rect">
            <a:avLst/>
          </a:prstGeom>
          <a:noFill/>
          <a:ln w="12700">
            <a:noFill/>
            <a:miter lim="800000"/>
            <a:headEnd type="none" w="sm" len="sm"/>
            <a:tailEnd type="none" w="sm" len="sm"/>
          </a:ln>
          <a:effectLst/>
        </p:spPr>
        <p:txBody>
          <a:bodyPr vert="horz" wrap="square" lIns="121900" tIns="60951" rIns="121900" bIns="60951" numCol="1" anchor="t" anchorCtr="0" compatLnSpc="1">
            <a:prstTxWarp prst="textNoShape">
              <a:avLst/>
            </a:prstTxWarp>
            <a:spAutoFit/>
          </a:bodyPr>
          <a:lstStyle/>
          <a:p>
            <a:pPr marL="0" marR="0" lvl="0" indent="0" algn="l" defTabSz="609585" rtl="0" eaLnBrk="1" fontAlgn="auto" latinLnBrk="0" hangingPunct="1">
              <a:lnSpc>
                <a:spcPct val="100000"/>
              </a:lnSpc>
              <a:spcBef>
                <a:spcPts val="0"/>
              </a:spcBef>
              <a:spcAft>
                <a:spcPts val="667"/>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Segoe UI Light"/>
                <a:ea typeface="+mn-ea"/>
                <a:cs typeface="+mn-cs"/>
              </a:rPr>
              <a:t>2015 MVP Global Summit</a:t>
            </a:r>
          </a:p>
        </p:txBody>
      </p:sp>
      <p:pic>
        <p:nvPicPr>
          <p:cNvPr id="15" name="Picture 14" descr="MSFT_logo_rgb_C-Wht.png"/>
          <p:cNvPicPr>
            <a:picLocks noChangeAspect="1"/>
          </p:cNvPicPr>
          <p:nvPr userDrawn="1"/>
        </p:nvPicPr>
        <p:blipFill>
          <a:blip r:embed="rId4"/>
          <a:stretch>
            <a:fillRect/>
          </a:stretch>
        </p:blipFill>
        <p:spPr>
          <a:xfrm>
            <a:off x="10694639" y="6292836"/>
            <a:ext cx="1362795" cy="501227"/>
          </a:xfrm>
          <a:prstGeom prst="rect">
            <a:avLst/>
          </a:prstGeom>
          <a:solidFill>
            <a:schemeClr val="tx2"/>
          </a:solidFill>
        </p:spPr>
      </p:pic>
    </p:spTree>
    <p:extLst>
      <p:ext uri="{BB962C8B-B14F-4D97-AF65-F5344CB8AC3E}">
        <p14:creationId xmlns:p14="http://schemas.microsoft.com/office/powerpoint/2010/main" val="215926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Blue with bullets">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6274973" cy="1943393"/>
          </a:xfrm>
        </p:spPr>
        <p:txBody>
          <a:bodyPr wrap="square">
            <a:spAutoFit/>
          </a:bodyPr>
          <a:lstStyle>
            <a:lvl1pPr marL="392094" indent="-392094">
              <a:spcBef>
                <a:spcPts val="1200"/>
              </a:spcBef>
              <a:buClr>
                <a:srgbClr val="92D050"/>
              </a:buClr>
              <a:buSzPct val="100000"/>
              <a:buFont typeface="Wingdings" panose="05000000000000000000" pitchFamily="2" charset="2"/>
              <a:buChar char="ü"/>
              <a:defRPr sz="3136">
                <a:gradFill>
                  <a:gsLst>
                    <a:gs pos="82500">
                      <a:schemeClr val="tx1"/>
                    </a:gs>
                    <a:gs pos="43000">
                      <a:schemeClr val="tx1"/>
                    </a:gs>
                  </a:gsLst>
                  <a:lin ang="5400000" scaled="0"/>
                </a:gradFill>
              </a:defRPr>
            </a:lvl1pPr>
            <a:lvl2pPr marL="672161" indent="-280067">
              <a:buClr>
                <a:srgbClr val="92D050"/>
              </a:buClr>
              <a:buSzPct val="100000"/>
              <a:buFont typeface="Wingdings" panose="05000000000000000000" pitchFamily="2" charset="2"/>
              <a:buChar char="ü"/>
              <a:defRPr sz="2353">
                <a:gradFill>
                  <a:gsLst>
                    <a:gs pos="82500">
                      <a:schemeClr val="tx1"/>
                    </a:gs>
                    <a:gs pos="43000">
                      <a:schemeClr val="tx1"/>
                    </a:gs>
                  </a:gsLst>
                  <a:lin ang="5400000" scaled="0"/>
                </a:gradFill>
              </a:defRPr>
            </a:lvl2pPr>
            <a:lvl3pPr marL="684608" indent="267620">
              <a:buClr>
                <a:srgbClr val="92D050"/>
              </a:buClr>
              <a:buSzPct val="100000"/>
              <a:buFont typeface="Wingdings" panose="05000000000000000000" pitchFamily="2" charset="2"/>
              <a:buChar char="ü"/>
              <a:tabLst/>
              <a:defRPr sz="1961">
                <a:gradFill>
                  <a:gsLst>
                    <a:gs pos="82500">
                      <a:schemeClr val="tx1"/>
                    </a:gs>
                    <a:gs pos="43000">
                      <a:schemeClr val="tx1"/>
                    </a:gs>
                  </a:gsLst>
                  <a:lin ang="5400000" scaled="0"/>
                </a:gradFill>
              </a:defRPr>
            </a:lvl3pPr>
            <a:lvl4pPr marL="952227" indent="224054">
              <a:buClr>
                <a:srgbClr val="92D050"/>
              </a:buClr>
              <a:buSzPct val="100000"/>
              <a:buFont typeface="Wingdings" panose="05000000000000000000" pitchFamily="2" charset="2"/>
              <a:buChar char="ü"/>
              <a:defRPr>
                <a:gradFill>
                  <a:gsLst>
                    <a:gs pos="82500">
                      <a:schemeClr val="tx1"/>
                    </a:gs>
                    <a:gs pos="43000">
                      <a:schemeClr val="tx1"/>
                    </a:gs>
                  </a:gsLst>
                  <a:lin ang="5400000" scaled="0"/>
                </a:gradFill>
              </a:defRPr>
            </a:lvl4pPr>
            <a:lvl5pPr marL="1176281" indent="-224054">
              <a:buClr>
                <a:srgbClr val="92D050"/>
              </a:buClr>
              <a:buSzPct val="100000"/>
              <a:buFont typeface="Wingdings" panose="05000000000000000000" pitchFamily="2" charset="2"/>
              <a:buChar char="ü"/>
              <a:tabLst/>
              <a:defRPr>
                <a:gradFill>
                  <a:gsLst>
                    <a:gs pos="82500">
                      <a:schemeClr val="tx1"/>
                    </a:gs>
                    <a:gs pos="43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558" y="5222104"/>
            <a:ext cx="12190443" cy="1635896"/>
          </a:xfrm>
          <a:prstGeom prst="rect">
            <a:avLst/>
          </a:prstGeom>
          <a:solidFill>
            <a:srgbClr val="89C4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99"/>
          <p:cNvSpPr>
            <a:spLocks noChangeAspect="1"/>
          </p:cNvSpPr>
          <p:nvPr userDrawn="1"/>
        </p:nvSpPr>
        <p:spPr bwMode="black">
          <a:xfrm>
            <a:off x="474670" y="5491048"/>
            <a:ext cx="564934" cy="414033"/>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chemeClr val="tx1"/>
          </a:solidFill>
          <a:ln>
            <a:noFill/>
          </a:ln>
          <a:extLst/>
        </p:spPr>
        <p:txBody>
          <a:bodyPr lIns="68568" tIns="34284" rIns="68568" bIns="34284"/>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322" b="0" i="0" u="none" strike="noStrike" kern="1200" cap="none" spc="0" normalizeH="0" baseline="0" noProof="0" dirty="0">
              <a:ln>
                <a:noFill/>
              </a:ln>
              <a:solidFill>
                <a:srgbClr val="000000"/>
              </a:solidFill>
              <a:effectLst/>
              <a:uLnTx/>
              <a:uFillTx/>
              <a:latin typeface="Segoe UI"/>
              <a:ea typeface="MS PGothic" panose="020B0600070205080204" pitchFamily="34" charset="-128"/>
              <a:cs typeface="+mn-cs"/>
            </a:endParaRPr>
          </a:p>
        </p:txBody>
      </p:sp>
      <p:grpSp>
        <p:nvGrpSpPr>
          <p:cNvPr id="9" name="Group 8"/>
          <p:cNvGrpSpPr>
            <a:grpSpLocks/>
          </p:cNvGrpSpPr>
          <p:nvPr userDrawn="1"/>
        </p:nvGrpSpPr>
        <p:grpSpPr bwMode="auto">
          <a:xfrm flipH="1">
            <a:off x="7082692" y="1905173"/>
            <a:ext cx="4228448" cy="3343392"/>
            <a:chOff x="2348247" y="1709773"/>
            <a:chExt cx="7397345" cy="5322534"/>
          </a:xfrm>
        </p:grpSpPr>
        <p:pic>
          <p:nvPicPr>
            <p:cNvPr id="10" name="Picture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8247" y="1709773"/>
              <a:ext cx="3209061" cy="53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307" y="5211593"/>
              <a:ext cx="5615285" cy="182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2"/>
          <p:cNvSpPr>
            <a:spLocks noGrp="1"/>
          </p:cNvSpPr>
          <p:nvPr>
            <p:ph type="title"/>
          </p:nvPr>
        </p:nvSpPr>
        <p:spPr/>
        <p:txBody>
          <a:bodyPr/>
          <a:lstStyle>
            <a:lvl1pPr>
              <a:defRPr>
                <a:gradFill>
                  <a:gsLst>
                    <a:gs pos="13750">
                      <a:schemeClr val="tx1"/>
                    </a:gs>
                    <a:gs pos="32000">
                      <a:schemeClr val="tx1"/>
                    </a:gs>
                  </a:gsLst>
                  <a:lin ang="5400000" scaled="0"/>
                </a:gradFill>
              </a:defRPr>
            </a:lvl1pPr>
          </a:lstStyle>
          <a:p>
            <a:r>
              <a:rPr lang="en-US"/>
              <a:t>Click to edit Master title style</a:t>
            </a:r>
          </a:p>
        </p:txBody>
      </p:sp>
      <p:sp>
        <p:nvSpPr>
          <p:cNvPr id="15" name="Text Placeholder 14"/>
          <p:cNvSpPr>
            <a:spLocks noGrp="1"/>
          </p:cNvSpPr>
          <p:nvPr>
            <p:ph type="body" sz="quarter" idx="11" hasCustomPrompt="1"/>
          </p:nvPr>
        </p:nvSpPr>
        <p:spPr>
          <a:xfrm>
            <a:off x="1039604" y="5403225"/>
            <a:ext cx="10883158" cy="627736"/>
          </a:xfrm>
        </p:spPr>
        <p:txBody>
          <a:bodyPr/>
          <a:lstStyle>
            <a:lvl1pPr marL="0" indent="0">
              <a:buFontTx/>
              <a:buNone/>
              <a:defRPr lang="en-US" sz="3136" kern="1200" spc="0" baseline="0" dirty="0" smtClean="0">
                <a:gradFill>
                  <a:gsLst>
                    <a:gs pos="15000">
                      <a:srgbClr val="1E1E1E"/>
                    </a:gs>
                    <a:gs pos="49000">
                      <a:srgbClr val="1E1E1E"/>
                    </a:gs>
                  </a:gsLst>
                  <a:lin ang="5400000" scaled="0"/>
                </a:gradFill>
                <a:latin typeface="+mj-lt"/>
                <a:ea typeface="+mn-ea"/>
                <a:cs typeface="+mn-cs"/>
              </a:defRPr>
            </a:lvl1pPr>
          </a:lstStyle>
          <a:p>
            <a:pPr marL="0" marR="0" lvl="0" indent="0" algn="l" defTabSz="914192" rtl="0" eaLnBrk="1" fontAlgn="auto" latinLnBrk="0" hangingPunct="1">
              <a:lnSpc>
                <a:spcPct val="90000"/>
              </a:lnSpc>
              <a:spcBef>
                <a:spcPct val="20000"/>
              </a:spcBef>
              <a:spcAft>
                <a:spcPts val="0"/>
              </a:spcAft>
              <a:buClrTx/>
              <a:buSzPct val="90000"/>
              <a:buFontTx/>
              <a:buNone/>
              <a:tabLst/>
            </a:pPr>
            <a:r>
              <a:rPr lang="en-US" dirty="0"/>
              <a:t>Potential highlight or call to action goes here</a:t>
            </a:r>
          </a:p>
        </p:txBody>
      </p:sp>
    </p:spTree>
    <p:extLst>
      <p:ext uri="{BB962C8B-B14F-4D97-AF65-F5344CB8AC3E}">
        <p14:creationId xmlns:p14="http://schemas.microsoft.com/office/powerpoint/2010/main" val="203645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erior1">
    <p:bg>
      <p:bgPr>
        <a:solidFill>
          <a:schemeClr val="accent2"/>
        </a:solid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0" y="1237240"/>
            <a:ext cx="12192000" cy="4876800"/>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0" name="Title 1"/>
          <p:cNvSpPr>
            <a:spLocks noGrp="1" noChangeAspect="1"/>
          </p:cNvSpPr>
          <p:nvPr>
            <p:ph type="title"/>
          </p:nvPr>
        </p:nvSpPr>
        <p:spPr>
          <a:xfrm>
            <a:off x="139021" y="-3"/>
            <a:ext cx="12052979"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sp>
        <p:nvSpPr>
          <p:cNvPr id="26" name="TextBox 25"/>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Tree>
    <p:extLst>
      <p:ext uri="{BB962C8B-B14F-4D97-AF65-F5344CB8AC3E}">
        <p14:creationId xmlns:p14="http://schemas.microsoft.com/office/powerpoint/2010/main" val="63611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terior2">
    <p:bg>
      <p:bgPr>
        <a:solidFill>
          <a:schemeClr val="accent2"/>
        </a:solidFill>
        <a:effectLst/>
      </p:bgPr>
    </p:bg>
    <p:spTree>
      <p:nvGrpSpPr>
        <p:cNvPr id="1" name=""/>
        <p:cNvGrpSpPr/>
        <p:nvPr/>
      </p:nvGrpSpPr>
      <p:grpSpPr>
        <a:xfrm>
          <a:off x="0" y="0"/>
          <a:ext cx="0" cy="0"/>
          <a:chOff x="0" y="0"/>
          <a:chExt cx="0" cy="0"/>
        </a:xfrm>
      </p:grpSpPr>
      <p:sp>
        <p:nvSpPr>
          <p:cNvPr id="15" name="Text Placeholder 2"/>
          <p:cNvSpPr>
            <a:spLocks noGrp="1"/>
          </p:cNvSpPr>
          <p:nvPr>
            <p:ph type="body" idx="11"/>
          </p:nvPr>
        </p:nvSpPr>
        <p:spPr>
          <a:xfrm>
            <a:off x="-13631" y="1213461"/>
            <a:ext cx="12194379" cy="853440"/>
          </a:xfrm>
          <a:prstGeom prst="rect">
            <a:avLst/>
          </a:prstGeom>
        </p:spPr>
        <p:txBody>
          <a:bodyPr lIns="182880" tIns="182880" bIns="182880" anchor="ctr"/>
          <a:lstStyle>
            <a:lvl1pPr marL="0" indent="0">
              <a:buNone/>
              <a:defRPr sz="3333" b="0">
                <a:solidFill>
                  <a:schemeClr val="bg1"/>
                </a:solidFill>
                <a:latin typeface="Segoe UI"/>
                <a:cs typeface="Segoe UI"/>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2" name="Content Placeholder 2"/>
          <p:cNvSpPr>
            <a:spLocks noGrp="1"/>
          </p:cNvSpPr>
          <p:nvPr>
            <p:ph idx="1" hasCustomPrompt="1"/>
          </p:nvPr>
        </p:nvSpPr>
        <p:spPr>
          <a:xfrm>
            <a:off x="0" y="2066901"/>
            <a:ext cx="12192000" cy="4047139"/>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9" name="TextBox 8"/>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
        <p:nvSpPr>
          <p:cNvPr id="10" name="Title 1"/>
          <p:cNvSpPr>
            <a:spLocks noGrp="1" noChangeAspect="1"/>
          </p:cNvSpPr>
          <p:nvPr>
            <p:ph type="title"/>
          </p:nvPr>
        </p:nvSpPr>
        <p:spPr>
          <a:xfrm>
            <a:off x="139021" y="-3"/>
            <a:ext cx="12052979"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3443888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terior3">
    <p:bg>
      <p:bgPr>
        <a:solidFill>
          <a:schemeClr val="accent2"/>
        </a:solidFill>
        <a:effectLst/>
      </p:bgPr>
    </p:bg>
    <p:spTree>
      <p:nvGrpSpPr>
        <p:cNvPr id="1" name=""/>
        <p:cNvGrpSpPr/>
        <p:nvPr/>
      </p:nvGrpSpPr>
      <p:grpSpPr>
        <a:xfrm>
          <a:off x="0" y="0"/>
          <a:ext cx="0" cy="0"/>
          <a:chOff x="0" y="0"/>
          <a:chExt cx="0" cy="0"/>
        </a:xfrm>
      </p:grpSpPr>
      <p:sp>
        <p:nvSpPr>
          <p:cNvPr id="23" name="Content Placeholder 2"/>
          <p:cNvSpPr>
            <a:spLocks noGrp="1"/>
          </p:cNvSpPr>
          <p:nvPr>
            <p:ph idx="1" hasCustomPrompt="1"/>
          </p:nvPr>
        </p:nvSpPr>
        <p:spPr>
          <a:xfrm>
            <a:off x="0" y="1237240"/>
            <a:ext cx="6096000" cy="4876800"/>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24" name="Content Placeholder 2"/>
          <p:cNvSpPr>
            <a:spLocks noGrp="1"/>
          </p:cNvSpPr>
          <p:nvPr>
            <p:ph idx="10" hasCustomPrompt="1"/>
          </p:nvPr>
        </p:nvSpPr>
        <p:spPr>
          <a:xfrm>
            <a:off x="6096000" y="1229909"/>
            <a:ext cx="6096000" cy="4876800"/>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9" name="TextBox 8"/>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
        <p:nvSpPr>
          <p:cNvPr id="10" name="Title 1"/>
          <p:cNvSpPr>
            <a:spLocks noGrp="1" noChangeAspect="1"/>
          </p:cNvSpPr>
          <p:nvPr>
            <p:ph type="title"/>
          </p:nvPr>
        </p:nvSpPr>
        <p:spPr>
          <a:xfrm>
            <a:off x="139021" y="-3"/>
            <a:ext cx="12052979"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288478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erior4">
    <p:bg>
      <p:bgPr>
        <a:solidFill>
          <a:schemeClr val="accent2"/>
        </a:solidFill>
        <a:effectLst/>
      </p:bgPr>
    </p:bg>
    <p:spTree>
      <p:nvGrpSpPr>
        <p:cNvPr id="1" name=""/>
        <p:cNvGrpSpPr/>
        <p:nvPr/>
      </p:nvGrpSpPr>
      <p:grpSpPr>
        <a:xfrm>
          <a:off x="0" y="0"/>
          <a:ext cx="0" cy="0"/>
          <a:chOff x="0" y="0"/>
          <a:chExt cx="0" cy="0"/>
        </a:xfrm>
      </p:grpSpPr>
      <p:sp>
        <p:nvSpPr>
          <p:cNvPr id="30" name="Text Placeholder 2"/>
          <p:cNvSpPr>
            <a:spLocks noGrp="1"/>
          </p:cNvSpPr>
          <p:nvPr>
            <p:ph type="body" idx="11"/>
          </p:nvPr>
        </p:nvSpPr>
        <p:spPr>
          <a:xfrm>
            <a:off x="-13631" y="1213461"/>
            <a:ext cx="6097189" cy="853440"/>
          </a:xfrm>
          <a:prstGeom prst="rect">
            <a:avLst/>
          </a:prstGeom>
        </p:spPr>
        <p:txBody>
          <a:bodyPr lIns="182880" tIns="182880" bIns="182880" anchor="ctr"/>
          <a:lstStyle>
            <a:lvl1pPr marL="0" indent="0">
              <a:buNone/>
              <a:defRPr sz="3333" b="0">
                <a:solidFill>
                  <a:schemeClr val="bg1"/>
                </a:solidFill>
                <a:latin typeface="Segoe UI"/>
                <a:cs typeface="Segoe UI"/>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32" name="Text Placeholder 2"/>
          <p:cNvSpPr>
            <a:spLocks noGrp="1"/>
          </p:cNvSpPr>
          <p:nvPr>
            <p:ph type="body" idx="12"/>
          </p:nvPr>
        </p:nvSpPr>
        <p:spPr>
          <a:xfrm>
            <a:off x="6094811" y="1211893"/>
            <a:ext cx="6097189" cy="853440"/>
          </a:xfrm>
          <a:prstGeom prst="rect">
            <a:avLst/>
          </a:prstGeom>
        </p:spPr>
        <p:txBody>
          <a:bodyPr lIns="182880" tIns="182880" bIns="182880" anchor="ctr"/>
          <a:lstStyle>
            <a:lvl1pPr marL="0" indent="0">
              <a:buNone/>
              <a:defRPr sz="3333" b="0">
                <a:solidFill>
                  <a:schemeClr val="bg1"/>
                </a:solidFill>
                <a:latin typeface="Segoe UI"/>
                <a:cs typeface="Segoe UI"/>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34" name="Content Placeholder 2"/>
          <p:cNvSpPr>
            <a:spLocks noGrp="1"/>
          </p:cNvSpPr>
          <p:nvPr>
            <p:ph idx="1" hasCustomPrompt="1"/>
          </p:nvPr>
        </p:nvSpPr>
        <p:spPr>
          <a:xfrm>
            <a:off x="0" y="2072664"/>
            <a:ext cx="6096000" cy="4041376"/>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35" name="Content Placeholder 2"/>
          <p:cNvSpPr>
            <a:spLocks noGrp="1"/>
          </p:cNvSpPr>
          <p:nvPr>
            <p:ph idx="10" hasCustomPrompt="1"/>
          </p:nvPr>
        </p:nvSpPr>
        <p:spPr>
          <a:xfrm>
            <a:off x="6096000" y="2065333"/>
            <a:ext cx="6096000" cy="4041376"/>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11" name="TextBox 10"/>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
        <p:nvSpPr>
          <p:cNvPr id="12" name="Title 1"/>
          <p:cNvSpPr>
            <a:spLocks noGrp="1" noChangeAspect="1"/>
          </p:cNvSpPr>
          <p:nvPr>
            <p:ph type="title"/>
          </p:nvPr>
        </p:nvSpPr>
        <p:spPr>
          <a:xfrm>
            <a:off x="139021" y="-3"/>
            <a:ext cx="12052979"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551944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ior4">
    <p:bg>
      <p:bgPr>
        <a:solidFill>
          <a:schemeClr val="accent2"/>
        </a:solidFill>
        <a:effectLst/>
      </p:bgPr>
    </p:bg>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0" y="1237240"/>
            <a:ext cx="12192000" cy="4876800"/>
          </a:xfrm>
          <a:prstGeom prst="rect">
            <a:avLst/>
          </a:prstGeom>
        </p:spPr>
        <p:txBody>
          <a:bodyPr lIns="182880" tIns="182880" rIns="182880" bIns="182880"/>
          <a:lstStyle>
            <a:lvl1pPr marL="0" indent="0">
              <a:spcBef>
                <a:spcPts val="1333"/>
              </a:spcBef>
              <a:buFont typeface="Arial"/>
              <a:buNone/>
              <a:defRPr sz="3200" baseline="0">
                <a:solidFill>
                  <a:schemeClr val="tx1"/>
                </a:solidFill>
                <a:latin typeface="Segoe UI Light"/>
                <a:cs typeface="Segoe UI Light"/>
              </a:defRPr>
            </a:lvl1pPr>
            <a:lvl2pPr marL="883898" indent="-457189">
              <a:spcBef>
                <a:spcPts val="1333"/>
              </a:spcBef>
              <a:buFont typeface="Arial" panose="020B0604020202020204" pitchFamily="34" charset="0"/>
              <a:buChar char="•"/>
              <a:defRPr sz="3200">
                <a:solidFill>
                  <a:schemeClr val="bg1"/>
                </a:solidFill>
                <a:latin typeface="Segoe UI Light"/>
                <a:cs typeface="Segoe UI Light"/>
              </a:defRPr>
            </a:lvl2pPr>
            <a:lvl3pPr marL="1219170">
              <a:spcBef>
                <a:spcPts val="1333"/>
              </a:spcBef>
              <a:buFont typeface="Arial"/>
              <a:buChar char="•"/>
              <a:defRPr sz="2933">
                <a:solidFill>
                  <a:schemeClr val="bg1"/>
                </a:solidFill>
                <a:latin typeface="Segoe UI Light"/>
                <a:cs typeface="Segoe UI Light"/>
              </a:defRPr>
            </a:lvl3pPr>
            <a:lvl4pPr marL="1706837">
              <a:spcBef>
                <a:spcPts val="1333"/>
              </a:spcBef>
              <a:buFont typeface="Arial"/>
              <a:buChar char="•"/>
              <a:defRPr sz="2667" baseline="0">
                <a:solidFill>
                  <a:schemeClr val="bg1"/>
                </a:solidFill>
                <a:latin typeface="Segoe UI Light"/>
                <a:cs typeface="Segoe UI Light"/>
              </a:defRPr>
            </a:lvl4pPr>
            <a:lvl5pPr marL="1950671" indent="243834">
              <a:spcBef>
                <a:spcPts val="1333"/>
              </a:spcBef>
              <a:buFont typeface="Arial"/>
              <a:buChar char="•"/>
              <a:tabLst>
                <a:tab pos="2135664" algn="l"/>
              </a:tabLst>
              <a:defRPr sz="2400" baseline="0">
                <a:solidFill>
                  <a:schemeClr val="bg1"/>
                </a:solidFill>
                <a:latin typeface="Segoe UI Light"/>
                <a:cs typeface="Segoe UI Light"/>
              </a:defRPr>
            </a:lvl5pPr>
          </a:lstStyle>
          <a:p>
            <a:pPr lvl="1"/>
            <a:r>
              <a:rPr lang="en-US" dirty="0"/>
              <a:t>Bullet first level</a:t>
            </a:r>
          </a:p>
          <a:p>
            <a:pPr lvl="2"/>
            <a:r>
              <a:rPr lang="en-US" dirty="0"/>
              <a:t>Bullet second level</a:t>
            </a:r>
          </a:p>
          <a:p>
            <a:pPr lvl="3"/>
            <a:r>
              <a:rPr lang="en-US" dirty="0"/>
              <a:t>Bullet third level</a:t>
            </a:r>
          </a:p>
          <a:p>
            <a:pPr lvl="4"/>
            <a:r>
              <a:rPr lang="en-US" dirty="0"/>
              <a:t>Bullet fourth level</a:t>
            </a:r>
          </a:p>
        </p:txBody>
      </p:sp>
      <p:sp>
        <p:nvSpPr>
          <p:cNvPr id="7" name="Title 1"/>
          <p:cNvSpPr>
            <a:spLocks noGrp="1" noChangeAspect="1"/>
          </p:cNvSpPr>
          <p:nvPr>
            <p:ph type="title"/>
          </p:nvPr>
        </p:nvSpPr>
        <p:spPr>
          <a:xfrm>
            <a:off x="139021" y="-3"/>
            <a:ext cx="12052979"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3750540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rgbClr val="D2D2D2"/>
        </a:solidFill>
        <a:effectLst/>
      </p:bgPr>
    </p:bg>
    <p:spTree>
      <p:nvGrpSpPr>
        <p:cNvPr id="1" name=""/>
        <p:cNvGrpSpPr/>
        <p:nvPr/>
      </p:nvGrpSpPr>
      <p:grpSpPr>
        <a:xfrm>
          <a:off x="0" y="0"/>
          <a:ext cx="0" cy="0"/>
          <a:chOff x="0" y="0"/>
          <a:chExt cx="0" cy="0"/>
        </a:xfrm>
      </p:grpSpPr>
      <p:sp>
        <p:nvSpPr>
          <p:cNvPr id="12" name="Rectangle 11"/>
          <p:cNvSpPr>
            <a:spLocks/>
          </p:cNvSpPr>
          <p:nvPr userDrawn="1"/>
        </p:nvSpPr>
        <p:spPr>
          <a:xfrm>
            <a:off x="0" y="0"/>
            <a:ext cx="12192000" cy="6858000"/>
          </a:xfrm>
          <a:prstGeom prst="rect">
            <a:avLst/>
          </a:prstGeom>
          <a:solidFill>
            <a:srgbClr val="002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Title 1"/>
          <p:cNvSpPr>
            <a:spLocks noGrp="1" noChangeAspect="1"/>
          </p:cNvSpPr>
          <p:nvPr>
            <p:ph type="title"/>
          </p:nvPr>
        </p:nvSpPr>
        <p:spPr>
          <a:xfrm>
            <a:off x="213422" y="2746093"/>
            <a:ext cx="11765156" cy="2315435"/>
          </a:xfrm>
          <a:prstGeom prst="rect">
            <a:avLst/>
          </a:prstGeom>
        </p:spPr>
        <p:txBody>
          <a:bodyPr lIns="91440" tIns="91440" bIns="91440" anchor="t"/>
          <a:lstStyle>
            <a:lvl1pPr algn="l">
              <a:defRPr sz="6000">
                <a:solidFill>
                  <a:srgbClr val="FFFFFF"/>
                </a:solidFill>
                <a:latin typeface="Segoe UI Light"/>
                <a:cs typeface="Segoe UI Light"/>
              </a:defRPr>
            </a:lvl1pPr>
          </a:lstStyle>
          <a:p>
            <a:r>
              <a:rPr lang="en-US" dirty="0"/>
              <a:t>Click to edit Master title style</a:t>
            </a:r>
          </a:p>
        </p:txBody>
      </p:sp>
    </p:spTree>
    <p:extLst>
      <p:ext uri="{BB962C8B-B14F-4D97-AF65-F5344CB8AC3E}">
        <p14:creationId xmlns:p14="http://schemas.microsoft.com/office/powerpoint/2010/main" val="3645548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05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spTree>
    <p:extLst>
      <p:ext uri="{BB962C8B-B14F-4D97-AF65-F5344CB8AC3E}">
        <p14:creationId xmlns:p14="http://schemas.microsoft.com/office/powerpoint/2010/main" val="325804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DA Slide- Do Not Alter">
    <p:bg>
      <p:bgPr>
        <a:solidFill>
          <a:schemeClr val="accent2"/>
        </a:solidFill>
        <a:effectLst/>
      </p:bgPr>
    </p:bg>
    <p:spTree>
      <p:nvGrpSpPr>
        <p:cNvPr id="1" name=""/>
        <p:cNvGrpSpPr/>
        <p:nvPr/>
      </p:nvGrpSpPr>
      <p:grpSpPr>
        <a:xfrm>
          <a:off x="0" y="0"/>
          <a:ext cx="0" cy="0"/>
          <a:chOff x="0" y="0"/>
          <a:chExt cx="0" cy="0"/>
        </a:xfrm>
      </p:grpSpPr>
      <p:pic>
        <p:nvPicPr>
          <p:cNvPr id="80" name="Picture 7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4351" y="3175100"/>
            <a:ext cx="2743200" cy="2743200"/>
          </a:xfrm>
          <a:prstGeom prst="rect">
            <a:avLst/>
          </a:prstGeom>
        </p:spPr>
      </p:pic>
      <p:pic>
        <p:nvPicPr>
          <p:cNvPr id="82" name="Picture 8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94551" y="3175100"/>
            <a:ext cx="2743200" cy="2743200"/>
          </a:xfrm>
          <a:prstGeom prst="rect">
            <a:avLst/>
          </a:prstGeom>
        </p:spPr>
      </p:pic>
      <p:pic>
        <p:nvPicPr>
          <p:cNvPr id="83" name="Picture 8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4451" y="3175100"/>
            <a:ext cx="2743200" cy="2743200"/>
          </a:xfrm>
          <a:prstGeom prst="rect">
            <a:avLst/>
          </a:prstGeom>
        </p:spPr>
      </p:pic>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251" y="3175100"/>
            <a:ext cx="2743200" cy="2743200"/>
          </a:xfrm>
          <a:prstGeom prst="rect">
            <a:avLst/>
          </a:prstGeom>
        </p:spPr>
      </p:pic>
      <p:sp>
        <p:nvSpPr>
          <p:cNvPr id="13" name="Title 1"/>
          <p:cNvSpPr>
            <a:spLocks noGrp="1" noChangeAspect="1"/>
          </p:cNvSpPr>
          <p:nvPr>
            <p:ph type="title"/>
          </p:nvPr>
        </p:nvSpPr>
        <p:spPr>
          <a:xfrm>
            <a:off x="139021" y="-3"/>
            <a:ext cx="10958971" cy="1211893"/>
          </a:xfrm>
          <a:prstGeom prst="rect">
            <a:avLst/>
          </a:prstGeom>
        </p:spPr>
        <p:txBody>
          <a:bodyPr lIns="91440" tIns="91440" bIns="91440" anchor="ctr"/>
          <a:lstStyle>
            <a:lvl1pPr algn="l">
              <a:defRPr sz="5333">
                <a:solidFill>
                  <a:srgbClr val="FFFFFF"/>
                </a:solidFill>
                <a:latin typeface="Segoe UI Light"/>
                <a:cs typeface="Segoe UI Light"/>
              </a:defRPr>
            </a:lvl1pPr>
          </a:lstStyle>
          <a:p>
            <a:r>
              <a:rPr lang="en-US" dirty="0"/>
              <a:t>Click to edit Master title style</a:t>
            </a:r>
          </a:p>
        </p:txBody>
      </p:sp>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76036" y="180093"/>
            <a:ext cx="537920" cy="851708"/>
          </a:xfrm>
          <a:prstGeom prst="rect">
            <a:avLst/>
          </a:prstGeom>
        </p:spPr>
      </p:pic>
      <p:sp>
        <p:nvSpPr>
          <p:cNvPr id="16" name="TextBox 15"/>
          <p:cNvSpPr txBox="1"/>
          <p:nvPr userDrawn="1"/>
        </p:nvSpPr>
        <p:spPr>
          <a:xfrm>
            <a:off x="264776" y="6461377"/>
            <a:ext cx="1684867" cy="164212"/>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Segoe UI"/>
                <a:ea typeface="+mn-ea"/>
                <a:cs typeface="Segoe UI"/>
              </a:rPr>
              <a:t>Microsoft Confidential</a:t>
            </a:r>
          </a:p>
        </p:txBody>
      </p:sp>
      <p:pic>
        <p:nvPicPr>
          <p:cNvPr id="22" name="Picture 21" descr="MSFT_logo_rgb_C-Wht.png"/>
          <p:cNvPicPr>
            <a:picLocks noChangeAspect="1"/>
          </p:cNvPicPr>
          <p:nvPr userDrawn="1"/>
        </p:nvPicPr>
        <p:blipFill>
          <a:blip r:embed="rId7"/>
          <a:stretch>
            <a:fillRect/>
          </a:stretch>
        </p:blipFill>
        <p:spPr>
          <a:xfrm>
            <a:off x="10694639" y="6292836"/>
            <a:ext cx="1362795" cy="501227"/>
          </a:xfrm>
          <a:prstGeom prst="rect">
            <a:avLst/>
          </a:prstGeom>
          <a:noFill/>
        </p:spPr>
      </p:pic>
    </p:spTree>
    <p:extLst>
      <p:ext uri="{BB962C8B-B14F-4D97-AF65-F5344CB8AC3E}">
        <p14:creationId xmlns:p14="http://schemas.microsoft.com/office/powerpoint/2010/main" val="2427701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97681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Grey with bullets">
    <p:bg>
      <p:bgPr>
        <a:solidFill>
          <a:srgbClr val="1E1E1E"/>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6274973" cy="1943393"/>
          </a:xfrm>
        </p:spPr>
        <p:txBody>
          <a:bodyPr wrap="square">
            <a:spAutoFit/>
          </a:bodyPr>
          <a:lstStyle>
            <a:lvl1pPr marL="392094" indent="-392094">
              <a:spcBef>
                <a:spcPts val="1200"/>
              </a:spcBef>
              <a:buClr>
                <a:srgbClr val="92D050"/>
              </a:buClr>
              <a:buSzPct val="100000"/>
              <a:buFont typeface="Wingdings" panose="05000000000000000000" pitchFamily="2" charset="2"/>
              <a:buChar char="ü"/>
              <a:defRPr sz="3136">
                <a:gradFill>
                  <a:gsLst>
                    <a:gs pos="82500">
                      <a:schemeClr val="tx1"/>
                    </a:gs>
                    <a:gs pos="43000">
                      <a:schemeClr val="tx1"/>
                    </a:gs>
                  </a:gsLst>
                  <a:lin ang="5400000" scaled="0"/>
                </a:gradFill>
              </a:defRPr>
            </a:lvl1pPr>
            <a:lvl2pPr marL="672161" indent="-280067">
              <a:buClr>
                <a:srgbClr val="92D050"/>
              </a:buClr>
              <a:buSzPct val="100000"/>
              <a:buFont typeface="Wingdings" panose="05000000000000000000" pitchFamily="2" charset="2"/>
              <a:buChar char="ü"/>
              <a:defRPr sz="2353">
                <a:gradFill>
                  <a:gsLst>
                    <a:gs pos="82500">
                      <a:schemeClr val="tx1"/>
                    </a:gs>
                    <a:gs pos="43000">
                      <a:schemeClr val="tx1"/>
                    </a:gs>
                  </a:gsLst>
                  <a:lin ang="5400000" scaled="0"/>
                </a:gradFill>
              </a:defRPr>
            </a:lvl2pPr>
            <a:lvl3pPr marL="684608" indent="267620">
              <a:buClr>
                <a:srgbClr val="92D050"/>
              </a:buClr>
              <a:buSzPct val="100000"/>
              <a:buFont typeface="Wingdings" panose="05000000000000000000" pitchFamily="2" charset="2"/>
              <a:buChar char="ü"/>
              <a:tabLst/>
              <a:defRPr sz="1961">
                <a:gradFill>
                  <a:gsLst>
                    <a:gs pos="82500">
                      <a:schemeClr val="tx1"/>
                    </a:gs>
                    <a:gs pos="43000">
                      <a:schemeClr val="tx1"/>
                    </a:gs>
                  </a:gsLst>
                  <a:lin ang="5400000" scaled="0"/>
                </a:gradFill>
              </a:defRPr>
            </a:lvl3pPr>
            <a:lvl4pPr marL="952227" indent="224054">
              <a:buClr>
                <a:srgbClr val="92D050"/>
              </a:buClr>
              <a:buSzPct val="100000"/>
              <a:buFont typeface="Wingdings" panose="05000000000000000000" pitchFamily="2" charset="2"/>
              <a:buChar char="ü"/>
              <a:defRPr>
                <a:gradFill>
                  <a:gsLst>
                    <a:gs pos="82500">
                      <a:schemeClr val="tx1"/>
                    </a:gs>
                    <a:gs pos="43000">
                      <a:schemeClr val="tx1"/>
                    </a:gs>
                  </a:gsLst>
                  <a:lin ang="5400000" scaled="0"/>
                </a:gradFill>
              </a:defRPr>
            </a:lvl4pPr>
            <a:lvl5pPr marL="1176281" indent="-224054">
              <a:buClr>
                <a:srgbClr val="92D050"/>
              </a:buClr>
              <a:buSzPct val="100000"/>
              <a:buFont typeface="Wingdings" panose="05000000000000000000" pitchFamily="2" charset="2"/>
              <a:buChar char="ü"/>
              <a:tabLst/>
              <a:defRPr>
                <a:gradFill>
                  <a:gsLst>
                    <a:gs pos="82500">
                      <a:schemeClr val="tx1"/>
                    </a:gs>
                    <a:gs pos="43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558" y="5222104"/>
            <a:ext cx="12190443" cy="1635896"/>
          </a:xfrm>
          <a:prstGeom prst="rect">
            <a:avLst/>
          </a:prstGeom>
          <a:solidFill>
            <a:srgbClr val="89C4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 name="Freeform 99"/>
          <p:cNvSpPr>
            <a:spLocks noChangeAspect="1"/>
          </p:cNvSpPr>
          <p:nvPr userDrawn="1"/>
        </p:nvSpPr>
        <p:spPr bwMode="black">
          <a:xfrm>
            <a:off x="474670" y="5491048"/>
            <a:ext cx="564934" cy="414033"/>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chemeClr val="tx1"/>
          </a:solidFill>
          <a:ln>
            <a:noFill/>
          </a:ln>
          <a:extLst/>
        </p:spPr>
        <p:txBody>
          <a:bodyPr lIns="68568" tIns="34284" rIns="68568" bIns="34284"/>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322" b="0" i="0" u="none" strike="noStrike" kern="1200" cap="none" spc="0" normalizeH="0" baseline="0" noProof="0" dirty="0">
              <a:ln>
                <a:noFill/>
              </a:ln>
              <a:solidFill>
                <a:srgbClr val="000000"/>
              </a:solidFill>
              <a:effectLst/>
              <a:uLnTx/>
              <a:uFillTx/>
              <a:latin typeface="Segoe UI"/>
              <a:ea typeface="MS PGothic" panose="020B0600070205080204" pitchFamily="34" charset="-128"/>
              <a:cs typeface="+mn-cs"/>
            </a:endParaRPr>
          </a:p>
        </p:txBody>
      </p:sp>
      <p:grpSp>
        <p:nvGrpSpPr>
          <p:cNvPr id="9" name="Group 8"/>
          <p:cNvGrpSpPr>
            <a:grpSpLocks/>
          </p:cNvGrpSpPr>
          <p:nvPr userDrawn="1"/>
        </p:nvGrpSpPr>
        <p:grpSpPr bwMode="auto">
          <a:xfrm flipH="1">
            <a:off x="7082692" y="1905173"/>
            <a:ext cx="4228448" cy="3343392"/>
            <a:chOff x="2348247" y="1709773"/>
            <a:chExt cx="7397345" cy="5322534"/>
          </a:xfrm>
        </p:grpSpPr>
        <p:pic>
          <p:nvPicPr>
            <p:cNvPr id="10" name="Picture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8247" y="1709773"/>
              <a:ext cx="3209061" cy="53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307" y="5211593"/>
              <a:ext cx="5615285" cy="182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2"/>
          <p:cNvSpPr>
            <a:spLocks noGrp="1"/>
          </p:cNvSpPr>
          <p:nvPr>
            <p:ph type="title"/>
          </p:nvPr>
        </p:nvSpPr>
        <p:spPr/>
        <p:txBody>
          <a:bodyPr/>
          <a:lstStyle>
            <a:lvl1pPr>
              <a:defRPr>
                <a:gradFill>
                  <a:gsLst>
                    <a:gs pos="13750">
                      <a:schemeClr val="tx1"/>
                    </a:gs>
                    <a:gs pos="32000">
                      <a:schemeClr val="tx1"/>
                    </a:gs>
                  </a:gsLst>
                  <a:lin ang="5400000" scaled="0"/>
                </a:gradFill>
              </a:defRPr>
            </a:lvl1pPr>
          </a:lstStyle>
          <a:p>
            <a:r>
              <a:rPr lang="en-US"/>
              <a:t>Click to edit Master title style</a:t>
            </a:r>
          </a:p>
        </p:txBody>
      </p:sp>
      <p:sp>
        <p:nvSpPr>
          <p:cNvPr id="15" name="Text Placeholder 14"/>
          <p:cNvSpPr>
            <a:spLocks noGrp="1"/>
          </p:cNvSpPr>
          <p:nvPr>
            <p:ph type="body" sz="quarter" idx="11" hasCustomPrompt="1"/>
          </p:nvPr>
        </p:nvSpPr>
        <p:spPr>
          <a:xfrm>
            <a:off x="1039604" y="5403225"/>
            <a:ext cx="10883158" cy="615609"/>
          </a:xfrm>
        </p:spPr>
        <p:txBody>
          <a:bodyPr/>
          <a:lstStyle>
            <a:lvl1pPr marL="0" indent="0">
              <a:buFontTx/>
              <a:buNone/>
              <a:defRPr sz="3136" baseline="0">
                <a:gradFill>
                  <a:gsLst>
                    <a:gs pos="15000">
                      <a:srgbClr val="1E1E1E"/>
                    </a:gs>
                    <a:gs pos="49000">
                      <a:srgbClr val="1E1E1E"/>
                    </a:gs>
                  </a:gsLst>
                  <a:lin ang="5400000" scaled="0"/>
                </a:gradFill>
              </a:defRPr>
            </a:lvl1pPr>
          </a:lstStyle>
          <a:p>
            <a:pPr lvl="0"/>
            <a:r>
              <a:rPr lang="en-US" dirty="0"/>
              <a:t>Potential highlight or call to action goes here</a:t>
            </a:r>
          </a:p>
        </p:txBody>
      </p:sp>
    </p:spTree>
    <p:extLst>
      <p:ext uri="{BB962C8B-B14F-4D97-AF65-F5344CB8AC3E}">
        <p14:creationId xmlns:p14="http://schemas.microsoft.com/office/powerpoint/2010/main" val="3476465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7"/>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26" indent="0">
              <a:buNone/>
              <a:tabLst/>
              <a:defRPr sz="1961"/>
            </a:lvl3pPr>
            <a:lvl4pPr marL="451341" indent="0">
              <a:buNone/>
              <a:defRPr/>
            </a:lvl4pPr>
            <a:lvl5pPr marL="67234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7"/>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26" indent="0">
              <a:buNone/>
              <a:tabLst/>
              <a:defRPr sz="1961"/>
            </a:lvl3pPr>
            <a:lvl4pPr marL="451341" indent="0">
              <a:buNone/>
              <a:defRPr/>
            </a:lvl4pPr>
            <a:lvl5pPr marL="672342"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361648" y="6566925"/>
            <a:ext cx="3468706"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896419" rtl="0" eaLnBrk="1" fontAlgn="auto" latinLnBrk="0" hangingPunct="1">
              <a:lnSpc>
                <a:spcPct val="100000"/>
              </a:lnSpc>
              <a:spcBef>
                <a:spcPts val="0"/>
              </a:spcBef>
              <a:spcAft>
                <a:spcPts val="0"/>
              </a:spcAft>
              <a:buClrTx/>
              <a:buSzTx/>
              <a:buFontTx/>
              <a:buNone/>
              <a:tabLst/>
              <a:defRPr/>
            </a:pPr>
            <a:r>
              <a:rPr kumimoji="0" lang="en-US" sz="1029" b="0" i="0" u="none" strike="noStrike" kern="1200" cap="none" spc="147" normalizeH="0" baseline="0" noProof="0" dirty="0">
                <a:ln>
                  <a:noFill/>
                </a:ln>
                <a:gradFill>
                  <a:gsLst>
                    <a:gs pos="0">
                      <a:srgbClr val="FFFFFF">
                        <a:alpha val="50000"/>
                      </a:srgbClr>
                    </a:gs>
                    <a:gs pos="86000">
                      <a:srgbClr val="FFFFFF">
                        <a:alpha val="50000"/>
                      </a:srgbClr>
                    </a:gs>
                  </a:gsLst>
                  <a:lin ang="5400000" scaled="0"/>
                </a:gradFill>
                <a:effectLst/>
                <a:uLnTx/>
                <a:uFillTx/>
                <a:latin typeface="Segoe UI"/>
                <a:ea typeface="+mn-ea"/>
                <a:cs typeface="+mn-cs"/>
              </a:rPr>
              <a:t>MICROSOFT CONFIDENTIAL – INTERNAL ONLY</a:t>
            </a:r>
          </a:p>
        </p:txBody>
      </p:sp>
    </p:spTree>
    <p:extLst>
      <p:ext uri="{BB962C8B-B14F-4D97-AF65-F5344CB8AC3E}">
        <p14:creationId xmlns:p14="http://schemas.microsoft.com/office/powerpoint/2010/main" val="127907383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7"/>
            <a:ext cx="5378548" cy="2552967"/>
          </a:xfrm>
        </p:spPr>
        <p:txBody>
          <a:bodyPr wrap="square">
            <a:spAutoFit/>
          </a:bodyPr>
          <a:lstStyle>
            <a:lvl1pPr marL="281700" indent="-281700">
              <a:spcBef>
                <a:spcPts val="1200"/>
              </a:spcBef>
              <a:buClr>
                <a:schemeClr val="tx2"/>
              </a:buClr>
              <a:buFontTx/>
              <a:buBlip>
                <a:blip r:embed="rId2"/>
              </a:buBlip>
              <a:defRPr sz="3529">
                <a:solidFill>
                  <a:schemeClr val="tx1"/>
                </a:solidFill>
              </a:defRPr>
            </a:lvl1pPr>
            <a:lvl2pPr marL="520742" indent="-228618">
              <a:defRPr sz="2353"/>
            </a:lvl2pPr>
            <a:lvl3pPr marL="685856" indent="-165113">
              <a:tabLst/>
              <a:defRPr sz="1961"/>
            </a:lvl3pPr>
            <a:lvl4pPr marL="863669" indent="-177814">
              <a:defRPr/>
            </a:lvl4pPr>
            <a:lvl5pPr marL="1028784" indent="-16511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5" y="1189177"/>
            <a:ext cx="5378548" cy="2552967"/>
          </a:xfrm>
        </p:spPr>
        <p:txBody>
          <a:bodyPr wrap="square">
            <a:spAutoFit/>
          </a:bodyPr>
          <a:lstStyle>
            <a:lvl1pPr marL="281700" indent="-281700">
              <a:spcBef>
                <a:spcPts val="1200"/>
              </a:spcBef>
              <a:buClr>
                <a:schemeClr val="tx2"/>
              </a:buClr>
              <a:buFontTx/>
              <a:buBlip>
                <a:blip r:embed="rId2"/>
              </a:buBlip>
              <a:defRPr sz="3529">
                <a:solidFill>
                  <a:schemeClr val="tx1"/>
                </a:solidFill>
              </a:defRPr>
            </a:lvl1pPr>
            <a:lvl2pPr marL="520742" indent="-228618">
              <a:defRPr sz="2353"/>
            </a:lvl2pPr>
            <a:lvl3pPr marL="685856" indent="-165113">
              <a:tabLst/>
              <a:defRPr sz="1961"/>
            </a:lvl3pPr>
            <a:lvl4pPr marL="863669" indent="-177814">
              <a:defRPr/>
            </a:lvl4pPr>
            <a:lvl5pPr marL="1028784" indent="-165113">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04204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3" name="Rectangle 2"/>
          <p:cNvSpPr/>
          <p:nvPr userDrawn="1"/>
        </p:nvSpPr>
        <p:spPr bwMode="gray">
          <a:xfrm>
            <a:off x="0" y="0"/>
            <a:ext cx="1012991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6061766"/>
            <a:ext cx="1522404" cy="326167"/>
          </a:xfrm>
          <a:prstGeom prst="rect">
            <a:avLst/>
          </a:prstGeom>
        </p:spPr>
      </p:pic>
      <p:sp>
        <p:nvSpPr>
          <p:cNvPr id="4" name="TextBox 3"/>
          <p:cNvSpPr txBox="1"/>
          <p:nvPr userDrawn="1"/>
        </p:nvSpPr>
        <p:spPr bwMode="white">
          <a:xfrm>
            <a:off x="269239" y="291069"/>
            <a:ext cx="6274974" cy="4019565"/>
          </a:xfrm>
          <a:prstGeom prst="rect">
            <a:avLst/>
          </a:prstGeom>
          <a:noFill/>
        </p:spPr>
        <p:txBody>
          <a:bodyPr wrap="square" lIns="143428" tIns="53785" rIns="143428" bIns="53785"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9411" b="0" i="0" u="none" strike="noStrike" kern="1200" cap="none" spc="0" normalizeH="0" baseline="0" noProof="0" dirty="0">
                <a:ln>
                  <a:noFill/>
                </a:ln>
                <a:gradFill>
                  <a:gsLst>
                    <a:gs pos="1948">
                      <a:srgbClr val="FFFFFF"/>
                    </a:gs>
                    <a:gs pos="100000">
                      <a:srgbClr val="FFFFFF"/>
                    </a:gs>
                  </a:gsLst>
                  <a:lin ang="5400000" scaled="0"/>
                </a:gradFill>
                <a:effectLst/>
                <a:uLnTx/>
                <a:uFillTx/>
                <a:latin typeface="Segoe UI Light"/>
                <a:ea typeface="+mn-ea"/>
                <a:cs typeface="+mn-cs"/>
              </a:rPr>
              <a:t>Partner </a:t>
            </a:r>
            <a:br>
              <a:rPr kumimoji="0" lang="en-US" sz="9411" b="0" i="0" u="none" strike="noStrike" kern="1200" cap="none" spc="0" normalizeH="0" baseline="0" noProof="0" dirty="0">
                <a:ln>
                  <a:noFill/>
                </a:ln>
                <a:gradFill>
                  <a:gsLst>
                    <a:gs pos="1948">
                      <a:srgbClr val="FFFFFF"/>
                    </a:gs>
                    <a:gs pos="100000">
                      <a:srgbClr val="FFFFFF"/>
                    </a:gs>
                  </a:gsLst>
                  <a:lin ang="5400000" scaled="0"/>
                </a:gradFill>
                <a:effectLst/>
                <a:uLnTx/>
                <a:uFillTx/>
                <a:latin typeface="Segoe UI Light"/>
                <a:ea typeface="+mn-ea"/>
                <a:cs typeface="+mn-cs"/>
              </a:rPr>
            </a:br>
            <a:r>
              <a:rPr kumimoji="0" lang="en-US" sz="9411" b="0" i="0" u="none" strike="noStrike" kern="1200" cap="none" spc="0" normalizeH="0" baseline="0" noProof="0" dirty="0">
                <a:ln>
                  <a:noFill/>
                </a:ln>
                <a:gradFill>
                  <a:gsLst>
                    <a:gs pos="1948">
                      <a:srgbClr val="FFFFFF"/>
                    </a:gs>
                    <a:gs pos="100000">
                      <a:srgbClr val="FFFFFF"/>
                    </a:gs>
                  </a:gsLst>
                  <a:lin ang="5400000" scaled="0"/>
                </a:gradFill>
                <a:effectLst/>
                <a:uLnTx/>
                <a:uFillTx/>
                <a:latin typeface="Segoe UI Light"/>
                <a:ea typeface="+mn-ea"/>
                <a:cs typeface="+mn-cs"/>
              </a:rPr>
              <a:t>Advisory</a:t>
            </a:r>
            <a:br>
              <a:rPr kumimoji="0" lang="en-US" sz="9411" b="0" i="0" u="none" strike="noStrike" kern="1200" cap="none" spc="0" normalizeH="0" baseline="0" noProof="0" dirty="0">
                <a:ln>
                  <a:noFill/>
                </a:ln>
                <a:gradFill>
                  <a:gsLst>
                    <a:gs pos="1948">
                      <a:srgbClr val="FFFFFF"/>
                    </a:gs>
                    <a:gs pos="100000">
                      <a:srgbClr val="FFFFFF"/>
                    </a:gs>
                  </a:gsLst>
                  <a:lin ang="5400000" scaled="0"/>
                </a:gradFill>
                <a:effectLst/>
                <a:uLnTx/>
                <a:uFillTx/>
                <a:latin typeface="Segoe UI Light"/>
                <a:ea typeface="+mn-ea"/>
                <a:cs typeface="+mn-cs"/>
              </a:rPr>
            </a:br>
            <a:r>
              <a:rPr kumimoji="0" lang="en-US" sz="9411" b="0" i="0" u="none" strike="noStrike" kern="1200" cap="none" spc="0" normalizeH="0" baseline="0" noProof="0" dirty="0">
                <a:ln>
                  <a:noFill/>
                </a:ln>
                <a:gradFill>
                  <a:gsLst>
                    <a:gs pos="1948">
                      <a:srgbClr val="FFFFFF"/>
                    </a:gs>
                    <a:gs pos="100000">
                      <a:srgbClr val="FFFFFF"/>
                    </a:gs>
                  </a:gsLst>
                  <a:lin ang="5400000" scaled="0"/>
                </a:gradFill>
                <a:effectLst/>
                <a:uLnTx/>
                <a:uFillTx/>
                <a:latin typeface="Segoe UI Light"/>
                <a:ea typeface="+mn-ea"/>
                <a:cs typeface="+mn-cs"/>
              </a:rPr>
              <a:t>Council</a:t>
            </a:r>
          </a:p>
        </p:txBody>
      </p:sp>
      <p:sp>
        <p:nvSpPr>
          <p:cNvPr id="5" name="Rectangle 4"/>
          <p:cNvSpPr/>
          <p:nvPr userDrawn="1"/>
        </p:nvSpPr>
        <p:spPr bwMode="gray">
          <a:xfrm>
            <a:off x="10129912" y="0"/>
            <a:ext cx="2062088" cy="206207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70" tIns="448212"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745" b="0" i="0" u="none" strike="noStrike" kern="1200" cap="none" spc="0" normalizeH="0" baseline="0" noProof="0" dirty="0">
                <a:ln>
                  <a:noFill/>
                </a:ln>
                <a:gradFill>
                  <a:gsLst>
                    <a:gs pos="96104">
                      <a:srgbClr val="353535"/>
                    </a:gs>
                    <a:gs pos="0">
                      <a:srgbClr val="353535"/>
                    </a:gs>
                  </a:gsLst>
                  <a:lin ang="5400000" scaled="0"/>
                </a:gradFill>
                <a:effectLst/>
                <a:uLnTx/>
                <a:uFillTx/>
                <a:latin typeface="Segoe UI"/>
                <a:ea typeface="Segoe UI" pitchFamily="34" charset="0"/>
                <a:cs typeface="Segoe UI" pitchFamily="34" charset="0"/>
              </a:rPr>
              <a:t>Microsoft Partner Network</a:t>
            </a:r>
          </a:p>
        </p:txBody>
      </p:sp>
    </p:spTree>
    <p:extLst>
      <p:ext uri="{BB962C8B-B14F-4D97-AF65-F5344CB8AC3E}">
        <p14:creationId xmlns:p14="http://schemas.microsoft.com/office/powerpoint/2010/main" val="522643891"/>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gray">
          <a:xfrm>
            <a:off x="0" y="5064896"/>
            <a:ext cx="10399150" cy="17931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2" tIns="268927"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392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rPr>
              <a:t>Partner Advisory Council</a:t>
            </a:r>
          </a:p>
        </p:txBody>
      </p:sp>
      <p:sp>
        <p:nvSpPr>
          <p:cNvPr id="9" name="Title 1"/>
          <p:cNvSpPr>
            <a:spLocks noGrp="1"/>
          </p:cNvSpPr>
          <p:nvPr>
            <p:ph type="title" hasCustomPrompt="1"/>
          </p:nvPr>
        </p:nvSpPr>
        <p:spPr>
          <a:xfrm>
            <a:off x="269302" y="305772"/>
            <a:ext cx="10757035" cy="1793090"/>
          </a:xfrm>
          <a:noFill/>
        </p:spPr>
        <p:txBody>
          <a:bodyPr lIns="146304" tIns="91440" rIns="146304" bIns="91440" anchor="t" anchorCtr="0"/>
          <a:lstStyle>
            <a:lvl1pPr>
              <a:defRPr sz="5882" spc="-98" baseline="0">
                <a:gradFill>
                  <a:gsLst>
                    <a:gs pos="5195">
                      <a:schemeClr val="tx1"/>
                    </a:gs>
                    <a:gs pos="100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2100159"/>
            <a:ext cx="10757036" cy="1792326"/>
          </a:xfrm>
          <a:noFill/>
        </p:spPr>
        <p:txBody>
          <a:bodyPr lIns="146304" tIns="109728" rIns="146304" bIns="109728">
            <a:noAutofit/>
          </a:bodyPr>
          <a:lstStyle>
            <a:lvl1pPr marL="0" indent="0">
              <a:spcBef>
                <a:spcPts val="0"/>
              </a:spcBef>
              <a:buNone/>
              <a:defRPr sz="3529" spc="0" baseline="0">
                <a:gradFill>
                  <a:gsLst>
                    <a:gs pos="66883">
                      <a:schemeClr val="tx1"/>
                    </a:gs>
                    <a:gs pos="0">
                      <a:schemeClr val="tx1"/>
                    </a:gs>
                  </a:gsLst>
                  <a:lin ang="5400000" scaled="0"/>
                </a:gradFill>
                <a:latin typeface="+mj-lt"/>
              </a:defRPr>
            </a:lvl1pPr>
          </a:lstStyle>
          <a:p>
            <a:pPr lvl="0"/>
            <a:r>
              <a:rPr lang="en-US" dirty="0"/>
              <a:t>Speaker Name</a:t>
            </a:r>
          </a:p>
        </p:txBody>
      </p:sp>
      <p:sp>
        <p:nvSpPr>
          <p:cNvPr id="8" name="Rectangle 7"/>
          <p:cNvSpPr/>
          <p:nvPr userDrawn="1"/>
        </p:nvSpPr>
        <p:spPr bwMode="gray">
          <a:xfrm>
            <a:off x="10399150" y="5064896"/>
            <a:ext cx="1792850" cy="1793104"/>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70" tIns="358570" rIns="179285" bIns="143428"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US" sz="2157" b="0" i="0" u="none" strike="noStrike" kern="1200" cap="none" spc="0" normalizeH="0" baseline="0" noProof="0" dirty="0">
                <a:ln>
                  <a:noFill/>
                </a:ln>
                <a:gradFill>
                  <a:gsLst>
                    <a:gs pos="96104">
                      <a:srgbClr val="353535"/>
                    </a:gs>
                    <a:gs pos="0">
                      <a:srgbClr val="353535"/>
                    </a:gs>
                  </a:gsLst>
                  <a:lin ang="5400000" scaled="0"/>
                </a:gradFill>
                <a:effectLst/>
                <a:uLnTx/>
                <a:uFillTx/>
                <a:latin typeface="Segoe UI"/>
                <a:ea typeface="Segoe UI" pitchFamily="34" charset="0"/>
                <a:cs typeface="Segoe UI" pitchFamily="34" charset="0"/>
              </a:rPr>
              <a:t>Microsoft Partner Network</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3642774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195661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500544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267723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1367116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5284500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40157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Blue">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826759" cy="1292405"/>
          </a:xfrm>
        </p:spPr>
        <p:txBody>
          <a:bodyPr vert="horz" wrap="square" lIns="146304" tIns="91440" rIns="146304" bIns="91440" rtlCol="0">
            <a:spAutoFit/>
          </a:bodyPr>
          <a:lstStyle>
            <a:lvl1pPr>
              <a:defRPr lang="en-US" sz="3920" spc="0" dirty="0">
                <a:gradFill>
                  <a:gsLst>
                    <a:gs pos="81250">
                      <a:schemeClr val="tx1"/>
                    </a:gs>
                    <a:gs pos="47000">
                      <a:schemeClr val="tx1"/>
                    </a:gs>
                  </a:gsLst>
                  <a:lin ang="5400000" scaled="0"/>
                </a:gradFill>
                <a:cs typeface="+mn-cs"/>
              </a:defRPr>
            </a:lvl1pPr>
          </a:lstStyle>
          <a:p>
            <a:pPr marL="0" marR="0" lvl="0" indent="0" fontAlgn="auto">
              <a:spcBef>
                <a:spcPct val="20000"/>
              </a:spcBef>
              <a:spcAft>
                <a:spcPts val="0"/>
              </a:spcAft>
              <a:buClrTx/>
              <a:buSzPct val="90000"/>
              <a:buFont typeface="Arial" pitchFamily="34" charset="0"/>
              <a:tabLst/>
            </a:pPr>
            <a:r>
              <a:rPr lang="en-US"/>
              <a:t>Click to edit Master title style</a:t>
            </a:r>
            <a:endParaRPr lang="en-US" dirty="0"/>
          </a:p>
        </p:txBody>
      </p:sp>
      <p:pic>
        <p:nvPicPr>
          <p:cNvPr id="4" name="Picture 2" descr="cropped16x9_code.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9113" y="0"/>
            <a:ext cx="6092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a:xfrm>
            <a:off x="269240" y="1635897"/>
            <a:ext cx="5826759" cy="561290"/>
          </a:xfrm>
        </p:spPr>
        <p:txBody>
          <a:bodyPr/>
          <a:lstStyle>
            <a:lvl1pPr marL="0" indent="0">
              <a:buNone/>
              <a:defRPr sz="2745"/>
            </a:lvl1pPr>
          </a:lstStyle>
          <a:p>
            <a:pPr lvl="0"/>
            <a:r>
              <a:rPr lang="en-US"/>
              <a:t>Click to edit Master text styles</a:t>
            </a:r>
          </a:p>
        </p:txBody>
      </p:sp>
    </p:spTree>
    <p:extLst>
      <p:ext uri="{BB962C8B-B14F-4D97-AF65-F5344CB8AC3E}">
        <p14:creationId xmlns:p14="http://schemas.microsoft.com/office/powerpoint/2010/main" val="428030570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34428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46613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324961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117000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065610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8371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21420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832481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endParaRPr lang="en-US" dirty="0"/>
          </a:p>
        </p:txBody>
      </p:sp>
    </p:spTree>
    <p:extLst>
      <p:ext uri="{BB962C8B-B14F-4D97-AF65-F5344CB8AC3E}">
        <p14:creationId xmlns:p14="http://schemas.microsoft.com/office/powerpoint/2010/main" val="1579897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3880233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Green">
    <p:bg>
      <p:bgPr>
        <a:solidFill>
          <a:srgbClr val="89C40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41" y="291103"/>
            <a:ext cx="5826760" cy="1267431"/>
          </a:xfrm>
        </p:spPr>
        <p:txBody>
          <a:bodyPr/>
          <a:lstStyle>
            <a:lvl1pPr marL="0" indent="0">
              <a:buNone/>
              <a:defRPr sz="3920">
                <a:gradFill>
                  <a:gsLst>
                    <a:gs pos="15000">
                      <a:srgbClr val="1E1E1E"/>
                    </a:gs>
                    <a:gs pos="49000">
                      <a:srgbClr val="1E1E1E"/>
                    </a:gs>
                  </a:gsLst>
                  <a:lin ang="5400000" scaled="0"/>
                </a:gradFill>
              </a:defRPr>
            </a:lvl1pPr>
            <a:lvl2pPr marL="0" indent="0">
              <a:buFontTx/>
              <a:buNone/>
              <a:defRPr sz="1961">
                <a:gradFill>
                  <a:gsLst>
                    <a:gs pos="73750">
                      <a:schemeClr val="bg1"/>
                    </a:gs>
                    <a:gs pos="36000">
                      <a:schemeClr val="bg1"/>
                    </a:gs>
                  </a:gsLst>
                  <a:lin ang="5400000" scaled="0"/>
                </a:gradFill>
              </a:defRPr>
            </a:lvl2pPr>
            <a:lvl3pPr marL="224054" indent="0">
              <a:buNone/>
              <a:defRPr/>
            </a:lvl3pPr>
            <a:lvl4pPr marL="448107" indent="0">
              <a:buNone/>
              <a:defRPr/>
            </a:lvl4pPr>
            <a:lvl5pPr marL="672161" indent="0">
              <a:buNone/>
              <a:defRPr/>
            </a:lvl5pPr>
          </a:lstStyle>
          <a:p>
            <a:pPr lvl="0"/>
            <a:r>
              <a:rPr lang="en-US"/>
              <a:t>Click to edit Master text styles</a:t>
            </a:r>
          </a:p>
        </p:txBody>
      </p:sp>
      <p:pic>
        <p:nvPicPr>
          <p:cNvPr id="4" name="Picture 2" descr="cropped16x9_code.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9113" y="0"/>
            <a:ext cx="6092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269239" y="1635897"/>
            <a:ext cx="5737119" cy="561290"/>
          </a:xfrm>
        </p:spPr>
        <p:txBody>
          <a:bodyPr/>
          <a:lstStyle>
            <a:lvl1pPr marL="0" indent="0">
              <a:buNone/>
              <a:defRPr sz="2745">
                <a:gradFill>
                  <a:gsLst>
                    <a:gs pos="15000">
                      <a:srgbClr val="1E1E1E"/>
                    </a:gs>
                    <a:gs pos="49000">
                      <a:srgbClr val="1E1E1E"/>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32601922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19349202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16271093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3756588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013936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763530"/>
          </a:xfrm>
        </p:spPr>
        <p:txBody>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5270744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5"/>
            <a:ext cx="5378548" cy="899665"/>
          </a:xfrm>
        </p:spPr>
        <p:txBody>
          <a:bodyPr/>
          <a:lstStyle>
            <a:lvl1pPr>
              <a:defRPr sz="647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72"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530332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97332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911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52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0435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Alt. Blue">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826759" cy="1292405"/>
          </a:xfrm>
        </p:spPr>
        <p:txBody>
          <a:bodyPr vert="horz" wrap="square" lIns="146304" tIns="91440" rIns="146304" bIns="91440" rtlCol="0">
            <a:spAutoFit/>
          </a:bodyPr>
          <a:lstStyle>
            <a:lvl1pPr>
              <a:defRPr lang="en-US" sz="3920" spc="0" dirty="0">
                <a:gradFill>
                  <a:gsLst>
                    <a:gs pos="81250">
                      <a:schemeClr val="tx1"/>
                    </a:gs>
                    <a:gs pos="47000">
                      <a:schemeClr val="tx1"/>
                    </a:gs>
                  </a:gsLst>
                  <a:lin ang="5400000" scaled="0"/>
                </a:gradFill>
                <a:cs typeface="+mn-cs"/>
              </a:defRPr>
            </a:lvl1pPr>
          </a:lstStyle>
          <a:p>
            <a:pPr marL="0" marR="0" lvl="0" indent="0" fontAlgn="auto">
              <a:spcBef>
                <a:spcPct val="20000"/>
              </a:spcBef>
              <a:spcAft>
                <a:spcPts val="0"/>
              </a:spcAft>
              <a:buClrTx/>
              <a:buSzPct val="90000"/>
              <a:buFont typeface="Arial" pitchFamily="34" charset="0"/>
              <a:tabLst/>
            </a:pPr>
            <a:r>
              <a:rPr lang="en-US"/>
              <a:t>Click to edit Master title style</a:t>
            </a:r>
            <a:endParaRPr lang="en-US" dirty="0"/>
          </a:p>
        </p:txBody>
      </p:sp>
      <p:sp>
        <p:nvSpPr>
          <p:cNvPr id="5" name="Text Placeholder 4"/>
          <p:cNvSpPr>
            <a:spLocks noGrp="1"/>
          </p:cNvSpPr>
          <p:nvPr>
            <p:ph type="body" sz="quarter" idx="10"/>
          </p:nvPr>
        </p:nvSpPr>
        <p:spPr>
          <a:xfrm>
            <a:off x="269240" y="1635897"/>
            <a:ext cx="5826759" cy="561290"/>
          </a:xfrm>
        </p:spPr>
        <p:txBody>
          <a:bodyPr/>
          <a:lstStyle>
            <a:lvl1pPr marL="0" indent="0">
              <a:buNone/>
              <a:defRPr sz="2745"/>
            </a:lvl1pPr>
          </a:lstStyle>
          <a:p>
            <a:pPr lvl="0"/>
            <a:r>
              <a:rPr lang="en-US"/>
              <a:t>Click to edit Master text styles</a:t>
            </a:r>
          </a:p>
        </p:txBody>
      </p:sp>
    </p:spTree>
    <p:extLst>
      <p:ext uri="{BB962C8B-B14F-4D97-AF65-F5344CB8AC3E}">
        <p14:creationId xmlns:p14="http://schemas.microsoft.com/office/powerpoint/2010/main" val="367085639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20415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Alt. Grey">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826759" cy="1292405"/>
          </a:xfrm>
        </p:spPr>
        <p:txBody>
          <a:bodyPr vert="horz" wrap="square" lIns="146304" tIns="91440" rIns="146304" bIns="91440" rtlCol="0">
            <a:spAutoFit/>
          </a:bodyPr>
          <a:lstStyle>
            <a:lvl1pPr>
              <a:defRPr lang="en-US" sz="3920" spc="0" dirty="0">
                <a:gradFill>
                  <a:gsLst>
                    <a:gs pos="81250">
                      <a:schemeClr val="tx1"/>
                    </a:gs>
                    <a:gs pos="47000">
                      <a:schemeClr val="tx1"/>
                    </a:gs>
                  </a:gsLst>
                  <a:lin ang="5400000" scaled="0"/>
                </a:gradFill>
                <a:cs typeface="+mn-cs"/>
              </a:defRPr>
            </a:lvl1pPr>
          </a:lstStyle>
          <a:p>
            <a:pPr marL="0" marR="0" lvl="0" indent="0" fontAlgn="auto">
              <a:spcBef>
                <a:spcPct val="20000"/>
              </a:spcBef>
              <a:spcAft>
                <a:spcPts val="0"/>
              </a:spcAft>
              <a:buClrTx/>
              <a:buSzPct val="90000"/>
              <a:buFont typeface="Arial" pitchFamily="34" charset="0"/>
              <a:tabLst/>
            </a:pPr>
            <a:r>
              <a:rPr lang="en-US"/>
              <a:t>Click to edit Master title style</a:t>
            </a:r>
            <a:endParaRPr lang="en-US" dirty="0"/>
          </a:p>
        </p:txBody>
      </p:sp>
      <p:sp>
        <p:nvSpPr>
          <p:cNvPr id="5" name="Text Placeholder 4"/>
          <p:cNvSpPr>
            <a:spLocks noGrp="1"/>
          </p:cNvSpPr>
          <p:nvPr>
            <p:ph type="body" sz="quarter" idx="10"/>
          </p:nvPr>
        </p:nvSpPr>
        <p:spPr>
          <a:xfrm>
            <a:off x="269240" y="1635897"/>
            <a:ext cx="5826759" cy="561290"/>
          </a:xfrm>
        </p:spPr>
        <p:txBody>
          <a:bodyPr/>
          <a:lstStyle>
            <a:lvl1pPr marL="0" indent="0">
              <a:buNone/>
              <a:defRPr sz="2745"/>
            </a:lvl1pPr>
          </a:lstStyle>
          <a:p>
            <a:pPr lvl="0"/>
            <a:r>
              <a:rPr lang="en-US"/>
              <a:t>Click to edit Master text styles</a:t>
            </a:r>
          </a:p>
        </p:txBody>
      </p:sp>
    </p:spTree>
    <p:extLst>
      <p:ext uri="{BB962C8B-B14F-4D97-AF65-F5344CB8AC3E}">
        <p14:creationId xmlns:p14="http://schemas.microsoft.com/office/powerpoint/2010/main" val="29509648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image" Target="../media/image7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40"/>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25714430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787" r:id="rId37"/>
    <p:sldLayoutId id="2147483788" r:id="rId38"/>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0579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4" r:id="rId11"/>
    <p:sldLayoutId id="2147483725" r:id="rId12"/>
    <p:sldLayoutId id="2147483726" r:id="rId13"/>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326418661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image" Target="../media/image145.png"/><Relationship Id="rId16" Type="http://schemas.openxmlformats.org/officeDocument/2006/relationships/image" Target="../media/image159.png"/><Relationship Id="rId1" Type="http://schemas.openxmlformats.org/officeDocument/2006/relationships/slideLayout" Target="../slideLayouts/slideLayout3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1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68.tiff"/><Relationship Id="rId4" Type="http://schemas.openxmlformats.org/officeDocument/2006/relationships/image" Target="../media/image164.png"/><Relationship Id="rId9" Type="http://schemas.openxmlformats.org/officeDocument/2006/relationships/image" Target="../media/image1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9.tif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9" Type="http://schemas.openxmlformats.org/officeDocument/2006/relationships/image" Target="../media/image113.png"/><Relationship Id="rId3" Type="http://schemas.openxmlformats.org/officeDocument/2006/relationships/image" Target="../media/image77.png"/><Relationship Id="rId21" Type="http://schemas.openxmlformats.org/officeDocument/2006/relationships/image" Target="../media/image95.jpeg"/><Relationship Id="rId34" Type="http://schemas.openxmlformats.org/officeDocument/2006/relationships/image" Target="../media/image108.png"/><Relationship Id="rId42" Type="http://schemas.openxmlformats.org/officeDocument/2006/relationships/image" Target="../media/image116.png"/><Relationship Id="rId47" Type="http://schemas.openxmlformats.org/officeDocument/2006/relationships/image" Target="../media/image121.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jpeg"/><Relationship Id="rId33" Type="http://schemas.openxmlformats.org/officeDocument/2006/relationships/image" Target="../media/image107.png"/><Relationship Id="rId38" Type="http://schemas.openxmlformats.org/officeDocument/2006/relationships/image" Target="../media/image112.png"/><Relationship Id="rId46" Type="http://schemas.openxmlformats.org/officeDocument/2006/relationships/image" Target="../media/image120.emf"/><Relationship Id="rId2" Type="http://schemas.openxmlformats.org/officeDocument/2006/relationships/notesSlide" Target="../notesSlides/notesSlide3.xml"/><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41" Type="http://schemas.openxmlformats.org/officeDocument/2006/relationships/image" Target="../media/image115.png"/><Relationship Id="rId1" Type="http://schemas.openxmlformats.org/officeDocument/2006/relationships/slideLayout" Target="../slideLayouts/slideLayout29.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37" Type="http://schemas.openxmlformats.org/officeDocument/2006/relationships/image" Target="../media/image111.png"/><Relationship Id="rId40" Type="http://schemas.openxmlformats.org/officeDocument/2006/relationships/image" Target="../media/image114.png"/><Relationship Id="rId45" Type="http://schemas.openxmlformats.org/officeDocument/2006/relationships/image" Target="../media/image119.jp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36" Type="http://schemas.openxmlformats.org/officeDocument/2006/relationships/image" Target="../media/image110.png"/><Relationship Id="rId49" Type="http://schemas.openxmlformats.org/officeDocument/2006/relationships/image" Target="../media/image123.png"/><Relationship Id="rId10" Type="http://schemas.openxmlformats.org/officeDocument/2006/relationships/image" Target="../media/image84.emf"/><Relationship Id="rId19" Type="http://schemas.openxmlformats.org/officeDocument/2006/relationships/image" Target="../media/image93.png"/><Relationship Id="rId31" Type="http://schemas.openxmlformats.org/officeDocument/2006/relationships/image" Target="../media/image105.png"/><Relationship Id="rId44" Type="http://schemas.openxmlformats.org/officeDocument/2006/relationships/image" Target="../media/image118.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jpeg"/><Relationship Id="rId30" Type="http://schemas.openxmlformats.org/officeDocument/2006/relationships/image" Target="../media/image104.png"/><Relationship Id="rId35" Type="http://schemas.openxmlformats.org/officeDocument/2006/relationships/image" Target="../media/image109.png"/><Relationship Id="rId43" Type="http://schemas.openxmlformats.org/officeDocument/2006/relationships/image" Target="../media/image117.png"/><Relationship Id="rId48" Type="http://schemas.openxmlformats.org/officeDocument/2006/relationships/image" Target="../media/image122.jpg"/><Relationship Id="rId8" Type="http://schemas.openxmlformats.org/officeDocument/2006/relationships/image" Target="../media/image82.png"/></Relationships>
</file>

<file path=ppt/slides/_rels/slide6.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0.png"/><Relationship Id="rId1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126.png"/><Relationship Id="rId12" Type="http://schemas.openxmlformats.org/officeDocument/2006/relationships/image" Target="../media/image111.png"/><Relationship Id="rId17" Type="http://schemas.openxmlformats.org/officeDocument/2006/relationships/image" Target="../media/image80.png"/><Relationship Id="rId2" Type="http://schemas.openxmlformats.org/officeDocument/2006/relationships/notesSlide" Target="../notesSlides/notesSlide4.xml"/><Relationship Id="rId16" Type="http://schemas.openxmlformats.org/officeDocument/2006/relationships/image" Target="../media/image79.png"/><Relationship Id="rId20" Type="http://schemas.openxmlformats.org/officeDocument/2006/relationships/image" Target="../media/image92.png"/><Relationship Id="rId1" Type="http://schemas.openxmlformats.org/officeDocument/2006/relationships/slideLayout" Target="../slideLayouts/slideLayout38.xml"/><Relationship Id="rId6" Type="http://schemas.openxmlformats.org/officeDocument/2006/relationships/image" Target="../media/image125.png"/><Relationship Id="rId11" Type="http://schemas.openxmlformats.org/officeDocument/2006/relationships/image" Target="../media/image110.png"/><Relationship Id="rId5" Type="http://schemas.openxmlformats.org/officeDocument/2006/relationships/image" Target="../media/image124.png"/><Relationship Id="rId15" Type="http://schemas.openxmlformats.org/officeDocument/2006/relationships/image" Target="../media/image131.png"/><Relationship Id="rId10" Type="http://schemas.openxmlformats.org/officeDocument/2006/relationships/image" Target="../media/image129.gif"/><Relationship Id="rId19" Type="http://schemas.openxmlformats.org/officeDocument/2006/relationships/image" Target="../media/image90.png"/><Relationship Id="rId4" Type="http://schemas.openxmlformats.org/officeDocument/2006/relationships/image" Target="../media/image47.png"/><Relationship Id="rId9" Type="http://schemas.openxmlformats.org/officeDocument/2006/relationships/image" Target="../media/image128.png"/><Relationship Id="rId14" Type="http://schemas.openxmlformats.org/officeDocument/2006/relationships/image" Target="../media/image112.png"/></Relationships>
</file>

<file path=ppt/slides/_rels/slide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140.png"/><Relationship Id="rId4" Type="http://schemas.openxmlformats.org/officeDocument/2006/relationships/image" Target="../media/image139.emf"/></Relationships>
</file>

<file path=ppt/slides/_rels/slide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304467" y="2504281"/>
            <a:ext cx="7399057" cy="1286771"/>
          </a:xfrm>
          <a:prstGeom prst="rect">
            <a:avLst/>
          </a:prstGeom>
          <a:noFill/>
        </p:spPr>
        <p:txBody>
          <a:bodyPr vert="horz" wrap="square" lIns="179234" tIns="143387" rIns="179234" bIns="143387"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67">
              <a:buClr>
                <a:srgbClr val="FFFFFF"/>
              </a:buClr>
              <a:buNone/>
            </a:pPr>
            <a:r>
              <a:rPr lang="en-US" sz="2400" b="1" dirty="0">
                <a:gradFill>
                  <a:gsLst>
                    <a:gs pos="1250">
                      <a:srgbClr val="FFFFFF"/>
                    </a:gs>
                    <a:gs pos="100000">
                      <a:srgbClr val="FFFFFF"/>
                    </a:gs>
                  </a:gsLst>
                  <a:lin ang="5400000" scaled="0"/>
                </a:gradFill>
                <a:latin typeface="Segoe UI Light"/>
              </a:rPr>
              <a:t>Anurag Gupta</a:t>
            </a:r>
            <a:br>
              <a:rPr lang="en-US" sz="2400" b="1" dirty="0">
                <a:gradFill>
                  <a:gsLst>
                    <a:gs pos="1250">
                      <a:srgbClr val="FFFFFF"/>
                    </a:gs>
                    <a:gs pos="100000">
                      <a:srgbClr val="FFFFFF"/>
                    </a:gs>
                  </a:gsLst>
                  <a:lin ang="5400000" scaled="0"/>
                </a:gradFill>
                <a:latin typeface="Segoe UI Light"/>
              </a:rPr>
            </a:br>
            <a:r>
              <a:rPr lang="en-US" sz="2400" b="1" dirty="0">
                <a:gradFill>
                  <a:gsLst>
                    <a:gs pos="1250">
                      <a:srgbClr val="FFFFFF"/>
                    </a:gs>
                    <a:gs pos="100000">
                      <a:srgbClr val="FFFFFF"/>
                    </a:gs>
                  </a:gsLst>
                  <a:lin ang="5400000" scaled="0"/>
                </a:gradFill>
                <a:latin typeface="Segoe UI Light"/>
              </a:rPr>
              <a:t>Program Manager</a:t>
            </a:r>
            <a:br>
              <a:rPr lang="en-US" sz="2400" dirty="0">
                <a:gradFill>
                  <a:gsLst>
                    <a:gs pos="1250">
                      <a:srgbClr val="FFFFFF"/>
                    </a:gs>
                    <a:gs pos="100000">
                      <a:srgbClr val="FFFFFF"/>
                    </a:gs>
                  </a:gsLst>
                  <a:lin ang="5400000" scaled="0"/>
                </a:gradFill>
                <a:latin typeface="Segoe UI Light"/>
              </a:rPr>
            </a:br>
            <a:endParaRPr lang="en-US" sz="2400" dirty="0">
              <a:gradFill>
                <a:gsLst>
                  <a:gs pos="1250">
                    <a:srgbClr val="FFFFFF"/>
                  </a:gs>
                  <a:gs pos="100000">
                    <a:srgbClr val="FFFFFF"/>
                  </a:gs>
                </a:gsLst>
                <a:lin ang="5400000" scaled="0"/>
              </a:gradFill>
              <a:latin typeface="Segoe UI Light"/>
            </a:endParaRPr>
          </a:p>
        </p:txBody>
      </p:sp>
      <p:sp>
        <p:nvSpPr>
          <p:cNvPr id="5" name="Title 1"/>
          <p:cNvSpPr txBox="1">
            <a:spLocks/>
          </p:cNvSpPr>
          <p:nvPr/>
        </p:nvSpPr>
        <p:spPr>
          <a:xfrm>
            <a:off x="88060" y="897671"/>
            <a:ext cx="8088121" cy="1608751"/>
          </a:xfrm>
          <a:prstGeom prst="rect">
            <a:avLst/>
          </a:prstGeom>
        </p:spPr>
        <p:txBody>
          <a:bodyPr vert="horz" wrap="square" lIns="179234" tIns="143387" rIns="179234" bIns="14338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016" fontAlgn="base">
              <a:spcBef>
                <a:spcPts val="1174"/>
              </a:spcBef>
              <a:spcAft>
                <a:spcPct val="0"/>
              </a:spcAft>
            </a:pPr>
            <a:br>
              <a:rPr lang="en-US" sz="1000" spc="-100" dirty="0">
                <a:solidFill>
                  <a:srgbClr val="00BCF2"/>
                </a:solidFill>
                <a:latin typeface="Segoe UI Light"/>
              </a:rPr>
            </a:br>
            <a:r>
              <a:rPr lang="en-US" spc="-100" dirty="0">
                <a:gradFill>
                  <a:gsLst>
                    <a:gs pos="1250">
                      <a:srgbClr val="FFFFFF"/>
                    </a:gs>
                    <a:gs pos="100000">
                      <a:srgbClr val="FFFFFF"/>
                    </a:gs>
                  </a:gsLst>
                  <a:lin ang="5400000" scaled="0"/>
                </a:gradFill>
                <a:latin typeface="Segoe UI Light"/>
              </a:rPr>
              <a:t>Running and Managing Linux in Azure</a:t>
            </a:r>
          </a:p>
        </p:txBody>
      </p:sp>
      <p:cxnSp>
        <p:nvCxnSpPr>
          <p:cNvPr id="23" name="Straight Connector 22"/>
          <p:cNvCxnSpPr/>
          <p:nvPr/>
        </p:nvCxnSpPr>
        <p:spPr>
          <a:xfrm>
            <a:off x="247125" y="2575605"/>
            <a:ext cx="7769989" cy="0"/>
          </a:xfrm>
          <a:prstGeom prst="line">
            <a:avLst/>
          </a:prstGeom>
          <a:ln>
            <a:solidFill>
              <a:srgbClr val="00BCF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1731" y="5703688"/>
            <a:ext cx="12188542" cy="115285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eaLnBrk="0" fontAlgn="base" hangingPunct="0">
              <a:lnSpc>
                <a:spcPct val="90000"/>
              </a:lnSpc>
              <a:spcBef>
                <a:spcPct val="0"/>
              </a:spcBef>
              <a:spcAft>
                <a:spcPct val="0"/>
              </a:spcAft>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026" name="Picture 2" descr="https://upload.wikimedia.org/wikipedia/commons/a/af/Tu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114" y="662730"/>
            <a:ext cx="3545816" cy="420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6640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Container Service</a:t>
            </a:r>
          </a:p>
        </p:txBody>
      </p:sp>
      <p:sp>
        <p:nvSpPr>
          <p:cNvPr id="3" name="Text Placeholder 2"/>
          <p:cNvSpPr>
            <a:spLocks noGrp="1"/>
          </p:cNvSpPr>
          <p:nvPr>
            <p:ph type="body" sz="quarter" idx="10"/>
          </p:nvPr>
        </p:nvSpPr>
        <p:spPr>
          <a:xfrm>
            <a:off x="269239" y="1189495"/>
            <a:ext cx="11922761" cy="4737103"/>
          </a:xfrm>
        </p:spPr>
        <p:txBody>
          <a:bodyPr/>
          <a:lstStyle/>
          <a:p>
            <a:r>
              <a:rPr lang="en-US" dirty="0"/>
              <a:t>Get a cluster of VMs pre-configured to run containers</a:t>
            </a:r>
          </a:p>
          <a:p>
            <a:pPr lvl="1"/>
            <a:r>
              <a:rPr lang="en-US" sz="2353" dirty="0"/>
              <a:t>Containers are in Docker container format</a:t>
            </a:r>
          </a:p>
          <a:p>
            <a:pPr lvl="1"/>
            <a:r>
              <a:rPr lang="en-US" sz="2353" dirty="0"/>
              <a:t>GA now for Linux containers, running on Ubuntu Linux VMs</a:t>
            </a:r>
          </a:p>
          <a:p>
            <a:pPr lvl="1"/>
            <a:r>
              <a:rPr lang="en-US" sz="2353" dirty="0"/>
              <a:t>Private preview for Windows containers, running on Windows VMs</a:t>
            </a:r>
          </a:p>
          <a:p>
            <a:pPr>
              <a:spcBef>
                <a:spcPts val="2353"/>
              </a:spcBef>
            </a:pPr>
            <a:r>
              <a:rPr lang="en-US" dirty="0"/>
              <a:t>Scale/orchestrate using </a:t>
            </a:r>
            <a:r>
              <a:rPr lang="en-US" dirty="0" err="1"/>
              <a:t>Mesos</a:t>
            </a:r>
            <a:r>
              <a:rPr lang="en-US" dirty="0"/>
              <a:t> DC/OS or Docker Swarm</a:t>
            </a:r>
          </a:p>
          <a:p>
            <a:pPr>
              <a:spcBef>
                <a:spcPts val="2353"/>
              </a:spcBef>
            </a:pPr>
            <a:r>
              <a:rPr lang="en-US" dirty="0"/>
              <a:t>Exposes standard API endpoints</a:t>
            </a:r>
          </a:p>
          <a:p>
            <a:pPr lvl="1"/>
            <a:r>
              <a:rPr lang="en-US" sz="2353" dirty="0"/>
              <a:t>Use your favorite popular open source tooling</a:t>
            </a:r>
          </a:p>
          <a:p>
            <a:pPr lvl="1"/>
            <a:r>
              <a:rPr lang="en-US" sz="2353" dirty="0"/>
              <a:t>Full portability to migrate containers to and from Azure</a:t>
            </a:r>
          </a:p>
          <a:p>
            <a:pPr lvl="1"/>
            <a:endParaRPr lang="en-US" dirty="0">
              <a:solidFill>
                <a:schemeClr val="tx1"/>
              </a:solidFill>
            </a:endParaRPr>
          </a:p>
        </p:txBody>
      </p:sp>
      <p:grpSp>
        <p:nvGrpSpPr>
          <p:cNvPr id="13" name="Group 12"/>
          <p:cNvGrpSpPr/>
          <p:nvPr/>
        </p:nvGrpSpPr>
        <p:grpSpPr>
          <a:xfrm>
            <a:off x="10499254" y="292549"/>
            <a:ext cx="1279232" cy="765469"/>
            <a:chOff x="10698206" y="483664"/>
            <a:chExt cx="1304883" cy="780818"/>
          </a:xfrm>
        </p:grpSpPr>
        <p:sp>
          <p:nvSpPr>
            <p:cNvPr id="14"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latin typeface="Segoe UI"/>
              </a:endParaRPr>
            </a:p>
          </p:txBody>
        </p:sp>
        <p:sp>
          <p:nvSpPr>
            <p:cNvPr id="15" name="TextBox 14"/>
            <p:cNvSpPr txBox="1"/>
            <p:nvPr/>
          </p:nvSpPr>
          <p:spPr>
            <a:xfrm>
              <a:off x="10722020" y="802817"/>
              <a:ext cx="1281069" cy="461665"/>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1176" kern="0" dirty="0">
                  <a:gradFill>
                    <a:gsLst>
                      <a:gs pos="2917">
                        <a:srgbClr val="FFFFFF"/>
                      </a:gs>
                      <a:gs pos="30000">
                        <a:srgbClr val="FFFFFF"/>
                      </a:gs>
                    </a:gsLst>
                    <a:lin ang="5400000" scaled="0"/>
                  </a:gradFill>
                  <a:latin typeface="Segoe UI"/>
                </a:rPr>
                <a:t>Public Cloud</a:t>
              </a:r>
            </a:p>
          </p:txBody>
        </p:sp>
      </p:grpSp>
      <p:pic>
        <p:nvPicPr>
          <p:cNvPr id="5" name="Picture 4"/>
          <p:cNvPicPr>
            <a:picLocks noChangeAspect="1"/>
          </p:cNvPicPr>
          <p:nvPr/>
        </p:nvPicPr>
        <p:blipFill>
          <a:blip r:embed="rId3"/>
          <a:stretch>
            <a:fillRect/>
          </a:stretch>
        </p:blipFill>
        <p:spPr>
          <a:xfrm>
            <a:off x="8112956" y="3877213"/>
            <a:ext cx="3678928" cy="134463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706" y="1785555"/>
            <a:ext cx="2982375" cy="1012952"/>
          </a:xfrm>
          <a:prstGeom prst="rect">
            <a:avLst/>
          </a:prstGeom>
        </p:spPr>
      </p:pic>
    </p:spTree>
    <p:extLst>
      <p:ext uri="{BB962C8B-B14F-4D97-AF65-F5344CB8AC3E}">
        <p14:creationId xmlns:p14="http://schemas.microsoft.com/office/powerpoint/2010/main" val="49488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15645" y="487"/>
            <a:ext cx="6776356" cy="6857027"/>
          </a:xfrm>
          <a:prstGeom prst="rect">
            <a:avLst/>
          </a:prstGeom>
        </p:spPr>
      </p:pic>
      <p:sp>
        <p:nvSpPr>
          <p:cNvPr id="6" name="Title 5"/>
          <p:cNvSpPr>
            <a:spLocks noGrp="1"/>
          </p:cNvSpPr>
          <p:nvPr>
            <p:ph type="title"/>
          </p:nvPr>
        </p:nvSpPr>
        <p:spPr>
          <a:xfrm>
            <a:off x="269241" y="289957"/>
            <a:ext cx="5826759" cy="1189007"/>
          </a:xfrm>
        </p:spPr>
        <p:txBody>
          <a:bodyPr/>
          <a:lstStyle/>
          <a:p>
            <a:r>
              <a:rPr lang="en-US" dirty="0"/>
              <a:t>Azure Resource Manager</a:t>
            </a:r>
          </a:p>
        </p:txBody>
      </p:sp>
      <p:sp>
        <p:nvSpPr>
          <p:cNvPr id="7" name="Text Placeholder 6"/>
          <p:cNvSpPr>
            <a:spLocks noGrp="1"/>
          </p:cNvSpPr>
          <p:nvPr>
            <p:ph type="body" sz="quarter" idx="10"/>
          </p:nvPr>
        </p:nvSpPr>
        <p:spPr>
          <a:xfrm>
            <a:off x="295470" y="2033931"/>
            <a:ext cx="5287954" cy="4122154"/>
          </a:xfrm>
        </p:spPr>
        <p:txBody>
          <a:bodyPr/>
          <a:lstStyle/>
          <a:p>
            <a:r>
              <a:rPr lang="en-US" sz="3137" dirty="0"/>
              <a:t>Fast, replicable deployments to your Azure account</a:t>
            </a:r>
          </a:p>
          <a:p>
            <a:pPr>
              <a:spcBef>
                <a:spcPts val="1765"/>
              </a:spcBef>
            </a:pPr>
            <a:r>
              <a:rPr lang="en-US" sz="3137" dirty="0"/>
              <a:t>Multi-entity Linux-based solutions including data clusters and more</a:t>
            </a:r>
          </a:p>
          <a:p>
            <a:pPr>
              <a:spcBef>
                <a:spcPts val="1765"/>
              </a:spcBef>
            </a:pPr>
            <a:r>
              <a:rPr lang="en-US" sz="3137" dirty="0"/>
              <a:t>Over 350 (and growing) templates available on GitHub</a:t>
            </a:r>
          </a:p>
        </p:txBody>
      </p:sp>
      <p:sp>
        <p:nvSpPr>
          <p:cNvPr id="3" name="Oval 2"/>
          <p:cNvSpPr/>
          <p:nvPr/>
        </p:nvSpPr>
        <p:spPr bwMode="auto">
          <a:xfrm>
            <a:off x="7619906" y="4549531"/>
            <a:ext cx="2241038" cy="672312"/>
          </a:xfrm>
          <a:prstGeom prst="ellipse">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p:cNvSpPr/>
          <p:nvPr/>
        </p:nvSpPr>
        <p:spPr bwMode="auto">
          <a:xfrm>
            <a:off x="5415645" y="5595360"/>
            <a:ext cx="2247141" cy="717132"/>
          </a:xfrm>
          <a:prstGeom prst="ellipse">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Oval 8"/>
          <p:cNvSpPr/>
          <p:nvPr/>
        </p:nvSpPr>
        <p:spPr bwMode="auto">
          <a:xfrm>
            <a:off x="9654130" y="3472448"/>
            <a:ext cx="2151396" cy="662725"/>
          </a:xfrm>
          <a:prstGeom prst="ellipse">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Oval 9"/>
          <p:cNvSpPr/>
          <p:nvPr/>
        </p:nvSpPr>
        <p:spPr bwMode="auto">
          <a:xfrm>
            <a:off x="7562527" y="2457873"/>
            <a:ext cx="1195233" cy="455987"/>
          </a:xfrm>
          <a:prstGeom prst="ellipse">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1223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par>
                          <p:cTn id="13" fill="hold">
                            <p:stCondLst>
                              <p:cond delay="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par>
                          <p:cTn id="22" fill="hold">
                            <p:stCondLst>
                              <p:cond delay="0"/>
                            </p:stCondLst>
                            <p:childTnLst>
                              <p:par>
                                <p:cTn id="23" presetID="2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p:stCondLst>
                              <p:cond delay="0"/>
                            </p:stCondLst>
                            <p:childTnLst>
                              <p:par>
                                <p:cTn id="32" presetID="2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SDK and Scripting</a:t>
            </a:r>
          </a:p>
        </p:txBody>
      </p:sp>
      <p:sp>
        <p:nvSpPr>
          <p:cNvPr id="3" name="Text Placeholder 2"/>
          <p:cNvSpPr>
            <a:spLocks noGrp="1"/>
          </p:cNvSpPr>
          <p:nvPr>
            <p:ph type="body" sz="quarter" idx="4294967295"/>
          </p:nvPr>
        </p:nvSpPr>
        <p:spPr>
          <a:xfrm>
            <a:off x="269239" y="1189495"/>
            <a:ext cx="6897223" cy="1402115"/>
          </a:xfrm>
        </p:spPr>
        <p:txBody>
          <a:bodyPr/>
          <a:lstStyle/>
          <a:p>
            <a:pPr marL="0" lvl="1" indent="0">
              <a:buNone/>
            </a:pPr>
            <a:r>
              <a:rPr lang="en-US" sz="3529" dirty="0">
                <a:gradFill>
                  <a:gsLst>
                    <a:gs pos="20354">
                      <a:schemeClr val="accent1"/>
                    </a:gs>
                    <a:gs pos="41000">
                      <a:schemeClr val="accent1"/>
                    </a:gs>
                  </a:gsLst>
                  <a:lin ang="5400000" scaled="0"/>
                </a:gradFill>
                <a:latin typeface="+mj-lt"/>
              </a:rPr>
              <a:t>node.js-based Azure CLI</a:t>
            </a:r>
          </a:p>
          <a:p>
            <a:pPr marL="0" lvl="1" indent="0">
              <a:spcBef>
                <a:spcPts val="588"/>
              </a:spcBef>
              <a:buNone/>
            </a:pPr>
            <a:r>
              <a:rPr lang="en-US" dirty="0"/>
              <a:t>Automate Azure activities from your </a:t>
            </a:r>
            <a:br>
              <a:rPr lang="en-US" dirty="0"/>
            </a:br>
            <a:r>
              <a:rPr lang="en-US" dirty="0"/>
              <a:t>Windows, Linux, or Mac OS X computer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462" y="1218252"/>
            <a:ext cx="4588677" cy="5348237"/>
          </a:xfrm>
          <a:prstGeom prst="rect">
            <a:avLst/>
          </a:prstGeom>
          <a:effectLst>
            <a:outerShdw blurRad="50800" dist="101600" dir="2700000" algn="tl" rotWithShape="0">
              <a:prstClr val="black">
                <a:alpha val="40000"/>
              </a:prstClr>
            </a:outerShdw>
          </a:effectLst>
        </p:spPr>
      </p:pic>
      <p:pic>
        <p:nvPicPr>
          <p:cNvPr id="6" name="Picture 2" descr="http://cloudinteropelements.cloudapp.net/Images/illustrate/command-line-syntax-overview.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5333" y="3929215"/>
            <a:ext cx="3193513" cy="2637274"/>
          </a:xfrm>
          <a:prstGeom prst="rect">
            <a:avLst/>
          </a:prstGeom>
          <a:noFill/>
          <a:ln>
            <a:no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499254" y="292549"/>
            <a:ext cx="1279232" cy="765469"/>
            <a:chOff x="10698206" y="483664"/>
            <a:chExt cx="1304883" cy="780818"/>
          </a:xfrm>
        </p:grpSpPr>
        <p:sp>
          <p:nvSpPr>
            <p:cNvPr id="8"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 name="TextBox 8"/>
            <p:cNvSpPr txBox="1"/>
            <p:nvPr/>
          </p:nvSpPr>
          <p:spPr>
            <a:xfrm>
              <a:off x="10722020" y="802817"/>
              <a:ext cx="1281069" cy="461665"/>
            </a:xfrm>
            <a:prstGeom prst="rect">
              <a:avLst/>
            </a:prstGeom>
            <a:noFill/>
          </p:spPr>
          <p:txBody>
            <a:bodyPr wrap="square" lIns="179285" tIns="143428" rIns="179285" bIns="143428" rtlCol="0">
              <a:spAutoFit/>
            </a:bodyPr>
            <a:lstStyle/>
            <a:p>
              <a:pPr algn="ctr" defTabSz="914367">
                <a:lnSpc>
                  <a:spcPct val="90000"/>
                </a:lnSpc>
                <a:spcAft>
                  <a:spcPts val="588"/>
                </a:spcAft>
                <a:defRPr/>
              </a:pPr>
              <a:r>
                <a:rPr lang="en-US" sz="1176" dirty="0">
                  <a:gradFill>
                    <a:gsLst>
                      <a:gs pos="2917">
                        <a:srgbClr val="FFFFFF"/>
                      </a:gs>
                      <a:gs pos="30000">
                        <a:srgbClr val="FFFFFF"/>
                      </a:gs>
                    </a:gsLst>
                    <a:lin ang="5400000" scaled="0"/>
                  </a:gradFill>
                  <a:latin typeface="Segoe UI"/>
                </a:rPr>
                <a:t>Public Cloud</a:t>
              </a:r>
            </a:p>
          </p:txBody>
        </p:sp>
      </p:grpSp>
    </p:spTree>
    <p:extLst>
      <p:ext uri="{BB962C8B-B14F-4D97-AF65-F5344CB8AC3E}">
        <p14:creationId xmlns:p14="http://schemas.microsoft.com/office/powerpoint/2010/main" val="11847279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Azure Demo</a:t>
            </a:r>
          </a:p>
        </p:txBody>
      </p:sp>
    </p:spTree>
    <p:extLst>
      <p:ext uri="{BB962C8B-B14F-4D97-AF65-F5344CB8AC3E}">
        <p14:creationId xmlns:p14="http://schemas.microsoft.com/office/powerpoint/2010/main" val="32971745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Linux in Azure</a:t>
            </a:r>
          </a:p>
        </p:txBody>
      </p:sp>
    </p:spTree>
    <p:extLst>
      <p:ext uri="{BB962C8B-B14F-4D97-AF65-F5344CB8AC3E}">
        <p14:creationId xmlns:p14="http://schemas.microsoft.com/office/powerpoint/2010/main" val="10942154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142110"/>
            <a:ext cx="11655840" cy="899537"/>
          </a:xfrm>
        </p:spPr>
        <p:txBody>
          <a:bodyPr/>
          <a:lstStyle/>
          <a:p>
            <a:r>
              <a:rPr lang="en-US" sz="4313" dirty="0"/>
              <a:t>Why is Linux Management important to us?</a:t>
            </a:r>
          </a:p>
        </p:txBody>
      </p:sp>
      <p:grpSp>
        <p:nvGrpSpPr>
          <p:cNvPr id="6" name="Group 5"/>
          <p:cNvGrpSpPr/>
          <p:nvPr/>
        </p:nvGrpSpPr>
        <p:grpSpPr>
          <a:xfrm>
            <a:off x="866" y="1659465"/>
            <a:ext cx="4376987" cy="4234704"/>
            <a:chOff x="104266" y="908918"/>
            <a:chExt cx="2973519" cy="2381824"/>
          </a:xfrm>
        </p:grpSpPr>
        <p:graphicFrame>
          <p:nvGraphicFramePr>
            <p:cNvPr id="7" name="Chart 6"/>
            <p:cNvGraphicFramePr>
              <a:graphicFrameLocks/>
            </p:cNvGraphicFramePr>
            <p:nvPr>
              <p:extLst/>
            </p:nvPr>
          </p:nvGraphicFramePr>
          <p:xfrm>
            <a:off x="104266" y="1244410"/>
            <a:ext cx="2973519" cy="204633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104267" y="908918"/>
              <a:ext cx="2973518" cy="335492"/>
            </a:xfrm>
            <a:prstGeom prst="rect">
              <a:avLst/>
            </a:prstGeom>
            <a:solidFill>
              <a:srgbClr val="004BB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8996">
                <a:defRPr/>
              </a:pPr>
              <a:r>
                <a:rPr lang="en-US" sz="2353" b="1" kern="0" dirty="0">
                  <a:solidFill>
                    <a:schemeClr val="tx1"/>
                  </a:solidFill>
                  <a:latin typeface="Segoe UI Semibold" panose="020B0702040204020203" pitchFamily="34" charset="0"/>
                  <a:cs typeface="Segoe UI Semibold" panose="020B0702040204020203" pitchFamily="34" charset="0"/>
                </a:rPr>
                <a:t>% of SC customers with Linux</a:t>
              </a:r>
            </a:p>
          </p:txBody>
        </p:sp>
      </p:grpSp>
      <p:sp>
        <p:nvSpPr>
          <p:cNvPr id="13" name="Rectangle 12"/>
          <p:cNvSpPr/>
          <p:nvPr/>
        </p:nvSpPr>
        <p:spPr>
          <a:xfrm>
            <a:off x="5722490" y="1659464"/>
            <a:ext cx="6202589" cy="596479"/>
          </a:xfrm>
          <a:prstGeom prst="rect">
            <a:avLst/>
          </a:prstGeom>
          <a:solidFill>
            <a:schemeClr val="accent6">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b="1" kern="0" dirty="0">
                <a:solidFill>
                  <a:schemeClr val="tx1"/>
                </a:solidFill>
                <a:latin typeface="Segoe UI Semibold" panose="020B0702040204020203" pitchFamily="34" charset="0"/>
                <a:cs typeface="Segoe UI Semibold" panose="020B0702040204020203" pitchFamily="34" charset="0"/>
              </a:rPr>
              <a:t>Top Customer Challenges</a:t>
            </a:r>
          </a:p>
        </p:txBody>
      </p:sp>
      <p:grpSp>
        <p:nvGrpSpPr>
          <p:cNvPr id="15" name="Group 14"/>
          <p:cNvGrpSpPr/>
          <p:nvPr/>
        </p:nvGrpSpPr>
        <p:grpSpPr>
          <a:xfrm>
            <a:off x="5823824" y="2607277"/>
            <a:ext cx="5560160" cy="669832"/>
            <a:chOff x="236538" y="2080213"/>
            <a:chExt cx="5671653" cy="683264"/>
          </a:xfrm>
        </p:grpSpPr>
        <p:sp>
          <p:nvSpPr>
            <p:cNvPr id="34" name="Oval 33"/>
            <p:cNvSpPr/>
            <p:nvPr/>
          </p:nvSpPr>
          <p:spPr>
            <a:xfrm>
              <a:off x="236538" y="2109508"/>
              <a:ext cx="567405" cy="569275"/>
            </a:xfrm>
            <a:prstGeom prst="ellipse">
              <a:avLst/>
            </a:prstGeom>
            <a:solidFill>
              <a:sysClr val="windowText" lastClr="000000">
                <a:lumMod val="75000"/>
                <a:lumOff val="25000"/>
              </a:sysClr>
            </a:solidFill>
            <a:ln w="57150" cap="flat" cmpd="sng" algn="ctr">
              <a:solidFill>
                <a:srgbClr val="FFC000"/>
              </a:solidFill>
              <a:prstDash val="solid"/>
              <a:miter lim="800000"/>
            </a:ln>
            <a:effectLst/>
          </p:spPr>
          <p:txBody>
            <a:bodyPr rtlCol="0" anchor="ctr"/>
            <a:lstStyle/>
            <a:p>
              <a:pPr algn="ctr" defTabSz="896386">
                <a:defRPr/>
              </a:pPr>
              <a:r>
                <a:rPr lang="en-US" sz="1961" kern="0" dirty="0">
                  <a:solidFill>
                    <a:prstClr val="white"/>
                  </a:solidFill>
                  <a:latin typeface="Segoe UI Semibold" panose="020B0702040204020203" pitchFamily="34" charset="0"/>
                  <a:cs typeface="Segoe UI Semibold" panose="020B0702040204020203" pitchFamily="34" charset="0"/>
                </a:rPr>
                <a:t>1</a:t>
              </a:r>
            </a:p>
          </p:txBody>
        </p:sp>
        <p:sp>
          <p:nvSpPr>
            <p:cNvPr id="35" name="TextBox 34"/>
            <p:cNvSpPr txBox="1"/>
            <p:nvPr/>
          </p:nvSpPr>
          <p:spPr>
            <a:xfrm>
              <a:off x="803943" y="2080213"/>
              <a:ext cx="5104248" cy="683264"/>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2745" kern="0" dirty="0">
                  <a:solidFill>
                    <a:schemeClr val="bg2">
                      <a:lumMod val="25000"/>
                    </a:schemeClr>
                  </a:solidFill>
                  <a:latin typeface="Segoe UI Semibold" panose="020B0702040204020203" pitchFamily="34" charset="0"/>
                  <a:cs typeface="Segoe UI Semibold" panose="020B0702040204020203" pitchFamily="34" charset="0"/>
                </a:rPr>
                <a:t>Too many tools</a:t>
              </a:r>
            </a:p>
          </p:txBody>
        </p:sp>
      </p:grpSp>
      <p:grpSp>
        <p:nvGrpSpPr>
          <p:cNvPr id="36" name="Group 35"/>
          <p:cNvGrpSpPr/>
          <p:nvPr/>
        </p:nvGrpSpPr>
        <p:grpSpPr>
          <a:xfrm>
            <a:off x="5823824" y="3466222"/>
            <a:ext cx="5560160" cy="669832"/>
            <a:chOff x="236538" y="2080213"/>
            <a:chExt cx="5671653" cy="683264"/>
          </a:xfrm>
        </p:grpSpPr>
        <p:sp>
          <p:nvSpPr>
            <p:cNvPr id="37" name="Oval 36"/>
            <p:cNvSpPr/>
            <p:nvPr/>
          </p:nvSpPr>
          <p:spPr>
            <a:xfrm>
              <a:off x="236538" y="2109508"/>
              <a:ext cx="567405" cy="569275"/>
            </a:xfrm>
            <a:prstGeom prst="ellipse">
              <a:avLst/>
            </a:prstGeom>
            <a:solidFill>
              <a:sysClr val="windowText" lastClr="000000">
                <a:lumMod val="75000"/>
                <a:lumOff val="25000"/>
              </a:sysClr>
            </a:solidFill>
            <a:ln w="57150" cap="flat" cmpd="sng" algn="ctr">
              <a:solidFill>
                <a:srgbClr val="FFC000"/>
              </a:solidFill>
              <a:prstDash val="solid"/>
              <a:miter lim="800000"/>
            </a:ln>
            <a:effectLst/>
          </p:spPr>
          <p:txBody>
            <a:bodyPr rtlCol="0" anchor="ctr"/>
            <a:lstStyle/>
            <a:p>
              <a:pPr algn="ctr" defTabSz="896386">
                <a:defRPr/>
              </a:pPr>
              <a:r>
                <a:rPr lang="en-US" sz="1961" kern="0" dirty="0">
                  <a:solidFill>
                    <a:prstClr val="white"/>
                  </a:solidFill>
                  <a:latin typeface="Segoe UI Semibold" panose="020B0702040204020203" pitchFamily="34" charset="0"/>
                  <a:cs typeface="Segoe UI Semibold" panose="020B0702040204020203" pitchFamily="34" charset="0"/>
                </a:rPr>
                <a:t>2</a:t>
              </a:r>
            </a:p>
          </p:txBody>
        </p:sp>
        <p:sp>
          <p:nvSpPr>
            <p:cNvPr id="38" name="TextBox 37"/>
            <p:cNvSpPr txBox="1"/>
            <p:nvPr/>
          </p:nvSpPr>
          <p:spPr>
            <a:xfrm>
              <a:off x="803943" y="2080213"/>
              <a:ext cx="5104248" cy="683264"/>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2745" kern="0" dirty="0">
                  <a:solidFill>
                    <a:schemeClr val="bg2">
                      <a:lumMod val="25000"/>
                    </a:schemeClr>
                  </a:solidFill>
                  <a:latin typeface="Segoe UI Semibold" panose="020B0702040204020203" pitchFamily="34" charset="0"/>
                  <a:cs typeface="Segoe UI Semibold" panose="020B0702040204020203" pitchFamily="34" charset="0"/>
                </a:rPr>
                <a:t>Separate teams for Linux</a:t>
              </a:r>
            </a:p>
          </p:txBody>
        </p:sp>
      </p:grpSp>
      <p:grpSp>
        <p:nvGrpSpPr>
          <p:cNvPr id="39" name="Group 38"/>
          <p:cNvGrpSpPr/>
          <p:nvPr/>
        </p:nvGrpSpPr>
        <p:grpSpPr>
          <a:xfrm>
            <a:off x="5823824" y="4327911"/>
            <a:ext cx="6472447" cy="669832"/>
            <a:chOff x="236538" y="2080213"/>
            <a:chExt cx="6602233" cy="683264"/>
          </a:xfrm>
        </p:grpSpPr>
        <p:sp>
          <p:nvSpPr>
            <p:cNvPr id="40" name="Oval 39"/>
            <p:cNvSpPr/>
            <p:nvPr/>
          </p:nvSpPr>
          <p:spPr>
            <a:xfrm>
              <a:off x="236538" y="2109508"/>
              <a:ext cx="567405" cy="569275"/>
            </a:xfrm>
            <a:prstGeom prst="ellipse">
              <a:avLst/>
            </a:prstGeom>
            <a:solidFill>
              <a:sysClr val="windowText" lastClr="000000">
                <a:lumMod val="75000"/>
                <a:lumOff val="25000"/>
              </a:sysClr>
            </a:solidFill>
            <a:ln w="57150" cap="flat" cmpd="sng" algn="ctr">
              <a:solidFill>
                <a:srgbClr val="FFC000"/>
              </a:solidFill>
              <a:prstDash val="solid"/>
              <a:miter lim="800000"/>
            </a:ln>
            <a:effectLst/>
          </p:spPr>
          <p:txBody>
            <a:bodyPr rtlCol="0" anchor="ctr"/>
            <a:lstStyle/>
            <a:p>
              <a:pPr algn="ctr" defTabSz="896386">
                <a:defRPr/>
              </a:pPr>
              <a:r>
                <a:rPr lang="en-US" sz="1961" kern="0" dirty="0">
                  <a:solidFill>
                    <a:prstClr val="white"/>
                  </a:solidFill>
                  <a:latin typeface="Segoe UI Semibold" panose="020B0702040204020203" pitchFamily="34" charset="0"/>
                  <a:cs typeface="Segoe UI Semibold" panose="020B0702040204020203" pitchFamily="34" charset="0"/>
                </a:rPr>
                <a:t>3</a:t>
              </a:r>
            </a:p>
          </p:txBody>
        </p:sp>
        <p:sp>
          <p:nvSpPr>
            <p:cNvPr id="41" name="TextBox 40"/>
            <p:cNvSpPr txBox="1"/>
            <p:nvPr/>
          </p:nvSpPr>
          <p:spPr>
            <a:xfrm>
              <a:off x="803942" y="2080213"/>
              <a:ext cx="6034829" cy="683264"/>
            </a:xfrm>
            <a:prstGeom prst="rect">
              <a:avLst/>
            </a:prstGeom>
            <a:noFill/>
          </p:spPr>
          <p:txBody>
            <a:bodyPr wrap="square" lIns="179285" tIns="143428" rIns="179285" bIns="143428" rtlCol="0">
              <a:spAutoFit/>
            </a:bodyPr>
            <a:lstStyle/>
            <a:p>
              <a:pPr defTabSz="896386">
                <a:lnSpc>
                  <a:spcPct val="90000"/>
                </a:lnSpc>
                <a:spcAft>
                  <a:spcPts val="588"/>
                </a:spcAft>
                <a:defRPr/>
              </a:pPr>
              <a:r>
                <a:rPr lang="en-US" sz="2745" kern="0" dirty="0">
                  <a:solidFill>
                    <a:schemeClr val="bg2">
                      <a:lumMod val="25000"/>
                    </a:schemeClr>
                  </a:solidFill>
                  <a:latin typeface="Segoe UI Semibold" panose="020B0702040204020203" pitchFamily="34" charset="0"/>
                  <a:cs typeface="Segoe UI Semibold" panose="020B0702040204020203" pitchFamily="34" charset="0"/>
                </a:rPr>
                <a:t>Lack of Linux monitoring in Azure</a:t>
              </a:r>
            </a:p>
          </p:txBody>
        </p:sp>
      </p:grpSp>
    </p:spTree>
    <p:extLst>
      <p:ext uri="{BB962C8B-B14F-4D97-AF65-F5344CB8AC3E}">
        <p14:creationId xmlns:p14="http://schemas.microsoft.com/office/powerpoint/2010/main" val="39514235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3"/>
          <p:cNvSpPr>
            <a:spLocks noChangeAspect="1" noEditPoints="1"/>
          </p:cNvSpPr>
          <p:nvPr/>
        </p:nvSpPr>
        <p:spPr bwMode="black">
          <a:xfrm>
            <a:off x="1200663" y="1487614"/>
            <a:ext cx="1302268" cy="1566583"/>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chemeClr val="tx1"/>
          </a:solidFill>
          <a:ln>
            <a:noFill/>
          </a:ln>
        </p:spPr>
        <p:txBody>
          <a:bodyPr vert="horz" wrap="square" lIns="82281" tIns="41141" rIns="82281" bIns="41141" numCol="1" anchor="t" anchorCtr="0" compatLnSpc="1">
            <a:prstTxWarp prst="textNoShape">
              <a:avLst/>
            </a:prstTxWarp>
          </a:bodyPr>
          <a:lstStyle/>
          <a:p>
            <a:pPr defTabSz="913777"/>
            <a:endParaRPr lang="en-US" sz="1600" dirty="0">
              <a:solidFill>
                <a:prstClr val="black"/>
              </a:solidFill>
              <a:latin typeface="Segoe UI"/>
            </a:endParaRPr>
          </a:p>
        </p:txBody>
      </p:sp>
      <p:grpSp>
        <p:nvGrpSpPr>
          <p:cNvPr id="5" name="Group 4"/>
          <p:cNvGrpSpPr/>
          <p:nvPr/>
        </p:nvGrpSpPr>
        <p:grpSpPr>
          <a:xfrm>
            <a:off x="3967545" y="1539093"/>
            <a:ext cx="1426388" cy="1471255"/>
            <a:chOff x="788838" y="2946069"/>
            <a:chExt cx="574882" cy="592965"/>
          </a:xfrm>
          <a:solidFill>
            <a:schemeClr val="tx1"/>
          </a:solidFill>
        </p:grpSpPr>
        <p:sp>
          <p:nvSpPr>
            <p:cNvPr id="6" name="Arc 5"/>
            <p:cNvSpPr/>
            <p:nvPr/>
          </p:nvSpPr>
          <p:spPr>
            <a:xfrm rot="1396383" flipH="1">
              <a:off x="918388" y="3003574"/>
              <a:ext cx="445332" cy="535460"/>
            </a:xfrm>
            <a:prstGeom prst="arc">
              <a:avLst>
                <a:gd name="adj1" fmla="val 8071096"/>
                <a:gd name="adj2" fmla="val 15752083"/>
              </a:avLst>
            </a:prstGeom>
            <a:noFill/>
            <a:ln w="762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lIns="89601" tIns="44800" rIns="89601" bIns="44800" rtlCol="0" anchor="ctr"/>
            <a:lstStyle/>
            <a:p>
              <a:pPr algn="ctr" defTabSz="913917"/>
              <a:endParaRPr lang="en-US" dirty="0">
                <a:solidFill>
                  <a:srgbClr val="505050"/>
                </a:solidFill>
                <a:latin typeface="Segoe UI"/>
              </a:endParaRPr>
            </a:p>
          </p:txBody>
        </p:sp>
        <p:sp>
          <p:nvSpPr>
            <p:cNvPr id="7" name="Arc 6"/>
            <p:cNvSpPr/>
            <p:nvPr/>
          </p:nvSpPr>
          <p:spPr>
            <a:xfrm>
              <a:off x="788838" y="2946069"/>
              <a:ext cx="445332" cy="535460"/>
            </a:xfrm>
            <a:prstGeom prst="arc">
              <a:avLst>
                <a:gd name="adj1" fmla="val 8071096"/>
                <a:gd name="adj2" fmla="val 15752083"/>
              </a:avLst>
            </a:prstGeom>
            <a:noFill/>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lIns="89601" tIns="44800" rIns="89601" bIns="44800" rtlCol="0" anchor="ctr"/>
            <a:lstStyle/>
            <a:p>
              <a:pPr algn="ctr" defTabSz="913917"/>
              <a:endParaRPr lang="en-US" dirty="0">
                <a:solidFill>
                  <a:srgbClr val="505050"/>
                </a:solidFill>
                <a:latin typeface="Segoe UI"/>
              </a:endParaRPr>
            </a:p>
          </p:txBody>
        </p:sp>
        <p:grpSp>
          <p:nvGrpSpPr>
            <p:cNvPr id="8" name="Group 89"/>
            <p:cNvGrpSpPr/>
            <p:nvPr/>
          </p:nvGrpSpPr>
          <p:grpSpPr>
            <a:xfrm>
              <a:off x="900135" y="3037770"/>
              <a:ext cx="359429" cy="358342"/>
              <a:chOff x="4263671" y="4256266"/>
              <a:chExt cx="1123945" cy="1113202"/>
            </a:xfrm>
            <a:grpFill/>
          </p:grpSpPr>
          <p:grpSp>
            <p:nvGrpSpPr>
              <p:cNvPr id="9" name="Group 88"/>
              <p:cNvGrpSpPr/>
              <p:nvPr/>
            </p:nvGrpSpPr>
            <p:grpSpPr>
              <a:xfrm>
                <a:off x="4263671" y="4256266"/>
                <a:ext cx="1123945" cy="1113202"/>
                <a:chOff x="5764931" y="4024246"/>
                <a:chExt cx="1123946" cy="1113201"/>
              </a:xfrm>
              <a:grpFill/>
            </p:grpSpPr>
            <p:sp>
              <p:nvSpPr>
                <p:cNvPr id="11" name="Freeform 616"/>
                <p:cNvSpPr>
                  <a:spLocks noEditPoints="1"/>
                </p:cNvSpPr>
                <p:nvPr/>
              </p:nvSpPr>
              <p:spPr bwMode="auto">
                <a:xfrm>
                  <a:off x="6252261" y="4304024"/>
                  <a:ext cx="453850" cy="534125"/>
                </a:xfrm>
                <a:custGeom>
                  <a:avLst/>
                  <a:gdLst>
                    <a:gd name="T0" fmla="*/ 6 w 279"/>
                    <a:gd name="T1" fmla="*/ 0 h 333"/>
                    <a:gd name="T2" fmla="*/ 12 w 279"/>
                    <a:gd name="T3" fmla="*/ 50 h 333"/>
                    <a:gd name="T4" fmla="*/ 254 w 279"/>
                    <a:gd name="T5" fmla="*/ 43 h 333"/>
                    <a:gd name="T6" fmla="*/ 33 w 279"/>
                    <a:gd name="T7" fmla="*/ 202 h 333"/>
                    <a:gd name="T8" fmla="*/ 110 w 279"/>
                    <a:gd name="T9" fmla="*/ 239 h 333"/>
                    <a:gd name="T10" fmla="*/ 98 w 279"/>
                    <a:gd name="T11" fmla="*/ 330 h 333"/>
                    <a:gd name="T12" fmla="*/ 233 w 279"/>
                    <a:gd name="T13" fmla="*/ 285 h 333"/>
                    <a:gd name="T14" fmla="*/ 243 w 279"/>
                    <a:gd name="T15" fmla="*/ 267 h 333"/>
                    <a:gd name="T16" fmla="*/ 279 w 279"/>
                    <a:gd name="T17" fmla="*/ 44 h 333"/>
                    <a:gd name="T18" fmla="*/ 56 w 279"/>
                    <a:gd name="T19" fmla="*/ 108 h 333"/>
                    <a:gd name="T20" fmla="*/ 87 w 279"/>
                    <a:gd name="T21" fmla="*/ 118 h 333"/>
                    <a:gd name="T22" fmla="*/ 94 w 279"/>
                    <a:gd name="T23" fmla="*/ 130 h 333"/>
                    <a:gd name="T24" fmla="*/ 83 w 279"/>
                    <a:gd name="T25" fmla="*/ 148 h 333"/>
                    <a:gd name="T26" fmla="*/ 102 w 279"/>
                    <a:gd name="T27" fmla="*/ 177 h 333"/>
                    <a:gd name="T28" fmla="*/ 96 w 279"/>
                    <a:gd name="T29" fmla="*/ 150 h 333"/>
                    <a:gd name="T30" fmla="*/ 107 w 279"/>
                    <a:gd name="T31" fmla="*/ 132 h 333"/>
                    <a:gd name="T32" fmla="*/ 88 w 279"/>
                    <a:gd name="T33" fmla="*/ 104 h 333"/>
                    <a:gd name="T34" fmla="*/ 72 w 279"/>
                    <a:gd name="T35" fmla="*/ 110 h 333"/>
                    <a:gd name="T36" fmla="*/ 83 w 279"/>
                    <a:gd name="T37" fmla="*/ 89 h 333"/>
                    <a:gd name="T38" fmla="*/ 65 w 279"/>
                    <a:gd name="T39" fmla="*/ 62 h 333"/>
                    <a:gd name="T40" fmla="*/ 70 w 279"/>
                    <a:gd name="T41" fmla="*/ 88 h 333"/>
                    <a:gd name="T42" fmla="*/ 56 w 279"/>
                    <a:gd name="T43" fmla="*/ 108 h 333"/>
                    <a:gd name="T44" fmla="*/ 126 w 279"/>
                    <a:gd name="T45" fmla="*/ 181 h 333"/>
                    <a:gd name="T46" fmla="*/ 151 w 279"/>
                    <a:gd name="T47" fmla="*/ 159 h 333"/>
                    <a:gd name="T48" fmla="*/ 145 w 279"/>
                    <a:gd name="T49" fmla="*/ 138 h 333"/>
                    <a:gd name="T50" fmla="*/ 155 w 279"/>
                    <a:gd name="T51" fmla="*/ 128 h 333"/>
                    <a:gd name="T52" fmla="*/ 191 w 279"/>
                    <a:gd name="T53" fmla="*/ 145 h 333"/>
                    <a:gd name="T54" fmla="*/ 197 w 279"/>
                    <a:gd name="T55" fmla="*/ 166 h 333"/>
                    <a:gd name="T56" fmla="*/ 185 w 279"/>
                    <a:gd name="T57" fmla="*/ 190 h 333"/>
                    <a:gd name="T58" fmla="*/ 211 w 279"/>
                    <a:gd name="T59" fmla="*/ 168 h 333"/>
                    <a:gd name="T60" fmla="*/ 205 w 279"/>
                    <a:gd name="T61" fmla="*/ 147 h 333"/>
                    <a:gd name="T62" fmla="*/ 216 w 279"/>
                    <a:gd name="T63" fmla="*/ 122 h 333"/>
                    <a:gd name="T64" fmla="*/ 193 w 279"/>
                    <a:gd name="T65" fmla="*/ 128 h 333"/>
                    <a:gd name="T66" fmla="*/ 179 w 279"/>
                    <a:gd name="T67" fmla="*/ 103 h 333"/>
                    <a:gd name="T68" fmla="*/ 191 w 279"/>
                    <a:gd name="T69" fmla="*/ 78 h 333"/>
                    <a:gd name="T70" fmla="*/ 166 w 279"/>
                    <a:gd name="T71" fmla="*/ 101 h 333"/>
                    <a:gd name="T72" fmla="*/ 171 w 279"/>
                    <a:gd name="T73" fmla="*/ 125 h 333"/>
                    <a:gd name="T74" fmla="*/ 156 w 279"/>
                    <a:gd name="T75" fmla="*/ 114 h 333"/>
                    <a:gd name="T76" fmla="*/ 132 w 279"/>
                    <a:gd name="T77" fmla="*/ 136 h 333"/>
                    <a:gd name="T78" fmla="*/ 138 w 279"/>
                    <a:gd name="T79" fmla="*/ 15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9" h="333">
                      <a:moveTo>
                        <a:pt x="271" y="34"/>
                      </a:moveTo>
                      <a:cubicBezTo>
                        <a:pt x="6" y="0"/>
                        <a:pt x="6" y="0"/>
                        <a:pt x="6" y="0"/>
                      </a:cubicBezTo>
                      <a:cubicBezTo>
                        <a:pt x="0" y="45"/>
                        <a:pt x="0" y="45"/>
                        <a:pt x="0" y="45"/>
                      </a:cubicBezTo>
                      <a:cubicBezTo>
                        <a:pt x="4" y="46"/>
                        <a:pt x="8" y="48"/>
                        <a:pt x="12" y="50"/>
                      </a:cubicBezTo>
                      <a:cubicBezTo>
                        <a:pt x="17" y="13"/>
                        <a:pt x="17" y="13"/>
                        <a:pt x="17" y="13"/>
                      </a:cubicBezTo>
                      <a:cubicBezTo>
                        <a:pt x="254" y="43"/>
                        <a:pt x="254" y="43"/>
                        <a:pt x="254" y="43"/>
                      </a:cubicBezTo>
                      <a:cubicBezTo>
                        <a:pt x="229" y="240"/>
                        <a:pt x="229" y="240"/>
                        <a:pt x="229" y="240"/>
                      </a:cubicBezTo>
                      <a:cubicBezTo>
                        <a:pt x="33" y="202"/>
                        <a:pt x="33" y="202"/>
                        <a:pt x="33" y="202"/>
                      </a:cubicBezTo>
                      <a:cubicBezTo>
                        <a:pt x="45" y="209"/>
                        <a:pt x="56" y="219"/>
                        <a:pt x="65" y="230"/>
                      </a:cubicBezTo>
                      <a:cubicBezTo>
                        <a:pt x="110" y="239"/>
                        <a:pt x="110" y="239"/>
                        <a:pt x="110" y="239"/>
                      </a:cubicBezTo>
                      <a:cubicBezTo>
                        <a:pt x="98" y="241"/>
                        <a:pt x="87" y="244"/>
                        <a:pt x="77" y="247"/>
                      </a:cubicBezTo>
                      <a:cubicBezTo>
                        <a:pt x="90" y="270"/>
                        <a:pt x="97" y="298"/>
                        <a:pt x="98" y="330"/>
                      </a:cubicBezTo>
                      <a:cubicBezTo>
                        <a:pt x="109" y="332"/>
                        <a:pt x="122" y="333"/>
                        <a:pt x="136" y="333"/>
                      </a:cubicBezTo>
                      <a:cubicBezTo>
                        <a:pt x="189" y="333"/>
                        <a:pt x="233" y="312"/>
                        <a:pt x="233" y="285"/>
                      </a:cubicBezTo>
                      <a:cubicBezTo>
                        <a:pt x="233" y="277"/>
                        <a:pt x="228" y="269"/>
                        <a:pt x="220" y="262"/>
                      </a:cubicBezTo>
                      <a:cubicBezTo>
                        <a:pt x="243" y="267"/>
                        <a:pt x="243" y="267"/>
                        <a:pt x="243" y="267"/>
                      </a:cubicBezTo>
                      <a:cubicBezTo>
                        <a:pt x="256" y="249"/>
                        <a:pt x="256" y="249"/>
                        <a:pt x="256" y="249"/>
                      </a:cubicBezTo>
                      <a:cubicBezTo>
                        <a:pt x="279" y="44"/>
                        <a:pt x="279" y="44"/>
                        <a:pt x="279" y="44"/>
                      </a:cubicBezTo>
                      <a:lnTo>
                        <a:pt x="271" y="34"/>
                      </a:lnTo>
                      <a:close/>
                      <a:moveTo>
                        <a:pt x="56" y="108"/>
                      </a:moveTo>
                      <a:cubicBezTo>
                        <a:pt x="56" y="110"/>
                        <a:pt x="57" y="112"/>
                        <a:pt x="57" y="114"/>
                      </a:cubicBezTo>
                      <a:cubicBezTo>
                        <a:pt x="87" y="118"/>
                        <a:pt x="87" y="118"/>
                        <a:pt x="87" y="118"/>
                      </a:cubicBezTo>
                      <a:cubicBezTo>
                        <a:pt x="86" y="129"/>
                        <a:pt x="86" y="129"/>
                        <a:pt x="86" y="129"/>
                      </a:cubicBezTo>
                      <a:cubicBezTo>
                        <a:pt x="94" y="130"/>
                        <a:pt x="94" y="130"/>
                        <a:pt x="94" y="130"/>
                      </a:cubicBezTo>
                      <a:cubicBezTo>
                        <a:pt x="91" y="150"/>
                        <a:pt x="91" y="150"/>
                        <a:pt x="91" y="150"/>
                      </a:cubicBezTo>
                      <a:cubicBezTo>
                        <a:pt x="83" y="148"/>
                        <a:pt x="83" y="148"/>
                        <a:pt x="83" y="148"/>
                      </a:cubicBezTo>
                      <a:cubicBezTo>
                        <a:pt x="81" y="173"/>
                        <a:pt x="81" y="173"/>
                        <a:pt x="81" y="173"/>
                      </a:cubicBezTo>
                      <a:cubicBezTo>
                        <a:pt x="102" y="177"/>
                        <a:pt x="102" y="177"/>
                        <a:pt x="102" y="177"/>
                      </a:cubicBezTo>
                      <a:cubicBezTo>
                        <a:pt x="105" y="152"/>
                        <a:pt x="105" y="152"/>
                        <a:pt x="105" y="152"/>
                      </a:cubicBezTo>
                      <a:cubicBezTo>
                        <a:pt x="96" y="150"/>
                        <a:pt x="96" y="150"/>
                        <a:pt x="96" y="150"/>
                      </a:cubicBezTo>
                      <a:cubicBezTo>
                        <a:pt x="99" y="131"/>
                        <a:pt x="99" y="131"/>
                        <a:pt x="99" y="131"/>
                      </a:cubicBezTo>
                      <a:cubicBezTo>
                        <a:pt x="107" y="132"/>
                        <a:pt x="107" y="132"/>
                        <a:pt x="107" y="132"/>
                      </a:cubicBezTo>
                      <a:cubicBezTo>
                        <a:pt x="110" y="107"/>
                        <a:pt x="110" y="107"/>
                        <a:pt x="110" y="107"/>
                      </a:cubicBezTo>
                      <a:cubicBezTo>
                        <a:pt x="88" y="104"/>
                        <a:pt x="88" y="104"/>
                        <a:pt x="88" y="104"/>
                      </a:cubicBezTo>
                      <a:cubicBezTo>
                        <a:pt x="87" y="113"/>
                        <a:pt x="87" y="113"/>
                        <a:pt x="87" y="113"/>
                      </a:cubicBezTo>
                      <a:cubicBezTo>
                        <a:pt x="72" y="110"/>
                        <a:pt x="72" y="110"/>
                        <a:pt x="72" y="110"/>
                      </a:cubicBezTo>
                      <a:cubicBezTo>
                        <a:pt x="75" y="88"/>
                        <a:pt x="75" y="88"/>
                        <a:pt x="75" y="88"/>
                      </a:cubicBezTo>
                      <a:cubicBezTo>
                        <a:pt x="83" y="89"/>
                        <a:pt x="83" y="89"/>
                        <a:pt x="83" y="89"/>
                      </a:cubicBezTo>
                      <a:cubicBezTo>
                        <a:pt x="85" y="64"/>
                        <a:pt x="85" y="64"/>
                        <a:pt x="85" y="64"/>
                      </a:cubicBezTo>
                      <a:cubicBezTo>
                        <a:pt x="65" y="62"/>
                        <a:pt x="65" y="62"/>
                        <a:pt x="65" y="62"/>
                      </a:cubicBezTo>
                      <a:cubicBezTo>
                        <a:pt x="62" y="87"/>
                        <a:pt x="62" y="87"/>
                        <a:pt x="62" y="87"/>
                      </a:cubicBezTo>
                      <a:cubicBezTo>
                        <a:pt x="70" y="88"/>
                        <a:pt x="70" y="88"/>
                        <a:pt x="70" y="88"/>
                      </a:cubicBezTo>
                      <a:cubicBezTo>
                        <a:pt x="67" y="110"/>
                        <a:pt x="67" y="110"/>
                        <a:pt x="67" y="110"/>
                      </a:cubicBezTo>
                      <a:lnTo>
                        <a:pt x="56" y="108"/>
                      </a:lnTo>
                      <a:close/>
                      <a:moveTo>
                        <a:pt x="129" y="155"/>
                      </a:moveTo>
                      <a:cubicBezTo>
                        <a:pt x="126" y="181"/>
                        <a:pt x="126" y="181"/>
                        <a:pt x="126" y="181"/>
                      </a:cubicBezTo>
                      <a:cubicBezTo>
                        <a:pt x="148" y="184"/>
                        <a:pt x="148" y="184"/>
                        <a:pt x="148" y="184"/>
                      </a:cubicBezTo>
                      <a:cubicBezTo>
                        <a:pt x="151" y="159"/>
                        <a:pt x="151" y="159"/>
                        <a:pt x="151" y="159"/>
                      </a:cubicBezTo>
                      <a:cubicBezTo>
                        <a:pt x="143" y="157"/>
                        <a:pt x="143" y="157"/>
                        <a:pt x="143" y="157"/>
                      </a:cubicBezTo>
                      <a:cubicBezTo>
                        <a:pt x="145" y="138"/>
                        <a:pt x="145" y="138"/>
                        <a:pt x="145" y="138"/>
                      </a:cubicBezTo>
                      <a:cubicBezTo>
                        <a:pt x="153" y="139"/>
                        <a:pt x="153" y="139"/>
                        <a:pt x="153" y="139"/>
                      </a:cubicBezTo>
                      <a:cubicBezTo>
                        <a:pt x="155" y="128"/>
                        <a:pt x="155" y="128"/>
                        <a:pt x="155" y="128"/>
                      </a:cubicBezTo>
                      <a:cubicBezTo>
                        <a:pt x="192" y="134"/>
                        <a:pt x="192" y="134"/>
                        <a:pt x="192" y="134"/>
                      </a:cubicBezTo>
                      <a:cubicBezTo>
                        <a:pt x="191" y="145"/>
                        <a:pt x="191" y="145"/>
                        <a:pt x="191" y="145"/>
                      </a:cubicBezTo>
                      <a:cubicBezTo>
                        <a:pt x="199" y="146"/>
                        <a:pt x="199" y="146"/>
                        <a:pt x="199" y="146"/>
                      </a:cubicBezTo>
                      <a:cubicBezTo>
                        <a:pt x="197" y="166"/>
                        <a:pt x="197" y="166"/>
                        <a:pt x="197" y="166"/>
                      </a:cubicBezTo>
                      <a:cubicBezTo>
                        <a:pt x="188" y="164"/>
                        <a:pt x="188" y="164"/>
                        <a:pt x="188" y="164"/>
                      </a:cubicBezTo>
                      <a:cubicBezTo>
                        <a:pt x="185" y="190"/>
                        <a:pt x="185" y="190"/>
                        <a:pt x="185" y="190"/>
                      </a:cubicBezTo>
                      <a:cubicBezTo>
                        <a:pt x="208" y="194"/>
                        <a:pt x="208" y="194"/>
                        <a:pt x="208" y="194"/>
                      </a:cubicBezTo>
                      <a:cubicBezTo>
                        <a:pt x="211" y="168"/>
                        <a:pt x="211" y="168"/>
                        <a:pt x="211" y="168"/>
                      </a:cubicBezTo>
                      <a:cubicBezTo>
                        <a:pt x="202" y="167"/>
                        <a:pt x="202" y="167"/>
                        <a:pt x="202" y="167"/>
                      </a:cubicBezTo>
                      <a:cubicBezTo>
                        <a:pt x="205" y="147"/>
                        <a:pt x="205" y="147"/>
                        <a:pt x="205" y="147"/>
                      </a:cubicBezTo>
                      <a:cubicBezTo>
                        <a:pt x="213" y="148"/>
                        <a:pt x="213" y="148"/>
                        <a:pt x="213" y="148"/>
                      </a:cubicBezTo>
                      <a:cubicBezTo>
                        <a:pt x="216" y="122"/>
                        <a:pt x="216" y="122"/>
                        <a:pt x="216" y="122"/>
                      </a:cubicBezTo>
                      <a:cubicBezTo>
                        <a:pt x="194" y="119"/>
                        <a:pt x="194" y="119"/>
                        <a:pt x="194" y="119"/>
                      </a:cubicBezTo>
                      <a:cubicBezTo>
                        <a:pt x="193" y="128"/>
                        <a:pt x="193" y="128"/>
                        <a:pt x="193" y="128"/>
                      </a:cubicBezTo>
                      <a:cubicBezTo>
                        <a:pt x="176" y="125"/>
                        <a:pt x="176" y="125"/>
                        <a:pt x="176" y="125"/>
                      </a:cubicBezTo>
                      <a:cubicBezTo>
                        <a:pt x="179" y="103"/>
                        <a:pt x="179" y="103"/>
                        <a:pt x="179" y="103"/>
                      </a:cubicBezTo>
                      <a:cubicBezTo>
                        <a:pt x="188" y="104"/>
                        <a:pt x="188" y="104"/>
                        <a:pt x="188" y="104"/>
                      </a:cubicBezTo>
                      <a:cubicBezTo>
                        <a:pt x="191" y="78"/>
                        <a:pt x="191" y="78"/>
                        <a:pt x="191" y="78"/>
                      </a:cubicBezTo>
                      <a:cubicBezTo>
                        <a:pt x="168" y="75"/>
                        <a:pt x="168" y="75"/>
                        <a:pt x="168" y="75"/>
                      </a:cubicBezTo>
                      <a:cubicBezTo>
                        <a:pt x="166" y="101"/>
                        <a:pt x="166" y="101"/>
                        <a:pt x="166" y="101"/>
                      </a:cubicBezTo>
                      <a:cubicBezTo>
                        <a:pt x="174" y="102"/>
                        <a:pt x="174" y="102"/>
                        <a:pt x="174" y="102"/>
                      </a:cubicBezTo>
                      <a:cubicBezTo>
                        <a:pt x="171" y="125"/>
                        <a:pt x="171" y="125"/>
                        <a:pt x="171" y="125"/>
                      </a:cubicBezTo>
                      <a:cubicBezTo>
                        <a:pt x="155" y="122"/>
                        <a:pt x="155" y="122"/>
                        <a:pt x="155" y="122"/>
                      </a:cubicBezTo>
                      <a:cubicBezTo>
                        <a:pt x="156" y="114"/>
                        <a:pt x="156" y="114"/>
                        <a:pt x="156" y="114"/>
                      </a:cubicBezTo>
                      <a:cubicBezTo>
                        <a:pt x="135" y="110"/>
                        <a:pt x="135" y="110"/>
                        <a:pt x="135" y="110"/>
                      </a:cubicBezTo>
                      <a:cubicBezTo>
                        <a:pt x="132" y="136"/>
                        <a:pt x="132" y="136"/>
                        <a:pt x="132" y="136"/>
                      </a:cubicBezTo>
                      <a:cubicBezTo>
                        <a:pt x="140" y="137"/>
                        <a:pt x="140" y="137"/>
                        <a:pt x="140" y="137"/>
                      </a:cubicBezTo>
                      <a:cubicBezTo>
                        <a:pt x="138" y="157"/>
                        <a:pt x="138" y="157"/>
                        <a:pt x="138" y="157"/>
                      </a:cubicBezTo>
                      <a:lnTo>
                        <a:pt x="129" y="155"/>
                      </a:lnTo>
                      <a:close/>
                    </a:path>
                  </a:pathLst>
                </a:custGeom>
                <a:grpFill/>
                <a:ln w="9525">
                  <a:noFill/>
                  <a:round/>
                  <a:headEnd/>
                  <a:tailEnd/>
                </a:ln>
                <a:extLst/>
              </p:spPr>
              <p:txBody>
                <a:bodyPr vert="horz" wrap="square" lIns="89601" tIns="44800" rIns="89601" bIns="44800" numCol="1" anchor="t" anchorCtr="0" compatLnSpc="1">
                  <a:prstTxWarp prst="textNoShape">
                    <a:avLst/>
                  </a:prstTxWarp>
                </a:bodyPr>
                <a:lstStyle/>
                <a:p>
                  <a:pPr defTabSz="913917"/>
                  <a:endParaRPr lang="en-US" dirty="0">
                    <a:solidFill>
                      <a:srgbClr val="505050"/>
                    </a:solidFill>
                    <a:latin typeface="Segoe UI"/>
                  </a:endParaRPr>
                </a:p>
              </p:txBody>
            </p:sp>
            <p:sp>
              <p:nvSpPr>
                <p:cNvPr id="12" name="Freeform 579"/>
                <p:cNvSpPr>
                  <a:spLocks noEditPoints="1"/>
                </p:cNvSpPr>
                <p:nvPr/>
              </p:nvSpPr>
              <p:spPr bwMode="auto">
                <a:xfrm>
                  <a:off x="5764931" y="4024246"/>
                  <a:ext cx="1123946" cy="1113201"/>
                </a:xfrm>
                <a:custGeom>
                  <a:avLst/>
                  <a:gdLst>
                    <a:gd name="T0" fmla="*/ 346 w 693"/>
                    <a:gd name="T1" fmla="*/ 0 h 693"/>
                    <a:gd name="T2" fmla="*/ 0 w 693"/>
                    <a:gd name="T3" fmla="*/ 347 h 693"/>
                    <a:gd name="T4" fmla="*/ 346 w 693"/>
                    <a:gd name="T5" fmla="*/ 693 h 693"/>
                    <a:gd name="T6" fmla="*/ 693 w 693"/>
                    <a:gd name="T7" fmla="*/ 347 h 693"/>
                    <a:gd name="T8" fmla="*/ 346 w 693"/>
                    <a:gd name="T9" fmla="*/ 0 h 693"/>
                    <a:gd name="T10" fmla="*/ 346 w 693"/>
                    <a:gd name="T11" fmla="*/ 674 h 693"/>
                    <a:gd name="T12" fmla="*/ 19 w 693"/>
                    <a:gd name="T13" fmla="*/ 347 h 693"/>
                    <a:gd name="T14" fmla="*/ 346 w 693"/>
                    <a:gd name="T15" fmla="*/ 19 h 693"/>
                    <a:gd name="T16" fmla="*/ 674 w 693"/>
                    <a:gd name="T17" fmla="*/ 347 h 693"/>
                    <a:gd name="T18" fmla="*/ 346 w 693"/>
                    <a:gd name="T19" fmla="*/ 674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3" h="693">
                      <a:moveTo>
                        <a:pt x="346" y="0"/>
                      </a:moveTo>
                      <a:cubicBezTo>
                        <a:pt x="155" y="0"/>
                        <a:pt x="0" y="155"/>
                        <a:pt x="0" y="347"/>
                      </a:cubicBezTo>
                      <a:cubicBezTo>
                        <a:pt x="0" y="538"/>
                        <a:pt x="155" y="693"/>
                        <a:pt x="346" y="693"/>
                      </a:cubicBezTo>
                      <a:cubicBezTo>
                        <a:pt x="538" y="693"/>
                        <a:pt x="693" y="538"/>
                        <a:pt x="693" y="347"/>
                      </a:cubicBezTo>
                      <a:cubicBezTo>
                        <a:pt x="693" y="155"/>
                        <a:pt x="538" y="0"/>
                        <a:pt x="346" y="0"/>
                      </a:cubicBezTo>
                      <a:close/>
                      <a:moveTo>
                        <a:pt x="346" y="674"/>
                      </a:moveTo>
                      <a:cubicBezTo>
                        <a:pt x="165" y="674"/>
                        <a:pt x="19" y="527"/>
                        <a:pt x="19" y="347"/>
                      </a:cubicBezTo>
                      <a:cubicBezTo>
                        <a:pt x="19" y="166"/>
                        <a:pt x="165" y="19"/>
                        <a:pt x="346" y="19"/>
                      </a:cubicBezTo>
                      <a:cubicBezTo>
                        <a:pt x="527" y="19"/>
                        <a:pt x="674" y="166"/>
                        <a:pt x="674" y="347"/>
                      </a:cubicBezTo>
                      <a:cubicBezTo>
                        <a:pt x="674" y="527"/>
                        <a:pt x="527" y="674"/>
                        <a:pt x="346" y="674"/>
                      </a:cubicBezTo>
                      <a:close/>
                    </a:path>
                  </a:pathLst>
                </a:custGeom>
                <a:grpFill/>
                <a:ln w="9525">
                  <a:noFill/>
                  <a:round/>
                  <a:headEnd/>
                  <a:tailEnd/>
                </a:ln>
                <a:extLst/>
              </p:spPr>
              <p:txBody>
                <a:bodyPr vert="horz" wrap="square" lIns="89601" tIns="44800" rIns="89601" bIns="44800" numCol="1" anchor="t" anchorCtr="0" compatLnSpc="1">
                  <a:prstTxWarp prst="textNoShape">
                    <a:avLst/>
                  </a:prstTxWarp>
                </a:bodyPr>
                <a:lstStyle/>
                <a:p>
                  <a:pPr defTabSz="913917"/>
                  <a:endParaRPr lang="en-US" dirty="0">
                    <a:solidFill>
                      <a:srgbClr val="505050"/>
                    </a:solidFill>
                    <a:latin typeface="Segoe UI"/>
                  </a:endParaRPr>
                </a:p>
              </p:txBody>
            </p:sp>
          </p:grpSp>
          <p:sp>
            <p:nvSpPr>
              <p:cNvPr id="10" name="Freeform 580"/>
              <p:cNvSpPr>
                <a:spLocks/>
              </p:cNvSpPr>
              <p:nvPr/>
            </p:nvSpPr>
            <p:spPr bwMode="auto">
              <a:xfrm>
                <a:off x="4501034" y="4621054"/>
                <a:ext cx="437831" cy="592298"/>
              </a:xfrm>
              <a:custGeom>
                <a:avLst/>
                <a:gdLst>
                  <a:gd name="T0" fmla="*/ 187 w 270"/>
                  <a:gd name="T1" fmla="*/ 150 h 370"/>
                  <a:gd name="T2" fmla="*/ 230 w 270"/>
                  <a:gd name="T3" fmla="*/ 79 h 370"/>
                  <a:gd name="T4" fmla="*/ 151 w 270"/>
                  <a:gd name="T5" fmla="*/ 0 h 370"/>
                  <a:gd name="T6" fmla="*/ 72 w 270"/>
                  <a:gd name="T7" fmla="*/ 79 h 370"/>
                  <a:gd name="T8" fmla="*/ 110 w 270"/>
                  <a:gd name="T9" fmla="*/ 147 h 370"/>
                  <a:gd name="T10" fmla="*/ 28 w 270"/>
                  <a:gd name="T11" fmla="*/ 230 h 370"/>
                  <a:gd name="T12" fmla="*/ 21 w 270"/>
                  <a:gd name="T13" fmla="*/ 312 h 370"/>
                  <a:gd name="T14" fmla="*/ 35 w 270"/>
                  <a:gd name="T15" fmla="*/ 281 h 370"/>
                  <a:gd name="T16" fmla="*/ 39 w 270"/>
                  <a:gd name="T17" fmla="*/ 322 h 370"/>
                  <a:gd name="T18" fmla="*/ 130 w 270"/>
                  <a:gd name="T19" fmla="*/ 356 h 370"/>
                  <a:gd name="T20" fmla="*/ 270 w 270"/>
                  <a:gd name="T21" fmla="*/ 281 h 370"/>
                  <a:gd name="T22" fmla="*/ 187 w 270"/>
                  <a:gd name="T23" fmla="*/ 15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70">
                    <a:moveTo>
                      <a:pt x="187" y="150"/>
                    </a:moveTo>
                    <a:cubicBezTo>
                      <a:pt x="213" y="137"/>
                      <a:pt x="230" y="110"/>
                      <a:pt x="230" y="79"/>
                    </a:cubicBezTo>
                    <a:cubicBezTo>
                      <a:pt x="230" y="35"/>
                      <a:pt x="195" y="0"/>
                      <a:pt x="151" y="0"/>
                    </a:cubicBezTo>
                    <a:cubicBezTo>
                      <a:pt x="107" y="0"/>
                      <a:pt x="72" y="35"/>
                      <a:pt x="72" y="79"/>
                    </a:cubicBezTo>
                    <a:cubicBezTo>
                      <a:pt x="72" y="108"/>
                      <a:pt x="87" y="133"/>
                      <a:pt x="110" y="147"/>
                    </a:cubicBezTo>
                    <a:cubicBezTo>
                      <a:pt x="70" y="155"/>
                      <a:pt x="50" y="180"/>
                      <a:pt x="28" y="230"/>
                    </a:cubicBezTo>
                    <a:cubicBezTo>
                      <a:pt x="0" y="294"/>
                      <a:pt x="21" y="312"/>
                      <a:pt x="21" y="312"/>
                    </a:cubicBezTo>
                    <a:cubicBezTo>
                      <a:pt x="35" y="281"/>
                      <a:pt x="35" y="281"/>
                      <a:pt x="35" y="281"/>
                    </a:cubicBezTo>
                    <a:cubicBezTo>
                      <a:pt x="39" y="322"/>
                      <a:pt x="39" y="322"/>
                      <a:pt x="39" y="322"/>
                    </a:cubicBezTo>
                    <a:cubicBezTo>
                      <a:pt x="39" y="322"/>
                      <a:pt x="63" y="350"/>
                      <a:pt x="130" y="356"/>
                    </a:cubicBezTo>
                    <a:cubicBezTo>
                      <a:pt x="201" y="362"/>
                      <a:pt x="270" y="370"/>
                      <a:pt x="270" y="281"/>
                    </a:cubicBezTo>
                    <a:cubicBezTo>
                      <a:pt x="270" y="211"/>
                      <a:pt x="234" y="166"/>
                      <a:pt x="187" y="150"/>
                    </a:cubicBezTo>
                    <a:close/>
                  </a:path>
                </a:pathLst>
              </a:custGeom>
              <a:grpFill/>
              <a:ln w="9525">
                <a:noFill/>
                <a:round/>
                <a:headEnd/>
                <a:tailEnd/>
              </a:ln>
              <a:extLst/>
            </p:spPr>
            <p:txBody>
              <a:bodyPr vert="horz" wrap="square" lIns="89601" tIns="44800" rIns="89601" bIns="44800" numCol="1" anchor="t" anchorCtr="0" compatLnSpc="1">
                <a:prstTxWarp prst="textNoShape">
                  <a:avLst/>
                </a:prstTxWarp>
              </a:bodyPr>
              <a:lstStyle/>
              <a:p>
                <a:pPr defTabSz="913917"/>
                <a:endParaRPr lang="en-US" dirty="0">
                  <a:solidFill>
                    <a:srgbClr val="505050"/>
                  </a:solidFill>
                  <a:latin typeface="Segoe UI"/>
                </a:endParaRPr>
              </a:p>
            </p:txBody>
          </p:sp>
        </p:grpSp>
      </p:grpSp>
      <p:grpSp>
        <p:nvGrpSpPr>
          <p:cNvPr id="13" name="Group 79"/>
          <p:cNvGrpSpPr>
            <a:grpSpLocks noChangeAspect="1"/>
          </p:cNvGrpSpPr>
          <p:nvPr/>
        </p:nvGrpSpPr>
        <p:grpSpPr bwMode="black">
          <a:xfrm>
            <a:off x="6715681" y="1475115"/>
            <a:ext cx="1587999" cy="1579083"/>
            <a:chOff x="2462213" y="1598613"/>
            <a:chExt cx="4222750" cy="3667125"/>
          </a:xfrm>
          <a:solidFill>
            <a:schemeClr val="tx1"/>
          </a:solidFill>
        </p:grpSpPr>
        <p:sp>
          <p:nvSpPr>
            <p:cNvPr id="14" name="Rectangle 6"/>
            <p:cNvSpPr>
              <a:spLocks noChangeArrowheads="1"/>
            </p:cNvSpPr>
            <p:nvPr/>
          </p:nvSpPr>
          <p:spPr bwMode="black">
            <a:xfrm>
              <a:off x="5564188"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15" name="Rectangle 7"/>
            <p:cNvSpPr>
              <a:spLocks noChangeArrowheads="1"/>
            </p:cNvSpPr>
            <p:nvPr/>
          </p:nvSpPr>
          <p:spPr bwMode="black">
            <a:xfrm>
              <a:off x="5795963" y="3346451"/>
              <a:ext cx="112713"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16" name="Rectangle 8"/>
            <p:cNvSpPr>
              <a:spLocks noChangeArrowheads="1"/>
            </p:cNvSpPr>
            <p:nvPr/>
          </p:nvSpPr>
          <p:spPr bwMode="black">
            <a:xfrm>
              <a:off x="3092451" y="3346451"/>
              <a:ext cx="115888"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17" name="Rectangle 9"/>
            <p:cNvSpPr>
              <a:spLocks noChangeArrowheads="1"/>
            </p:cNvSpPr>
            <p:nvPr/>
          </p:nvSpPr>
          <p:spPr bwMode="black">
            <a:xfrm>
              <a:off x="3324226" y="3346451"/>
              <a:ext cx="117475" cy="49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18"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19"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0"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1"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2"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3"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4"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5"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6" name="Freeform 18"/>
            <p:cNvSpPr>
              <a:spLocks/>
            </p:cNvSpPr>
            <p:nvPr/>
          </p:nvSpPr>
          <p:spPr bwMode="black">
            <a:xfrm>
              <a:off x="3579813" y="2892426"/>
              <a:ext cx="1833564" cy="1068389"/>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7"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8"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29"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0"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1"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2"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3"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4"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5" name="Oval 27"/>
            <p:cNvSpPr>
              <a:spLocks noChangeArrowheads="1"/>
            </p:cNvSpPr>
            <p:nvPr/>
          </p:nvSpPr>
          <p:spPr bwMode="black">
            <a:xfrm>
              <a:off x="62245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6" name="Oval 28"/>
            <p:cNvSpPr>
              <a:spLocks noChangeArrowheads="1"/>
            </p:cNvSpPr>
            <p:nvPr/>
          </p:nvSpPr>
          <p:spPr bwMode="black">
            <a:xfrm>
              <a:off x="6453188"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7" name="Oval 29"/>
            <p:cNvSpPr>
              <a:spLocks noChangeArrowheads="1"/>
            </p:cNvSpPr>
            <p:nvPr/>
          </p:nvSpPr>
          <p:spPr bwMode="black">
            <a:xfrm>
              <a:off x="6340476" y="3725863"/>
              <a:ext cx="52388"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8"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sp>
          <p:nvSpPr>
            <p:cNvPr id="39"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3" tIns="45707" rIns="91413" bIns="45707" numCol="1" anchor="t" anchorCtr="0" compatLnSpc="1">
              <a:prstTxWarp prst="textNoShape">
                <a:avLst/>
              </a:prstTxWarp>
            </a:bodyPr>
            <a:lstStyle/>
            <a:p>
              <a:pPr defTabSz="913744"/>
              <a:endParaRPr lang="en-US" sz="1600" dirty="0">
                <a:gradFill flip="none" rotWithShape="1">
                  <a:gsLst>
                    <a:gs pos="0">
                      <a:srgbClr val="FFFFFF"/>
                    </a:gs>
                    <a:gs pos="100000">
                      <a:srgbClr val="FFFFFF"/>
                    </a:gs>
                  </a:gsLst>
                  <a:lin ang="10800000" scaled="1"/>
                  <a:tileRect/>
                </a:gradFill>
                <a:latin typeface="Segoe UI"/>
              </a:endParaRPr>
            </a:p>
          </p:txBody>
        </p:sp>
      </p:grpSp>
      <p:grpSp>
        <p:nvGrpSpPr>
          <p:cNvPr id="40" name="Group 39"/>
          <p:cNvGrpSpPr/>
          <p:nvPr/>
        </p:nvGrpSpPr>
        <p:grpSpPr>
          <a:xfrm>
            <a:off x="9546833" y="1494909"/>
            <a:ext cx="1583580" cy="1451171"/>
            <a:chOff x="9632364" y="1984942"/>
            <a:chExt cx="1166759" cy="1069201"/>
          </a:xfrm>
        </p:grpSpPr>
        <p:sp>
          <p:nvSpPr>
            <p:cNvPr id="41" name="Freeform 287"/>
            <p:cNvSpPr>
              <a:spLocks/>
            </p:cNvSpPr>
            <p:nvPr/>
          </p:nvSpPr>
          <p:spPr bwMode="auto">
            <a:xfrm>
              <a:off x="10305580" y="2032377"/>
              <a:ext cx="58227" cy="74998"/>
            </a:xfrm>
            <a:custGeom>
              <a:avLst/>
              <a:gdLst>
                <a:gd name="T0" fmla="*/ 200 w 210"/>
                <a:gd name="T1" fmla="*/ 0 h 232"/>
                <a:gd name="T2" fmla="*/ 210 w 210"/>
                <a:gd name="T3" fmla="*/ 68 h 232"/>
                <a:gd name="T4" fmla="*/ 68 w 210"/>
                <a:gd name="T5" fmla="*/ 89 h 232"/>
                <a:gd name="T6" fmla="*/ 68 w 210"/>
                <a:gd name="T7" fmla="*/ 232 h 232"/>
                <a:gd name="T8" fmla="*/ 0 w 210"/>
                <a:gd name="T9" fmla="*/ 232 h 232"/>
                <a:gd name="T10" fmla="*/ 0 w 210"/>
                <a:gd name="T11" fmla="*/ 31 h 232"/>
                <a:gd name="T12" fmla="*/ 29 w 210"/>
                <a:gd name="T13" fmla="*/ 27 h 232"/>
                <a:gd name="T14" fmla="*/ 200 w 210"/>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2">
                  <a:moveTo>
                    <a:pt x="200" y="0"/>
                  </a:moveTo>
                  <a:lnTo>
                    <a:pt x="210" y="68"/>
                  </a:lnTo>
                  <a:lnTo>
                    <a:pt x="68" y="89"/>
                  </a:lnTo>
                  <a:lnTo>
                    <a:pt x="68" y="232"/>
                  </a:lnTo>
                  <a:lnTo>
                    <a:pt x="0" y="232"/>
                  </a:lnTo>
                  <a:lnTo>
                    <a:pt x="0" y="31"/>
                  </a:lnTo>
                  <a:lnTo>
                    <a:pt x="29" y="27"/>
                  </a:lnTo>
                  <a:lnTo>
                    <a:pt x="200"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2" name="Freeform 288"/>
            <p:cNvSpPr>
              <a:spLocks noEditPoints="1"/>
            </p:cNvSpPr>
            <p:nvPr/>
          </p:nvSpPr>
          <p:spPr bwMode="auto">
            <a:xfrm>
              <a:off x="10302807" y="2143271"/>
              <a:ext cx="21627" cy="742928"/>
            </a:xfrm>
            <a:custGeom>
              <a:avLst/>
              <a:gdLst>
                <a:gd name="T0" fmla="*/ 1 w 76"/>
                <a:gd name="T1" fmla="*/ 1946 h 2319"/>
                <a:gd name="T2" fmla="*/ 70 w 76"/>
                <a:gd name="T3" fmla="*/ 1946 h 2319"/>
                <a:gd name="T4" fmla="*/ 69 w 76"/>
                <a:gd name="T5" fmla="*/ 2319 h 2319"/>
                <a:gd name="T6" fmla="*/ 0 w 76"/>
                <a:gd name="T7" fmla="*/ 2319 h 2319"/>
                <a:gd name="T8" fmla="*/ 1 w 76"/>
                <a:gd name="T9" fmla="*/ 1946 h 2319"/>
                <a:gd name="T10" fmla="*/ 2 w 76"/>
                <a:gd name="T11" fmla="*/ 1459 h 2319"/>
                <a:gd name="T12" fmla="*/ 71 w 76"/>
                <a:gd name="T13" fmla="*/ 1459 h 2319"/>
                <a:gd name="T14" fmla="*/ 70 w 76"/>
                <a:gd name="T15" fmla="*/ 1833 h 2319"/>
                <a:gd name="T16" fmla="*/ 1 w 76"/>
                <a:gd name="T17" fmla="*/ 1833 h 2319"/>
                <a:gd name="T18" fmla="*/ 2 w 76"/>
                <a:gd name="T19" fmla="*/ 1459 h 2319"/>
                <a:gd name="T20" fmla="*/ 5 w 76"/>
                <a:gd name="T21" fmla="*/ 972 h 2319"/>
                <a:gd name="T22" fmla="*/ 74 w 76"/>
                <a:gd name="T23" fmla="*/ 972 h 2319"/>
                <a:gd name="T24" fmla="*/ 72 w 76"/>
                <a:gd name="T25" fmla="*/ 1346 h 2319"/>
                <a:gd name="T26" fmla="*/ 3 w 76"/>
                <a:gd name="T27" fmla="*/ 1346 h 2319"/>
                <a:gd name="T28" fmla="*/ 5 w 76"/>
                <a:gd name="T29" fmla="*/ 972 h 2319"/>
                <a:gd name="T30" fmla="*/ 6 w 76"/>
                <a:gd name="T31" fmla="*/ 487 h 2319"/>
                <a:gd name="T32" fmla="*/ 75 w 76"/>
                <a:gd name="T33" fmla="*/ 487 h 2319"/>
                <a:gd name="T34" fmla="*/ 74 w 76"/>
                <a:gd name="T35" fmla="*/ 860 h 2319"/>
                <a:gd name="T36" fmla="*/ 5 w 76"/>
                <a:gd name="T37" fmla="*/ 860 h 2319"/>
                <a:gd name="T38" fmla="*/ 6 w 76"/>
                <a:gd name="T39" fmla="*/ 487 h 2319"/>
                <a:gd name="T40" fmla="*/ 7 w 76"/>
                <a:gd name="T41" fmla="*/ 0 h 2319"/>
                <a:gd name="T42" fmla="*/ 76 w 76"/>
                <a:gd name="T43" fmla="*/ 0 h 2319"/>
                <a:gd name="T44" fmla="*/ 75 w 76"/>
                <a:gd name="T45" fmla="*/ 374 h 2319"/>
                <a:gd name="T46" fmla="*/ 6 w 76"/>
                <a:gd name="T47" fmla="*/ 374 h 2319"/>
                <a:gd name="T48" fmla="*/ 7 w 76"/>
                <a:gd name="T49" fmla="*/ 0 h 2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2319">
                  <a:moveTo>
                    <a:pt x="1" y="1946"/>
                  </a:moveTo>
                  <a:lnTo>
                    <a:pt x="70" y="1946"/>
                  </a:lnTo>
                  <a:lnTo>
                    <a:pt x="69" y="2319"/>
                  </a:lnTo>
                  <a:lnTo>
                    <a:pt x="0" y="2319"/>
                  </a:lnTo>
                  <a:lnTo>
                    <a:pt x="1" y="1946"/>
                  </a:lnTo>
                  <a:close/>
                  <a:moveTo>
                    <a:pt x="2" y="1459"/>
                  </a:moveTo>
                  <a:lnTo>
                    <a:pt x="71" y="1459"/>
                  </a:lnTo>
                  <a:lnTo>
                    <a:pt x="70" y="1833"/>
                  </a:lnTo>
                  <a:lnTo>
                    <a:pt x="1" y="1833"/>
                  </a:lnTo>
                  <a:lnTo>
                    <a:pt x="2" y="1459"/>
                  </a:lnTo>
                  <a:close/>
                  <a:moveTo>
                    <a:pt x="5" y="972"/>
                  </a:moveTo>
                  <a:lnTo>
                    <a:pt x="74" y="972"/>
                  </a:lnTo>
                  <a:lnTo>
                    <a:pt x="72" y="1346"/>
                  </a:lnTo>
                  <a:lnTo>
                    <a:pt x="3" y="1346"/>
                  </a:lnTo>
                  <a:lnTo>
                    <a:pt x="5" y="972"/>
                  </a:lnTo>
                  <a:close/>
                  <a:moveTo>
                    <a:pt x="6" y="487"/>
                  </a:moveTo>
                  <a:lnTo>
                    <a:pt x="75" y="487"/>
                  </a:lnTo>
                  <a:lnTo>
                    <a:pt x="74" y="860"/>
                  </a:lnTo>
                  <a:lnTo>
                    <a:pt x="5" y="860"/>
                  </a:lnTo>
                  <a:lnTo>
                    <a:pt x="6" y="487"/>
                  </a:lnTo>
                  <a:close/>
                  <a:moveTo>
                    <a:pt x="7" y="0"/>
                  </a:moveTo>
                  <a:lnTo>
                    <a:pt x="76" y="0"/>
                  </a:lnTo>
                  <a:lnTo>
                    <a:pt x="75" y="374"/>
                  </a:lnTo>
                  <a:lnTo>
                    <a:pt x="6" y="374"/>
                  </a:lnTo>
                  <a:lnTo>
                    <a:pt x="7"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3" name="Freeform 289"/>
            <p:cNvSpPr>
              <a:spLocks/>
            </p:cNvSpPr>
            <p:nvPr/>
          </p:nvSpPr>
          <p:spPr bwMode="auto">
            <a:xfrm>
              <a:off x="10302807" y="2923377"/>
              <a:ext cx="58782" cy="76921"/>
            </a:xfrm>
            <a:custGeom>
              <a:avLst/>
              <a:gdLst>
                <a:gd name="T0" fmla="*/ 0 w 210"/>
                <a:gd name="T1" fmla="*/ 0 h 239"/>
                <a:gd name="T2" fmla="*/ 69 w 210"/>
                <a:gd name="T3" fmla="*/ 0 h 239"/>
                <a:gd name="T4" fmla="*/ 69 w 210"/>
                <a:gd name="T5" fmla="*/ 144 h 239"/>
                <a:gd name="T6" fmla="*/ 210 w 210"/>
                <a:gd name="T7" fmla="*/ 171 h 239"/>
                <a:gd name="T8" fmla="*/ 198 w 210"/>
                <a:gd name="T9" fmla="*/ 239 h 239"/>
                <a:gd name="T10" fmla="*/ 28 w 210"/>
                <a:gd name="T11" fmla="*/ 207 h 239"/>
                <a:gd name="T12" fmla="*/ 0 w 210"/>
                <a:gd name="T13" fmla="*/ 201 h 239"/>
                <a:gd name="T14" fmla="*/ 0 w 210"/>
                <a:gd name="T15" fmla="*/ 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39">
                  <a:moveTo>
                    <a:pt x="0" y="0"/>
                  </a:moveTo>
                  <a:lnTo>
                    <a:pt x="69" y="0"/>
                  </a:lnTo>
                  <a:lnTo>
                    <a:pt x="69" y="144"/>
                  </a:lnTo>
                  <a:lnTo>
                    <a:pt x="210" y="171"/>
                  </a:lnTo>
                  <a:lnTo>
                    <a:pt x="198" y="239"/>
                  </a:lnTo>
                  <a:lnTo>
                    <a:pt x="28" y="207"/>
                  </a:lnTo>
                  <a:lnTo>
                    <a:pt x="0" y="201"/>
                  </a:lnTo>
                  <a:lnTo>
                    <a:pt x="0"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4" name="Freeform 290"/>
            <p:cNvSpPr>
              <a:spLocks noEditPoints="1"/>
            </p:cNvSpPr>
            <p:nvPr/>
          </p:nvSpPr>
          <p:spPr bwMode="auto">
            <a:xfrm>
              <a:off x="10385988" y="2984914"/>
              <a:ext cx="333280" cy="69229"/>
            </a:xfrm>
            <a:custGeom>
              <a:avLst/>
              <a:gdLst>
                <a:gd name="T0" fmla="*/ 451 w 1202"/>
                <a:gd name="T1" fmla="*/ 82 h 216"/>
                <a:gd name="T2" fmla="*/ 788 w 1202"/>
                <a:gd name="T3" fmla="*/ 145 h 216"/>
                <a:gd name="T4" fmla="*/ 776 w 1202"/>
                <a:gd name="T5" fmla="*/ 212 h 216"/>
                <a:gd name="T6" fmla="*/ 438 w 1202"/>
                <a:gd name="T7" fmla="*/ 150 h 216"/>
                <a:gd name="T8" fmla="*/ 451 w 1202"/>
                <a:gd name="T9" fmla="*/ 82 h 216"/>
                <a:gd name="T10" fmla="*/ 1178 w 1202"/>
                <a:gd name="T11" fmla="*/ 4 h 216"/>
                <a:gd name="T12" fmla="*/ 1202 w 1202"/>
                <a:gd name="T13" fmla="*/ 68 h 216"/>
                <a:gd name="T14" fmla="*/ 893 w 1202"/>
                <a:gd name="T15" fmla="*/ 216 h 216"/>
                <a:gd name="T16" fmla="*/ 869 w 1202"/>
                <a:gd name="T17" fmla="*/ 152 h 216"/>
                <a:gd name="T18" fmla="*/ 1178 w 1202"/>
                <a:gd name="T19" fmla="*/ 4 h 216"/>
                <a:gd name="T20" fmla="*/ 13 w 1202"/>
                <a:gd name="T21" fmla="*/ 0 h 216"/>
                <a:gd name="T22" fmla="*/ 350 w 1202"/>
                <a:gd name="T23" fmla="*/ 63 h 216"/>
                <a:gd name="T24" fmla="*/ 338 w 1202"/>
                <a:gd name="T25" fmla="*/ 131 h 216"/>
                <a:gd name="T26" fmla="*/ 0 w 1202"/>
                <a:gd name="T27" fmla="*/ 68 h 216"/>
                <a:gd name="T28" fmla="*/ 13 w 1202"/>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2" h="216">
                  <a:moveTo>
                    <a:pt x="451" y="82"/>
                  </a:moveTo>
                  <a:lnTo>
                    <a:pt x="788" y="145"/>
                  </a:lnTo>
                  <a:lnTo>
                    <a:pt x="776" y="212"/>
                  </a:lnTo>
                  <a:lnTo>
                    <a:pt x="438" y="150"/>
                  </a:lnTo>
                  <a:lnTo>
                    <a:pt x="451" y="82"/>
                  </a:lnTo>
                  <a:close/>
                  <a:moveTo>
                    <a:pt x="1178" y="4"/>
                  </a:moveTo>
                  <a:lnTo>
                    <a:pt x="1202" y="68"/>
                  </a:lnTo>
                  <a:lnTo>
                    <a:pt x="893" y="216"/>
                  </a:lnTo>
                  <a:lnTo>
                    <a:pt x="869" y="152"/>
                  </a:lnTo>
                  <a:lnTo>
                    <a:pt x="1178" y="4"/>
                  </a:lnTo>
                  <a:close/>
                  <a:moveTo>
                    <a:pt x="13" y="0"/>
                  </a:moveTo>
                  <a:lnTo>
                    <a:pt x="350" y="63"/>
                  </a:lnTo>
                  <a:lnTo>
                    <a:pt x="338" y="131"/>
                  </a:lnTo>
                  <a:lnTo>
                    <a:pt x="0" y="68"/>
                  </a:lnTo>
                  <a:lnTo>
                    <a:pt x="13"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5" name="Freeform 291"/>
            <p:cNvSpPr>
              <a:spLocks/>
            </p:cNvSpPr>
            <p:nvPr/>
          </p:nvSpPr>
          <p:spPr bwMode="auto">
            <a:xfrm>
              <a:off x="10738678" y="2902224"/>
              <a:ext cx="56009" cy="89741"/>
            </a:xfrm>
            <a:custGeom>
              <a:avLst/>
              <a:gdLst>
                <a:gd name="T0" fmla="*/ 133 w 202"/>
                <a:gd name="T1" fmla="*/ 0 h 280"/>
                <a:gd name="T2" fmla="*/ 202 w 202"/>
                <a:gd name="T3" fmla="*/ 0 h 280"/>
                <a:gd name="T4" fmla="*/ 202 w 202"/>
                <a:gd name="T5" fmla="*/ 196 h 280"/>
                <a:gd name="T6" fmla="*/ 180 w 202"/>
                <a:gd name="T7" fmla="*/ 206 h 280"/>
                <a:gd name="T8" fmla="*/ 25 w 202"/>
                <a:gd name="T9" fmla="*/ 280 h 280"/>
                <a:gd name="T10" fmla="*/ 0 w 202"/>
                <a:gd name="T11" fmla="*/ 216 h 280"/>
                <a:gd name="T12" fmla="*/ 133 w 202"/>
                <a:gd name="T13" fmla="*/ 154 h 280"/>
                <a:gd name="T14" fmla="*/ 133 w 202"/>
                <a:gd name="T15" fmla="*/ 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80">
                  <a:moveTo>
                    <a:pt x="133" y="0"/>
                  </a:moveTo>
                  <a:lnTo>
                    <a:pt x="202" y="0"/>
                  </a:lnTo>
                  <a:lnTo>
                    <a:pt x="202" y="196"/>
                  </a:lnTo>
                  <a:lnTo>
                    <a:pt x="180" y="206"/>
                  </a:lnTo>
                  <a:lnTo>
                    <a:pt x="25" y="280"/>
                  </a:lnTo>
                  <a:lnTo>
                    <a:pt x="0" y="216"/>
                  </a:lnTo>
                  <a:lnTo>
                    <a:pt x="133" y="154"/>
                  </a:lnTo>
                  <a:lnTo>
                    <a:pt x="133"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6" name="Freeform 292"/>
            <p:cNvSpPr>
              <a:spLocks noEditPoints="1"/>
            </p:cNvSpPr>
            <p:nvPr/>
          </p:nvSpPr>
          <p:spPr bwMode="auto">
            <a:xfrm>
              <a:off x="10775832" y="2161219"/>
              <a:ext cx="23291" cy="707032"/>
            </a:xfrm>
            <a:custGeom>
              <a:avLst/>
              <a:gdLst>
                <a:gd name="T0" fmla="*/ 3 w 85"/>
                <a:gd name="T1" fmla="*/ 1849 h 2205"/>
                <a:gd name="T2" fmla="*/ 72 w 85"/>
                <a:gd name="T3" fmla="*/ 1849 h 2205"/>
                <a:gd name="T4" fmla="*/ 69 w 85"/>
                <a:gd name="T5" fmla="*/ 2205 h 2205"/>
                <a:gd name="T6" fmla="*/ 0 w 85"/>
                <a:gd name="T7" fmla="*/ 2205 h 2205"/>
                <a:gd name="T8" fmla="*/ 3 w 85"/>
                <a:gd name="T9" fmla="*/ 1849 h 2205"/>
                <a:gd name="T10" fmla="*/ 5 w 85"/>
                <a:gd name="T11" fmla="*/ 1388 h 2205"/>
                <a:gd name="T12" fmla="*/ 74 w 85"/>
                <a:gd name="T13" fmla="*/ 1388 h 2205"/>
                <a:gd name="T14" fmla="*/ 72 w 85"/>
                <a:gd name="T15" fmla="*/ 1743 h 2205"/>
                <a:gd name="T16" fmla="*/ 3 w 85"/>
                <a:gd name="T17" fmla="*/ 1743 h 2205"/>
                <a:gd name="T18" fmla="*/ 5 w 85"/>
                <a:gd name="T19" fmla="*/ 1388 h 2205"/>
                <a:gd name="T20" fmla="*/ 9 w 85"/>
                <a:gd name="T21" fmla="*/ 925 h 2205"/>
                <a:gd name="T22" fmla="*/ 78 w 85"/>
                <a:gd name="T23" fmla="*/ 925 h 2205"/>
                <a:gd name="T24" fmla="*/ 76 w 85"/>
                <a:gd name="T25" fmla="*/ 1280 h 2205"/>
                <a:gd name="T26" fmla="*/ 7 w 85"/>
                <a:gd name="T27" fmla="*/ 1280 h 2205"/>
                <a:gd name="T28" fmla="*/ 9 w 85"/>
                <a:gd name="T29" fmla="*/ 925 h 2205"/>
                <a:gd name="T30" fmla="*/ 12 w 85"/>
                <a:gd name="T31" fmla="*/ 463 h 2205"/>
                <a:gd name="T32" fmla="*/ 81 w 85"/>
                <a:gd name="T33" fmla="*/ 463 h 2205"/>
                <a:gd name="T34" fmla="*/ 78 w 85"/>
                <a:gd name="T35" fmla="*/ 819 h 2205"/>
                <a:gd name="T36" fmla="*/ 9 w 85"/>
                <a:gd name="T37" fmla="*/ 819 h 2205"/>
                <a:gd name="T38" fmla="*/ 12 w 85"/>
                <a:gd name="T39" fmla="*/ 463 h 2205"/>
                <a:gd name="T40" fmla="*/ 16 w 85"/>
                <a:gd name="T41" fmla="*/ 0 h 2205"/>
                <a:gd name="T42" fmla="*/ 85 w 85"/>
                <a:gd name="T43" fmla="*/ 0 h 2205"/>
                <a:gd name="T44" fmla="*/ 82 w 85"/>
                <a:gd name="T45" fmla="*/ 357 h 2205"/>
                <a:gd name="T46" fmla="*/ 13 w 85"/>
                <a:gd name="T47" fmla="*/ 357 h 2205"/>
                <a:gd name="T48" fmla="*/ 16 w 85"/>
                <a:gd name="T49" fmla="*/ 0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2205">
                  <a:moveTo>
                    <a:pt x="3" y="1849"/>
                  </a:moveTo>
                  <a:lnTo>
                    <a:pt x="72" y="1849"/>
                  </a:lnTo>
                  <a:lnTo>
                    <a:pt x="69" y="2205"/>
                  </a:lnTo>
                  <a:lnTo>
                    <a:pt x="0" y="2205"/>
                  </a:lnTo>
                  <a:lnTo>
                    <a:pt x="3" y="1849"/>
                  </a:lnTo>
                  <a:close/>
                  <a:moveTo>
                    <a:pt x="5" y="1388"/>
                  </a:moveTo>
                  <a:lnTo>
                    <a:pt x="74" y="1388"/>
                  </a:lnTo>
                  <a:lnTo>
                    <a:pt x="72" y="1743"/>
                  </a:lnTo>
                  <a:lnTo>
                    <a:pt x="3" y="1743"/>
                  </a:lnTo>
                  <a:lnTo>
                    <a:pt x="5" y="1388"/>
                  </a:lnTo>
                  <a:close/>
                  <a:moveTo>
                    <a:pt x="9" y="925"/>
                  </a:moveTo>
                  <a:lnTo>
                    <a:pt x="78" y="925"/>
                  </a:lnTo>
                  <a:lnTo>
                    <a:pt x="76" y="1280"/>
                  </a:lnTo>
                  <a:lnTo>
                    <a:pt x="7" y="1280"/>
                  </a:lnTo>
                  <a:lnTo>
                    <a:pt x="9" y="925"/>
                  </a:lnTo>
                  <a:close/>
                  <a:moveTo>
                    <a:pt x="12" y="463"/>
                  </a:moveTo>
                  <a:lnTo>
                    <a:pt x="81" y="463"/>
                  </a:lnTo>
                  <a:lnTo>
                    <a:pt x="78" y="819"/>
                  </a:lnTo>
                  <a:lnTo>
                    <a:pt x="9" y="819"/>
                  </a:lnTo>
                  <a:lnTo>
                    <a:pt x="12" y="463"/>
                  </a:lnTo>
                  <a:close/>
                  <a:moveTo>
                    <a:pt x="16" y="0"/>
                  </a:moveTo>
                  <a:lnTo>
                    <a:pt x="85" y="0"/>
                  </a:lnTo>
                  <a:lnTo>
                    <a:pt x="82" y="357"/>
                  </a:lnTo>
                  <a:lnTo>
                    <a:pt x="13" y="357"/>
                  </a:lnTo>
                  <a:lnTo>
                    <a:pt x="16"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7" name="Freeform 293"/>
            <p:cNvSpPr>
              <a:spLocks/>
            </p:cNvSpPr>
            <p:nvPr/>
          </p:nvSpPr>
          <p:spPr bwMode="auto">
            <a:xfrm>
              <a:off x="10742560" y="2039428"/>
              <a:ext cx="56563" cy="87177"/>
            </a:xfrm>
            <a:custGeom>
              <a:avLst/>
              <a:gdLst>
                <a:gd name="T0" fmla="*/ 23 w 206"/>
                <a:gd name="T1" fmla="*/ 0 h 273"/>
                <a:gd name="T2" fmla="*/ 183 w 206"/>
                <a:gd name="T3" fmla="*/ 67 h 273"/>
                <a:gd name="T4" fmla="*/ 206 w 206"/>
                <a:gd name="T5" fmla="*/ 76 h 273"/>
                <a:gd name="T6" fmla="*/ 206 w 206"/>
                <a:gd name="T7" fmla="*/ 100 h 273"/>
                <a:gd name="T8" fmla="*/ 205 w 206"/>
                <a:gd name="T9" fmla="*/ 273 h 273"/>
                <a:gd name="T10" fmla="*/ 136 w 206"/>
                <a:gd name="T11" fmla="*/ 271 h 273"/>
                <a:gd name="T12" fmla="*/ 137 w 206"/>
                <a:gd name="T13" fmla="*/ 122 h 273"/>
                <a:gd name="T14" fmla="*/ 0 w 206"/>
                <a:gd name="T15" fmla="*/ 66 h 273"/>
                <a:gd name="T16" fmla="*/ 23 w 206"/>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73">
                  <a:moveTo>
                    <a:pt x="23" y="0"/>
                  </a:moveTo>
                  <a:lnTo>
                    <a:pt x="183" y="67"/>
                  </a:lnTo>
                  <a:lnTo>
                    <a:pt x="206" y="76"/>
                  </a:lnTo>
                  <a:lnTo>
                    <a:pt x="206" y="100"/>
                  </a:lnTo>
                  <a:lnTo>
                    <a:pt x="205" y="273"/>
                  </a:lnTo>
                  <a:lnTo>
                    <a:pt x="136" y="271"/>
                  </a:lnTo>
                  <a:lnTo>
                    <a:pt x="137" y="122"/>
                  </a:lnTo>
                  <a:lnTo>
                    <a:pt x="0" y="66"/>
                  </a:lnTo>
                  <a:lnTo>
                    <a:pt x="23"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8" name="Freeform 294"/>
            <p:cNvSpPr>
              <a:spLocks noEditPoints="1"/>
            </p:cNvSpPr>
            <p:nvPr/>
          </p:nvSpPr>
          <p:spPr bwMode="auto">
            <a:xfrm>
              <a:off x="10388761" y="1984942"/>
              <a:ext cx="333835" cy="64101"/>
            </a:xfrm>
            <a:custGeom>
              <a:avLst/>
              <a:gdLst>
                <a:gd name="T0" fmla="*/ 336 w 1203"/>
                <a:gd name="T1" fmla="*/ 81 h 201"/>
                <a:gd name="T2" fmla="*/ 347 w 1203"/>
                <a:gd name="T3" fmla="*/ 149 h 201"/>
                <a:gd name="T4" fmla="*/ 11 w 1203"/>
                <a:gd name="T5" fmla="*/ 201 h 201"/>
                <a:gd name="T6" fmla="*/ 0 w 1203"/>
                <a:gd name="T7" fmla="*/ 133 h 201"/>
                <a:gd name="T8" fmla="*/ 336 w 1203"/>
                <a:gd name="T9" fmla="*/ 81 h 201"/>
                <a:gd name="T10" fmla="*/ 771 w 1203"/>
                <a:gd name="T11" fmla="*/ 12 h 201"/>
                <a:gd name="T12" fmla="*/ 783 w 1203"/>
                <a:gd name="T13" fmla="*/ 80 h 201"/>
                <a:gd name="T14" fmla="*/ 448 w 1203"/>
                <a:gd name="T15" fmla="*/ 133 h 201"/>
                <a:gd name="T16" fmla="*/ 437 w 1203"/>
                <a:gd name="T17" fmla="*/ 66 h 201"/>
                <a:gd name="T18" fmla="*/ 771 w 1203"/>
                <a:gd name="T19" fmla="*/ 12 h 201"/>
                <a:gd name="T20" fmla="*/ 889 w 1203"/>
                <a:gd name="T21" fmla="*/ 0 h 201"/>
                <a:gd name="T22" fmla="*/ 1203 w 1203"/>
                <a:gd name="T23" fmla="*/ 131 h 201"/>
                <a:gd name="T24" fmla="*/ 1180 w 1203"/>
                <a:gd name="T25" fmla="*/ 196 h 201"/>
                <a:gd name="T26" fmla="*/ 866 w 1203"/>
                <a:gd name="T27" fmla="*/ 66 h 201"/>
                <a:gd name="T28" fmla="*/ 889 w 1203"/>
                <a:gd name="T29"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3" h="201">
                  <a:moveTo>
                    <a:pt x="336" y="81"/>
                  </a:moveTo>
                  <a:lnTo>
                    <a:pt x="347" y="149"/>
                  </a:lnTo>
                  <a:lnTo>
                    <a:pt x="11" y="201"/>
                  </a:lnTo>
                  <a:lnTo>
                    <a:pt x="0" y="133"/>
                  </a:lnTo>
                  <a:lnTo>
                    <a:pt x="336" y="81"/>
                  </a:lnTo>
                  <a:close/>
                  <a:moveTo>
                    <a:pt x="771" y="12"/>
                  </a:moveTo>
                  <a:lnTo>
                    <a:pt x="783" y="80"/>
                  </a:lnTo>
                  <a:lnTo>
                    <a:pt x="448" y="133"/>
                  </a:lnTo>
                  <a:lnTo>
                    <a:pt x="437" y="66"/>
                  </a:lnTo>
                  <a:lnTo>
                    <a:pt x="771" y="12"/>
                  </a:lnTo>
                  <a:close/>
                  <a:moveTo>
                    <a:pt x="889" y="0"/>
                  </a:moveTo>
                  <a:lnTo>
                    <a:pt x="1203" y="131"/>
                  </a:lnTo>
                  <a:lnTo>
                    <a:pt x="1180" y="196"/>
                  </a:lnTo>
                  <a:lnTo>
                    <a:pt x="866" y="66"/>
                  </a:lnTo>
                  <a:lnTo>
                    <a:pt x="889"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49" name="Freeform 295"/>
            <p:cNvSpPr>
              <a:spLocks noEditPoints="1"/>
            </p:cNvSpPr>
            <p:nvPr/>
          </p:nvSpPr>
          <p:spPr bwMode="auto">
            <a:xfrm>
              <a:off x="10334970" y="2024043"/>
              <a:ext cx="429771" cy="993562"/>
            </a:xfrm>
            <a:custGeom>
              <a:avLst/>
              <a:gdLst>
                <a:gd name="T0" fmla="*/ 67 w 1550"/>
                <a:gd name="T1" fmla="*/ 1862 h 3101"/>
                <a:gd name="T2" fmla="*/ 67 w 1550"/>
                <a:gd name="T3" fmla="*/ 2848 h 3101"/>
                <a:gd name="T4" fmla="*/ 929 w 1550"/>
                <a:gd name="T5" fmla="*/ 3008 h 3101"/>
                <a:gd name="T6" fmla="*/ 937 w 1550"/>
                <a:gd name="T7" fmla="*/ 1909 h 3101"/>
                <a:gd name="T8" fmla="*/ 67 w 1550"/>
                <a:gd name="T9" fmla="*/ 1862 h 3101"/>
                <a:gd name="T10" fmla="*/ 67 w 1550"/>
                <a:gd name="T11" fmla="*/ 1591 h 3101"/>
                <a:gd name="T12" fmla="*/ 67 w 1550"/>
                <a:gd name="T13" fmla="*/ 1790 h 3101"/>
                <a:gd name="T14" fmla="*/ 937 w 1550"/>
                <a:gd name="T15" fmla="*/ 1832 h 3101"/>
                <a:gd name="T16" fmla="*/ 937 w 1550"/>
                <a:gd name="T17" fmla="*/ 1609 h 3101"/>
                <a:gd name="T18" fmla="*/ 67 w 1550"/>
                <a:gd name="T19" fmla="*/ 1591 h 3101"/>
                <a:gd name="T20" fmla="*/ 942 w 1550"/>
                <a:gd name="T21" fmla="*/ 1303 h 3101"/>
                <a:gd name="T22" fmla="*/ 71 w 1550"/>
                <a:gd name="T23" fmla="*/ 1316 h 3101"/>
                <a:gd name="T24" fmla="*/ 67 w 1550"/>
                <a:gd name="T25" fmla="*/ 1519 h 3101"/>
                <a:gd name="T26" fmla="*/ 942 w 1550"/>
                <a:gd name="T27" fmla="*/ 1532 h 3101"/>
                <a:gd name="T28" fmla="*/ 942 w 1550"/>
                <a:gd name="T29" fmla="*/ 1303 h 3101"/>
                <a:gd name="T30" fmla="*/ 946 w 1550"/>
                <a:gd name="T31" fmla="*/ 1003 h 3101"/>
                <a:gd name="T32" fmla="*/ 71 w 1550"/>
                <a:gd name="T33" fmla="*/ 1045 h 3101"/>
                <a:gd name="T34" fmla="*/ 71 w 1550"/>
                <a:gd name="T35" fmla="*/ 1248 h 3101"/>
                <a:gd name="T36" fmla="*/ 942 w 1550"/>
                <a:gd name="T37" fmla="*/ 1228 h 3101"/>
                <a:gd name="T38" fmla="*/ 946 w 1550"/>
                <a:gd name="T39" fmla="*/ 1003 h 3101"/>
                <a:gd name="T40" fmla="*/ 946 w 1550"/>
                <a:gd name="T41" fmla="*/ 699 h 3101"/>
                <a:gd name="T42" fmla="*/ 71 w 1550"/>
                <a:gd name="T43" fmla="*/ 774 h 3101"/>
                <a:gd name="T44" fmla="*/ 71 w 1550"/>
                <a:gd name="T45" fmla="*/ 977 h 3101"/>
                <a:gd name="T46" fmla="*/ 946 w 1550"/>
                <a:gd name="T47" fmla="*/ 928 h 3101"/>
                <a:gd name="T48" fmla="*/ 946 w 1550"/>
                <a:gd name="T49" fmla="*/ 699 h 3101"/>
                <a:gd name="T50" fmla="*/ 946 w 1550"/>
                <a:gd name="T51" fmla="*/ 399 h 3101"/>
                <a:gd name="T52" fmla="*/ 75 w 1550"/>
                <a:gd name="T53" fmla="*/ 504 h 3101"/>
                <a:gd name="T54" fmla="*/ 75 w 1550"/>
                <a:gd name="T55" fmla="*/ 707 h 3101"/>
                <a:gd name="T56" fmla="*/ 946 w 1550"/>
                <a:gd name="T57" fmla="*/ 622 h 3101"/>
                <a:gd name="T58" fmla="*/ 946 w 1550"/>
                <a:gd name="T59" fmla="*/ 399 h 3101"/>
                <a:gd name="T60" fmla="*/ 950 w 1550"/>
                <a:gd name="T61" fmla="*/ 93 h 3101"/>
                <a:gd name="T62" fmla="*/ 75 w 1550"/>
                <a:gd name="T63" fmla="*/ 229 h 3101"/>
                <a:gd name="T64" fmla="*/ 75 w 1550"/>
                <a:gd name="T65" fmla="*/ 432 h 3101"/>
                <a:gd name="T66" fmla="*/ 946 w 1550"/>
                <a:gd name="T67" fmla="*/ 318 h 3101"/>
                <a:gd name="T68" fmla="*/ 950 w 1550"/>
                <a:gd name="T69" fmla="*/ 93 h 3101"/>
                <a:gd name="T70" fmla="*/ 1034 w 1550"/>
                <a:gd name="T71" fmla="*/ 0 h 3101"/>
                <a:gd name="T72" fmla="*/ 1550 w 1550"/>
                <a:gd name="T73" fmla="*/ 225 h 3101"/>
                <a:gd name="T74" fmla="*/ 1533 w 1550"/>
                <a:gd name="T75" fmla="*/ 2839 h 3101"/>
                <a:gd name="T76" fmla="*/ 1013 w 1550"/>
                <a:gd name="T77" fmla="*/ 3101 h 3101"/>
                <a:gd name="T78" fmla="*/ 0 w 1550"/>
                <a:gd name="T79" fmla="*/ 2903 h 3101"/>
                <a:gd name="T80" fmla="*/ 7 w 1550"/>
                <a:gd name="T81" fmla="*/ 170 h 3101"/>
                <a:gd name="T82" fmla="*/ 1034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7" y="1862"/>
                  </a:moveTo>
                  <a:lnTo>
                    <a:pt x="67" y="2848"/>
                  </a:lnTo>
                  <a:lnTo>
                    <a:pt x="929" y="3008"/>
                  </a:lnTo>
                  <a:lnTo>
                    <a:pt x="937" y="1909"/>
                  </a:lnTo>
                  <a:lnTo>
                    <a:pt x="67" y="1862"/>
                  </a:lnTo>
                  <a:close/>
                  <a:moveTo>
                    <a:pt x="67" y="1591"/>
                  </a:moveTo>
                  <a:lnTo>
                    <a:pt x="67" y="1790"/>
                  </a:lnTo>
                  <a:lnTo>
                    <a:pt x="937" y="1832"/>
                  </a:lnTo>
                  <a:lnTo>
                    <a:pt x="937" y="1609"/>
                  </a:lnTo>
                  <a:lnTo>
                    <a:pt x="67" y="1591"/>
                  </a:lnTo>
                  <a:close/>
                  <a:moveTo>
                    <a:pt x="942" y="1303"/>
                  </a:moveTo>
                  <a:lnTo>
                    <a:pt x="71" y="1316"/>
                  </a:lnTo>
                  <a:lnTo>
                    <a:pt x="67" y="1519"/>
                  </a:lnTo>
                  <a:lnTo>
                    <a:pt x="942" y="1532"/>
                  </a:lnTo>
                  <a:lnTo>
                    <a:pt x="942" y="1303"/>
                  </a:lnTo>
                  <a:close/>
                  <a:moveTo>
                    <a:pt x="946" y="1003"/>
                  </a:moveTo>
                  <a:lnTo>
                    <a:pt x="71" y="1045"/>
                  </a:lnTo>
                  <a:lnTo>
                    <a:pt x="71" y="1248"/>
                  </a:lnTo>
                  <a:lnTo>
                    <a:pt x="942" y="1228"/>
                  </a:lnTo>
                  <a:lnTo>
                    <a:pt x="946" y="1003"/>
                  </a:lnTo>
                  <a:close/>
                  <a:moveTo>
                    <a:pt x="946" y="699"/>
                  </a:moveTo>
                  <a:lnTo>
                    <a:pt x="71" y="774"/>
                  </a:lnTo>
                  <a:lnTo>
                    <a:pt x="71" y="977"/>
                  </a:lnTo>
                  <a:lnTo>
                    <a:pt x="946" y="928"/>
                  </a:lnTo>
                  <a:lnTo>
                    <a:pt x="946" y="699"/>
                  </a:lnTo>
                  <a:close/>
                  <a:moveTo>
                    <a:pt x="946" y="399"/>
                  </a:moveTo>
                  <a:lnTo>
                    <a:pt x="75" y="504"/>
                  </a:lnTo>
                  <a:lnTo>
                    <a:pt x="75" y="707"/>
                  </a:lnTo>
                  <a:lnTo>
                    <a:pt x="946" y="622"/>
                  </a:lnTo>
                  <a:lnTo>
                    <a:pt x="946" y="399"/>
                  </a:lnTo>
                  <a:close/>
                  <a:moveTo>
                    <a:pt x="950" y="93"/>
                  </a:moveTo>
                  <a:lnTo>
                    <a:pt x="75" y="229"/>
                  </a:lnTo>
                  <a:lnTo>
                    <a:pt x="75" y="432"/>
                  </a:lnTo>
                  <a:lnTo>
                    <a:pt x="946" y="318"/>
                  </a:lnTo>
                  <a:lnTo>
                    <a:pt x="950" y="93"/>
                  </a:lnTo>
                  <a:close/>
                  <a:moveTo>
                    <a:pt x="1034" y="0"/>
                  </a:moveTo>
                  <a:lnTo>
                    <a:pt x="1550" y="225"/>
                  </a:lnTo>
                  <a:lnTo>
                    <a:pt x="1533" y="2839"/>
                  </a:lnTo>
                  <a:lnTo>
                    <a:pt x="1013" y="3101"/>
                  </a:lnTo>
                  <a:lnTo>
                    <a:pt x="0" y="2903"/>
                  </a:lnTo>
                  <a:lnTo>
                    <a:pt x="7" y="170"/>
                  </a:lnTo>
                  <a:lnTo>
                    <a:pt x="1034"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50" name="Freeform 296"/>
            <p:cNvSpPr>
              <a:spLocks/>
            </p:cNvSpPr>
            <p:nvPr/>
          </p:nvSpPr>
          <p:spPr bwMode="auto">
            <a:xfrm>
              <a:off x="9909636" y="2314420"/>
              <a:ext cx="620534" cy="386528"/>
            </a:xfrm>
            <a:custGeom>
              <a:avLst/>
              <a:gdLst>
                <a:gd name="T0" fmla="*/ 1047 w 2239"/>
                <a:gd name="T1" fmla="*/ 0 h 1206"/>
                <a:gd name="T2" fmla="*/ 2239 w 2239"/>
                <a:gd name="T3" fmla="*/ 603 h 1206"/>
                <a:gd name="T4" fmla="*/ 1047 w 2239"/>
                <a:gd name="T5" fmla="*/ 1206 h 1206"/>
                <a:gd name="T6" fmla="*/ 1047 w 2239"/>
                <a:gd name="T7" fmla="*/ 967 h 1206"/>
                <a:gd name="T8" fmla="*/ 0 w 2239"/>
                <a:gd name="T9" fmla="*/ 967 h 1206"/>
                <a:gd name="T10" fmla="*/ 0 w 2239"/>
                <a:gd name="T11" fmla="*/ 239 h 1206"/>
                <a:gd name="T12" fmla="*/ 1047 w 2239"/>
                <a:gd name="T13" fmla="*/ 239 h 1206"/>
                <a:gd name="T14" fmla="*/ 1047 w 2239"/>
                <a:gd name="T15" fmla="*/ 0 h 1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39" h="1206">
                  <a:moveTo>
                    <a:pt x="1047" y="0"/>
                  </a:moveTo>
                  <a:lnTo>
                    <a:pt x="2239" y="603"/>
                  </a:lnTo>
                  <a:lnTo>
                    <a:pt x="1047" y="1206"/>
                  </a:lnTo>
                  <a:lnTo>
                    <a:pt x="1047" y="967"/>
                  </a:lnTo>
                  <a:lnTo>
                    <a:pt x="0" y="967"/>
                  </a:lnTo>
                  <a:lnTo>
                    <a:pt x="0" y="239"/>
                  </a:lnTo>
                  <a:lnTo>
                    <a:pt x="1047" y="239"/>
                  </a:lnTo>
                  <a:lnTo>
                    <a:pt x="1047"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51" name="Freeform 297"/>
            <p:cNvSpPr>
              <a:spLocks noEditPoints="1"/>
            </p:cNvSpPr>
            <p:nvPr/>
          </p:nvSpPr>
          <p:spPr bwMode="auto">
            <a:xfrm>
              <a:off x="9895218" y="2308010"/>
              <a:ext cx="631625" cy="399348"/>
            </a:xfrm>
            <a:custGeom>
              <a:avLst/>
              <a:gdLst>
                <a:gd name="T0" fmla="*/ 1072 w 2279"/>
                <a:gd name="T1" fmla="*/ 41 h 1247"/>
                <a:gd name="T2" fmla="*/ 1072 w 2279"/>
                <a:gd name="T3" fmla="*/ 273 h 1247"/>
                <a:gd name="T4" fmla="*/ 25 w 2279"/>
                <a:gd name="T5" fmla="*/ 273 h 1247"/>
                <a:gd name="T6" fmla="*/ 25 w 2279"/>
                <a:gd name="T7" fmla="*/ 975 h 1247"/>
                <a:gd name="T8" fmla="*/ 1072 w 2279"/>
                <a:gd name="T9" fmla="*/ 975 h 1247"/>
                <a:gd name="T10" fmla="*/ 1072 w 2279"/>
                <a:gd name="T11" fmla="*/ 1207 h 1247"/>
                <a:gd name="T12" fmla="*/ 2223 w 2279"/>
                <a:gd name="T13" fmla="*/ 624 h 1247"/>
                <a:gd name="T14" fmla="*/ 1072 w 2279"/>
                <a:gd name="T15" fmla="*/ 41 h 1247"/>
                <a:gd name="T16" fmla="*/ 1047 w 2279"/>
                <a:gd name="T17" fmla="*/ 0 h 1247"/>
                <a:gd name="T18" fmla="*/ 1066 w 2279"/>
                <a:gd name="T19" fmla="*/ 9 h 1247"/>
                <a:gd name="T20" fmla="*/ 2257 w 2279"/>
                <a:gd name="T21" fmla="*/ 612 h 1247"/>
                <a:gd name="T22" fmla="*/ 2279 w 2279"/>
                <a:gd name="T23" fmla="*/ 624 h 1247"/>
                <a:gd name="T24" fmla="*/ 2257 w 2279"/>
                <a:gd name="T25" fmla="*/ 635 h 1247"/>
                <a:gd name="T26" fmla="*/ 1066 w 2279"/>
                <a:gd name="T27" fmla="*/ 1238 h 1247"/>
                <a:gd name="T28" fmla="*/ 1047 w 2279"/>
                <a:gd name="T29" fmla="*/ 1247 h 1247"/>
                <a:gd name="T30" fmla="*/ 1047 w 2279"/>
                <a:gd name="T31" fmla="*/ 1001 h 1247"/>
                <a:gd name="T32" fmla="*/ 0 w 2279"/>
                <a:gd name="T33" fmla="*/ 1001 h 1247"/>
                <a:gd name="T34" fmla="*/ 0 w 2279"/>
                <a:gd name="T35" fmla="*/ 247 h 1247"/>
                <a:gd name="T36" fmla="*/ 1047 w 2279"/>
                <a:gd name="T37" fmla="*/ 247 h 1247"/>
                <a:gd name="T38" fmla="*/ 1047 w 2279"/>
                <a:gd name="T39"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9" h="1247">
                  <a:moveTo>
                    <a:pt x="1072" y="41"/>
                  </a:moveTo>
                  <a:lnTo>
                    <a:pt x="1072" y="273"/>
                  </a:lnTo>
                  <a:lnTo>
                    <a:pt x="25" y="273"/>
                  </a:lnTo>
                  <a:lnTo>
                    <a:pt x="25" y="975"/>
                  </a:lnTo>
                  <a:lnTo>
                    <a:pt x="1072" y="975"/>
                  </a:lnTo>
                  <a:lnTo>
                    <a:pt x="1072" y="1207"/>
                  </a:lnTo>
                  <a:lnTo>
                    <a:pt x="2223" y="624"/>
                  </a:lnTo>
                  <a:lnTo>
                    <a:pt x="1072" y="41"/>
                  </a:lnTo>
                  <a:close/>
                  <a:moveTo>
                    <a:pt x="1047" y="0"/>
                  </a:moveTo>
                  <a:lnTo>
                    <a:pt x="1066" y="9"/>
                  </a:lnTo>
                  <a:lnTo>
                    <a:pt x="2257" y="612"/>
                  </a:lnTo>
                  <a:lnTo>
                    <a:pt x="2279" y="624"/>
                  </a:lnTo>
                  <a:lnTo>
                    <a:pt x="2257" y="635"/>
                  </a:lnTo>
                  <a:lnTo>
                    <a:pt x="1066" y="1238"/>
                  </a:lnTo>
                  <a:lnTo>
                    <a:pt x="1047" y="1247"/>
                  </a:lnTo>
                  <a:lnTo>
                    <a:pt x="1047" y="1001"/>
                  </a:lnTo>
                  <a:lnTo>
                    <a:pt x="0" y="1001"/>
                  </a:lnTo>
                  <a:lnTo>
                    <a:pt x="0" y="247"/>
                  </a:lnTo>
                  <a:lnTo>
                    <a:pt x="1047" y="247"/>
                  </a:lnTo>
                  <a:lnTo>
                    <a:pt x="1047"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sp>
          <p:nvSpPr>
            <p:cNvPr id="52" name="Freeform 298"/>
            <p:cNvSpPr>
              <a:spLocks noEditPoints="1"/>
            </p:cNvSpPr>
            <p:nvPr/>
          </p:nvSpPr>
          <p:spPr bwMode="auto">
            <a:xfrm>
              <a:off x="9632364" y="2002890"/>
              <a:ext cx="429771" cy="994203"/>
            </a:xfrm>
            <a:custGeom>
              <a:avLst/>
              <a:gdLst>
                <a:gd name="T0" fmla="*/ 68 w 1550"/>
                <a:gd name="T1" fmla="*/ 1861 h 3101"/>
                <a:gd name="T2" fmla="*/ 68 w 1550"/>
                <a:gd name="T3" fmla="*/ 2848 h 3101"/>
                <a:gd name="T4" fmla="*/ 930 w 1550"/>
                <a:gd name="T5" fmla="*/ 3007 h 3101"/>
                <a:gd name="T6" fmla="*/ 939 w 1550"/>
                <a:gd name="T7" fmla="*/ 1909 h 3101"/>
                <a:gd name="T8" fmla="*/ 68 w 1550"/>
                <a:gd name="T9" fmla="*/ 1861 h 3101"/>
                <a:gd name="T10" fmla="*/ 68 w 1550"/>
                <a:gd name="T11" fmla="*/ 1591 h 3101"/>
                <a:gd name="T12" fmla="*/ 68 w 1550"/>
                <a:gd name="T13" fmla="*/ 1790 h 3101"/>
                <a:gd name="T14" fmla="*/ 939 w 1550"/>
                <a:gd name="T15" fmla="*/ 1832 h 3101"/>
                <a:gd name="T16" fmla="*/ 939 w 1550"/>
                <a:gd name="T17" fmla="*/ 1607 h 3101"/>
                <a:gd name="T18" fmla="*/ 68 w 1550"/>
                <a:gd name="T19" fmla="*/ 1591 h 3101"/>
                <a:gd name="T20" fmla="*/ 942 w 1550"/>
                <a:gd name="T21" fmla="*/ 1303 h 3101"/>
                <a:gd name="T22" fmla="*/ 72 w 1550"/>
                <a:gd name="T23" fmla="*/ 1316 h 3101"/>
                <a:gd name="T24" fmla="*/ 68 w 1550"/>
                <a:gd name="T25" fmla="*/ 1519 h 3101"/>
                <a:gd name="T26" fmla="*/ 942 w 1550"/>
                <a:gd name="T27" fmla="*/ 1532 h 3101"/>
                <a:gd name="T28" fmla="*/ 942 w 1550"/>
                <a:gd name="T29" fmla="*/ 1303 h 3101"/>
                <a:gd name="T30" fmla="*/ 946 w 1550"/>
                <a:gd name="T31" fmla="*/ 1003 h 3101"/>
                <a:gd name="T32" fmla="*/ 72 w 1550"/>
                <a:gd name="T33" fmla="*/ 1045 h 3101"/>
                <a:gd name="T34" fmla="*/ 72 w 1550"/>
                <a:gd name="T35" fmla="*/ 1248 h 3101"/>
                <a:gd name="T36" fmla="*/ 942 w 1550"/>
                <a:gd name="T37" fmla="*/ 1226 h 3101"/>
                <a:gd name="T38" fmla="*/ 946 w 1550"/>
                <a:gd name="T39" fmla="*/ 1003 h 3101"/>
                <a:gd name="T40" fmla="*/ 946 w 1550"/>
                <a:gd name="T41" fmla="*/ 699 h 3101"/>
                <a:gd name="T42" fmla="*/ 72 w 1550"/>
                <a:gd name="T43" fmla="*/ 774 h 3101"/>
                <a:gd name="T44" fmla="*/ 72 w 1550"/>
                <a:gd name="T45" fmla="*/ 977 h 3101"/>
                <a:gd name="T46" fmla="*/ 946 w 1550"/>
                <a:gd name="T47" fmla="*/ 926 h 3101"/>
                <a:gd name="T48" fmla="*/ 946 w 1550"/>
                <a:gd name="T49" fmla="*/ 699 h 3101"/>
                <a:gd name="T50" fmla="*/ 946 w 1550"/>
                <a:gd name="T51" fmla="*/ 399 h 3101"/>
                <a:gd name="T52" fmla="*/ 77 w 1550"/>
                <a:gd name="T53" fmla="*/ 503 h 3101"/>
                <a:gd name="T54" fmla="*/ 77 w 1550"/>
                <a:gd name="T55" fmla="*/ 706 h 3101"/>
                <a:gd name="T56" fmla="*/ 946 w 1550"/>
                <a:gd name="T57" fmla="*/ 622 h 3101"/>
                <a:gd name="T58" fmla="*/ 946 w 1550"/>
                <a:gd name="T59" fmla="*/ 399 h 3101"/>
                <a:gd name="T60" fmla="*/ 951 w 1550"/>
                <a:gd name="T61" fmla="*/ 93 h 3101"/>
                <a:gd name="T62" fmla="*/ 77 w 1550"/>
                <a:gd name="T63" fmla="*/ 229 h 3101"/>
                <a:gd name="T64" fmla="*/ 77 w 1550"/>
                <a:gd name="T65" fmla="*/ 432 h 3101"/>
                <a:gd name="T66" fmla="*/ 946 w 1550"/>
                <a:gd name="T67" fmla="*/ 318 h 3101"/>
                <a:gd name="T68" fmla="*/ 951 w 1550"/>
                <a:gd name="T69" fmla="*/ 93 h 3101"/>
                <a:gd name="T70" fmla="*/ 1036 w 1550"/>
                <a:gd name="T71" fmla="*/ 0 h 3101"/>
                <a:gd name="T72" fmla="*/ 1550 w 1550"/>
                <a:gd name="T73" fmla="*/ 225 h 3101"/>
                <a:gd name="T74" fmla="*/ 1534 w 1550"/>
                <a:gd name="T75" fmla="*/ 2839 h 3101"/>
                <a:gd name="T76" fmla="*/ 1014 w 1550"/>
                <a:gd name="T77" fmla="*/ 3101 h 3101"/>
                <a:gd name="T78" fmla="*/ 0 w 1550"/>
                <a:gd name="T79" fmla="*/ 2903 h 3101"/>
                <a:gd name="T80" fmla="*/ 9 w 1550"/>
                <a:gd name="T81" fmla="*/ 170 h 3101"/>
                <a:gd name="T82" fmla="*/ 1036 w 1550"/>
                <a:gd name="T83" fmla="*/ 0 h 3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50" h="3101">
                  <a:moveTo>
                    <a:pt x="68" y="1861"/>
                  </a:moveTo>
                  <a:lnTo>
                    <a:pt x="68" y="2848"/>
                  </a:lnTo>
                  <a:lnTo>
                    <a:pt x="930" y="3007"/>
                  </a:lnTo>
                  <a:lnTo>
                    <a:pt x="939" y="1909"/>
                  </a:lnTo>
                  <a:lnTo>
                    <a:pt x="68" y="1861"/>
                  </a:lnTo>
                  <a:close/>
                  <a:moveTo>
                    <a:pt x="68" y="1591"/>
                  </a:moveTo>
                  <a:lnTo>
                    <a:pt x="68" y="1790"/>
                  </a:lnTo>
                  <a:lnTo>
                    <a:pt x="939" y="1832"/>
                  </a:lnTo>
                  <a:lnTo>
                    <a:pt x="939" y="1607"/>
                  </a:lnTo>
                  <a:lnTo>
                    <a:pt x="68" y="1591"/>
                  </a:lnTo>
                  <a:close/>
                  <a:moveTo>
                    <a:pt x="942" y="1303"/>
                  </a:moveTo>
                  <a:lnTo>
                    <a:pt x="72" y="1316"/>
                  </a:lnTo>
                  <a:lnTo>
                    <a:pt x="68" y="1519"/>
                  </a:lnTo>
                  <a:lnTo>
                    <a:pt x="942" y="1532"/>
                  </a:lnTo>
                  <a:lnTo>
                    <a:pt x="942" y="1303"/>
                  </a:lnTo>
                  <a:close/>
                  <a:moveTo>
                    <a:pt x="946" y="1003"/>
                  </a:moveTo>
                  <a:lnTo>
                    <a:pt x="72" y="1045"/>
                  </a:lnTo>
                  <a:lnTo>
                    <a:pt x="72" y="1248"/>
                  </a:lnTo>
                  <a:lnTo>
                    <a:pt x="942" y="1226"/>
                  </a:lnTo>
                  <a:lnTo>
                    <a:pt x="946" y="1003"/>
                  </a:lnTo>
                  <a:close/>
                  <a:moveTo>
                    <a:pt x="946" y="699"/>
                  </a:moveTo>
                  <a:lnTo>
                    <a:pt x="72" y="774"/>
                  </a:lnTo>
                  <a:lnTo>
                    <a:pt x="72" y="977"/>
                  </a:lnTo>
                  <a:lnTo>
                    <a:pt x="946" y="926"/>
                  </a:lnTo>
                  <a:lnTo>
                    <a:pt x="946" y="699"/>
                  </a:lnTo>
                  <a:close/>
                  <a:moveTo>
                    <a:pt x="946" y="399"/>
                  </a:moveTo>
                  <a:lnTo>
                    <a:pt x="77" y="503"/>
                  </a:lnTo>
                  <a:lnTo>
                    <a:pt x="77" y="706"/>
                  </a:lnTo>
                  <a:lnTo>
                    <a:pt x="946" y="622"/>
                  </a:lnTo>
                  <a:lnTo>
                    <a:pt x="946" y="399"/>
                  </a:lnTo>
                  <a:close/>
                  <a:moveTo>
                    <a:pt x="951" y="93"/>
                  </a:moveTo>
                  <a:lnTo>
                    <a:pt x="77" y="229"/>
                  </a:lnTo>
                  <a:lnTo>
                    <a:pt x="77" y="432"/>
                  </a:lnTo>
                  <a:lnTo>
                    <a:pt x="946" y="318"/>
                  </a:lnTo>
                  <a:lnTo>
                    <a:pt x="951" y="93"/>
                  </a:lnTo>
                  <a:close/>
                  <a:moveTo>
                    <a:pt x="1036" y="0"/>
                  </a:moveTo>
                  <a:lnTo>
                    <a:pt x="1550" y="225"/>
                  </a:lnTo>
                  <a:lnTo>
                    <a:pt x="1534" y="2839"/>
                  </a:lnTo>
                  <a:lnTo>
                    <a:pt x="1014" y="3101"/>
                  </a:lnTo>
                  <a:lnTo>
                    <a:pt x="0" y="2903"/>
                  </a:lnTo>
                  <a:lnTo>
                    <a:pt x="9" y="170"/>
                  </a:lnTo>
                  <a:lnTo>
                    <a:pt x="1036" y="0"/>
                  </a:lnTo>
                  <a:close/>
                </a:path>
              </a:pathLst>
            </a:custGeom>
            <a:solidFill>
              <a:schemeClr val="tx1"/>
            </a:solidFill>
            <a:ln w="0">
              <a:noFill/>
              <a:prstDash val="solid"/>
              <a:round/>
              <a:headEnd/>
              <a:tailEnd/>
            </a:ln>
          </p:spPr>
          <p:txBody>
            <a:bodyPr vert="horz" wrap="square" lIns="91413" tIns="45707" rIns="91413" bIns="45707" numCol="1" anchor="t" anchorCtr="0" compatLnSpc="1">
              <a:prstTxWarp prst="textNoShape">
                <a:avLst/>
              </a:prstTxWarp>
            </a:bodyPr>
            <a:lstStyle/>
            <a:p>
              <a:pPr defTabSz="913744"/>
              <a:endParaRPr lang="en-GB" dirty="0">
                <a:gradFill flip="none" rotWithShape="1">
                  <a:gsLst>
                    <a:gs pos="0">
                      <a:srgbClr val="FFFFFF"/>
                    </a:gs>
                    <a:gs pos="100000">
                      <a:srgbClr val="FFFFFF"/>
                    </a:gs>
                  </a:gsLst>
                  <a:lin ang="10800000" scaled="1"/>
                  <a:tileRect/>
                </a:gradFill>
                <a:latin typeface="Segoe UI"/>
              </a:endParaRPr>
            </a:p>
          </p:txBody>
        </p:sp>
      </p:grpSp>
      <p:sp>
        <p:nvSpPr>
          <p:cNvPr id="53" name="Rectangle 52"/>
          <p:cNvSpPr/>
          <p:nvPr/>
        </p:nvSpPr>
        <p:spPr bwMode="auto">
          <a:xfrm>
            <a:off x="520041" y="4186821"/>
            <a:ext cx="2663513" cy="1054376"/>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5" tIns="182855" rIns="0" bIns="143408" numCol="1" spcCol="0" rtlCol="0" fromWordArt="0" anchor="t" anchorCtr="0" forceAA="0" compatLnSpc="1">
            <a:prstTxWarp prst="textNoShape">
              <a:avLst/>
            </a:prstTxWarp>
            <a:noAutofit/>
          </a:bodyPr>
          <a:lstStyle/>
          <a:p>
            <a:pPr defTabSz="609585">
              <a:spcBef>
                <a:spcPts val="2000"/>
              </a:spcBef>
              <a:spcAft>
                <a:spcPts val="196"/>
              </a:spcAft>
            </a:pPr>
            <a:r>
              <a:rPr lang="en-US" sz="1600" dirty="0">
                <a:solidFill>
                  <a:srgbClr val="000000"/>
                </a:solidFill>
                <a:latin typeface="Segoe UI"/>
              </a:rPr>
              <a:t>Gain visibility across your hybrid enterprise cloud</a:t>
            </a:r>
          </a:p>
        </p:txBody>
      </p:sp>
      <p:sp>
        <p:nvSpPr>
          <p:cNvPr id="54" name="Rectangle 53"/>
          <p:cNvSpPr/>
          <p:nvPr/>
        </p:nvSpPr>
        <p:spPr bwMode="auto">
          <a:xfrm>
            <a:off x="520041" y="3376498"/>
            <a:ext cx="2663513" cy="7806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5" tIns="91427" rIns="91427" bIns="91427" numCol="1" rtlCol="0" anchor="ctr" anchorCtr="0" compatLnSpc="1">
            <a:prstTxWarp prst="textNoShape">
              <a:avLst/>
            </a:prstTxWarp>
          </a:bodyPr>
          <a:lstStyle/>
          <a:p>
            <a:pPr defTabSz="913744">
              <a:spcBef>
                <a:spcPts val="2000"/>
              </a:spcBef>
            </a:pPr>
            <a:r>
              <a:rPr lang="en-US" sz="2800" dirty="0">
                <a:solidFill>
                  <a:srgbClr val="002050"/>
                </a:solidFill>
                <a:latin typeface="Segoe UI Light"/>
              </a:rPr>
              <a:t>Log analytics</a:t>
            </a:r>
          </a:p>
        </p:txBody>
      </p:sp>
      <p:sp>
        <p:nvSpPr>
          <p:cNvPr id="55" name="Rectangle 54"/>
          <p:cNvSpPr/>
          <p:nvPr/>
        </p:nvSpPr>
        <p:spPr bwMode="auto">
          <a:xfrm>
            <a:off x="3348984" y="3376497"/>
            <a:ext cx="2663513" cy="7806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5" tIns="91427" rIns="91427" bIns="91427" numCol="1" rtlCol="0" anchor="ctr" anchorCtr="0" compatLnSpc="1">
            <a:prstTxWarp prst="textNoShape">
              <a:avLst/>
            </a:prstTxWarp>
          </a:bodyPr>
          <a:lstStyle/>
          <a:p>
            <a:pPr defTabSz="609585">
              <a:spcBef>
                <a:spcPts val="2000"/>
              </a:spcBef>
            </a:pPr>
            <a:r>
              <a:rPr lang="en-US" sz="2800" dirty="0">
                <a:solidFill>
                  <a:srgbClr val="002050"/>
                </a:solidFill>
                <a:latin typeface="Segoe UI Light"/>
              </a:rPr>
              <a:t>Automation</a:t>
            </a:r>
          </a:p>
        </p:txBody>
      </p:sp>
      <p:sp>
        <p:nvSpPr>
          <p:cNvPr id="56" name="Rectangle 55"/>
          <p:cNvSpPr/>
          <p:nvPr/>
        </p:nvSpPr>
        <p:spPr bwMode="auto">
          <a:xfrm>
            <a:off x="3348984" y="4186821"/>
            <a:ext cx="2663513" cy="1054376"/>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5" tIns="182855" rIns="0" bIns="143408" numCol="1" spcCol="0" rtlCol="0" fromWordArt="0" anchor="t" anchorCtr="0" forceAA="0" compatLnSpc="1">
            <a:prstTxWarp prst="textNoShape">
              <a:avLst/>
            </a:prstTxWarp>
            <a:noAutofit/>
          </a:bodyPr>
          <a:lstStyle/>
          <a:p>
            <a:pPr defTabSz="609585">
              <a:spcBef>
                <a:spcPts val="2000"/>
              </a:spcBef>
              <a:spcAft>
                <a:spcPts val="196"/>
              </a:spcAft>
            </a:pPr>
            <a:r>
              <a:rPr lang="en-US" sz="1600" dirty="0">
                <a:solidFill>
                  <a:srgbClr val="000000"/>
                </a:solidFill>
                <a:latin typeface="Segoe UI"/>
              </a:rPr>
              <a:t>Orchestrate complex and repetitive operations</a:t>
            </a:r>
          </a:p>
        </p:txBody>
      </p:sp>
      <p:sp>
        <p:nvSpPr>
          <p:cNvPr id="57" name="Rectangle 56"/>
          <p:cNvSpPr/>
          <p:nvPr/>
        </p:nvSpPr>
        <p:spPr bwMode="auto">
          <a:xfrm>
            <a:off x="6177925" y="3376498"/>
            <a:ext cx="2663513" cy="7806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5" tIns="91427" rIns="91427" bIns="91427" numCol="1" rtlCol="0" anchor="ctr" anchorCtr="0" compatLnSpc="1">
            <a:prstTxWarp prst="textNoShape">
              <a:avLst/>
            </a:prstTxWarp>
          </a:bodyPr>
          <a:lstStyle/>
          <a:p>
            <a:pPr defTabSz="609585">
              <a:spcBef>
                <a:spcPts val="2000"/>
              </a:spcBef>
            </a:pPr>
            <a:r>
              <a:rPr lang="en-US" sz="2800" dirty="0">
                <a:solidFill>
                  <a:srgbClr val="002050"/>
                </a:solidFill>
                <a:latin typeface="Segoe UI Light"/>
              </a:rPr>
              <a:t>Availability</a:t>
            </a:r>
          </a:p>
        </p:txBody>
      </p:sp>
      <p:sp>
        <p:nvSpPr>
          <p:cNvPr id="58" name="Rectangle 57"/>
          <p:cNvSpPr/>
          <p:nvPr/>
        </p:nvSpPr>
        <p:spPr>
          <a:xfrm>
            <a:off x="6177925" y="4186821"/>
            <a:ext cx="2663513" cy="1054376"/>
          </a:xfrm>
          <a:prstGeom prst="rect">
            <a:avLst/>
          </a:prstGeom>
          <a:solidFill>
            <a:schemeClr val="tx1">
              <a:lumMod val="95000"/>
            </a:schemeClr>
          </a:solidFill>
        </p:spPr>
        <p:txBody>
          <a:bodyPr wrap="square" lIns="182855" tIns="182855">
            <a:noAutofit/>
          </a:bodyPr>
          <a:lstStyle/>
          <a:p>
            <a:pPr defTabSz="609585">
              <a:spcBef>
                <a:spcPts val="2000"/>
              </a:spcBef>
              <a:spcAft>
                <a:spcPts val="196"/>
              </a:spcAft>
            </a:pPr>
            <a:r>
              <a:rPr lang="en-US" sz="1600" dirty="0">
                <a:solidFill>
                  <a:srgbClr val="000000"/>
                </a:solidFill>
                <a:latin typeface="Segoe UI"/>
              </a:rPr>
              <a:t>Increase data protection and application availability</a:t>
            </a:r>
          </a:p>
        </p:txBody>
      </p:sp>
      <p:sp>
        <p:nvSpPr>
          <p:cNvPr id="59" name="Rectangle 58"/>
          <p:cNvSpPr/>
          <p:nvPr/>
        </p:nvSpPr>
        <p:spPr bwMode="auto">
          <a:xfrm>
            <a:off x="9006866" y="3376498"/>
            <a:ext cx="2663513" cy="7806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5" tIns="91427" rIns="91427" bIns="91427" numCol="1" rtlCol="0" anchor="ctr" anchorCtr="0" compatLnSpc="1">
            <a:prstTxWarp prst="textNoShape">
              <a:avLst/>
            </a:prstTxWarp>
          </a:bodyPr>
          <a:lstStyle/>
          <a:p>
            <a:pPr defTabSz="609585">
              <a:spcBef>
                <a:spcPts val="2000"/>
              </a:spcBef>
            </a:pPr>
            <a:r>
              <a:rPr lang="en-US" sz="2800" dirty="0">
                <a:solidFill>
                  <a:srgbClr val="002050"/>
                </a:solidFill>
                <a:latin typeface="Segoe UI Light"/>
              </a:rPr>
              <a:t>Security</a:t>
            </a:r>
          </a:p>
        </p:txBody>
      </p:sp>
      <p:sp>
        <p:nvSpPr>
          <p:cNvPr id="60" name="Rectangle 59"/>
          <p:cNvSpPr/>
          <p:nvPr/>
        </p:nvSpPr>
        <p:spPr>
          <a:xfrm>
            <a:off x="9006866" y="4186821"/>
            <a:ext cx="2663513" cy="1054376"/>
          </a:xfrm>
          <a:prstGeom prst="rect">
            <a:avLst/>
          </a:prstGeom>
          <a:solidFill>
            <a:schemeClr val="tx1">
              <a:lumMod val="95000"/>
            </a:schemeClr>
          </a:solidFill>
        </p:spPr>
        <p:txBody>
          <a:bodyPr wrap="square" lIns="182855" tIns="182855">
            <a:noAutofit/>
          </a:bodyPr>
          <a:lstStyle/>
          <a:p>
            <a:pPr defTabSz="609585">
              <a:spcBef>
                <a:spcPts val="2000"/>
              </a:spcBef>
              <a:spcAft>
                <a:spcPts val="196"/>
              </a:spcAft>
            </a:pPr>
            <a:r>
              <a:rPr lang="en-US" sz="1600" dirty="0">
                <a:solidFill>
                  <a:srgbClr val="000000"/>
                </a:solidFill>
                <a:latin typeface="Segoe UI"/>
              </a:rPr>
              <a:t>Help secure your workloads, servers, and users</a:t>
            </a:r>
          </a:p>
        </p:txBody>
      </p:sp>
      <p:sp>
        <p:nvSpPr>
          <p:cNvPr id="61" name="Rectangle 2"/>
          <p:cNvSpPr txBox="1">
            <a:spLocks/>
          </p:cNvSpPr>
          <p:nvPr/>
        </p:nvSpPr>
        <p:spPr>
          <a:xfrm>
            <a:off x="270067" y="289958"/>
            <a:ext cx="11654187" cy="899537"/>
          </a:xfrm>
          <a:prstGeom prst="rect">
            <a:avLst/>
          </a:prstGeom>
        </p:spPr>
        <p:txBody>
          <a:bodyPr vert="horz" wrap="square" lIns="182855" tIns="91427" rIns="182855" bIns="91427" rtlCol="0" anchor="t">
            <a:noAutofit/>
          </a:bodyPr>
          <a:lst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1219027"/>
            <a:r>
              <a:rPr lang="en-US" sz="4800" spc="-133" dirty="0">
                <a:gradFill>
                  <a:gsLst>
                    <a:gs pos="1250">
                      <a:srgbClr val="FFFFFF"/>
                    </a:gs>
                    <a:gs pos="100000">
                      <a:srgbClr val="FFFFFF"/>
                    </a:gs>
                  </a:gsLst>
                  <a:lin ang="5400000" scaled="0"/>
                </a:gradFill>
                <a:latin typeface="Segoe UI Light"/>
              </a:rPr>
              <a:t>Operations Management Suite</a:t>
            </a:r>
          </a:p>
        </p:txBody>
      </p:sp>
    </p:spTree>
    <p:extLst>
      <p:ext uri="{BB962C8B-B14F-4D97-AF65-F5344CB8AC3E}">
        <p14:creationId xmlns:p14="http://schemas.microsoft.com/office/powerpoint/2010/main" val="28167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grpId="0" nodeType="withEffect">
                                  <p:stCondLst>
                                    <p:cond delay="0"/>
                                  </p:stCondLst>
                                  <p:childTnLst>
                                    <p:set>
                                      <p:cBhvr rctx="PPT">
                                        <p:cTn id="9" dur="indefinite"/>
                                        <p:tgtEl>
                                          <p:spTgt spid="57"/>
                                        </p:tgtEl>
                                        <p:attrNameLst>
                                          <p:attrName>style.opacity</p:attrName>
                                        </p:attrNameLst>
                                      </p:cBhvr>
                                      <p:to>
                                        <p:strVal val="0.5"/>
                                      </p:to>
                                    </p:set>
                                    <p:animEffect filter="image" prLst="opacity: 0.5">
                                      <p:cBhvr rctx="IE">
                                        <p:cTn id="10" dur="indefinite"/>
                                        <p:tgtEl>
                                          <p:spTgt spid="57"/>
                                        </p:tgtEl>
                                      </p:cBhvr>
                                    </p:animEffect>
                                  </p:childTnLst>
                                </p:cTn>
                              </p:par>
                              <p:par>
                                <p:cTn id="11" presetID="9" presetClass="emph" presetSubtype="0" grpId="0" nodeType="withEffect">
                                  <p:stCondLst>
                                    <p:cond delay="0"/>
                                  </p:stCondLst>
                                  <p:childTnLst>
                                    <p:set>
                                      <p:cBhvr rctx="PPT">
                                        <p:cTn id="12" dur="indefinite"/>
                                        <p:tgtEl>
                                          <p:spTgt spid="58"/>
                                        </p:tgtEl>
                                        <p:attrNameLst>
                                          <p:attrName>style.opacity</p:attrName>
                                        </p:attrNameLst>
                                      </p:cBhvr>
                                      <p:to>
                                        <p:strVal val="0.5"/>
                                      </p:to>
                                    </p:set>
                                    <p:animEffect filter="image" prLst="opacity: 0.5">
                                      <p:cBhvr rctx="IE">
                                        <p:cTn id="13" dur="indefinite"/>
                                        <p:tgtEl>
                                          <p:spTgt spid="58"/>
                                        </p:tgtEl>
                                      </p:cBhvr>
                                    </p:animEffect>
                                  </p:childTnLst>
                                </p:cTn>
                              </p:par>
                              <p:par>
                                <p:cTn id="14" presetID="9" presetClass="emph" presetSubtype="0" grpId="0" nodeType="withEffect">
                                  <p:stCondLst>
                                    <p:cond delay="0"/>
                                  </p:stCondLst>
                                  <p:childTnLst>
                                    <p:set>
                                      <p:cBhvr rctx="PPT">
                                        <p:cTn id="15" dur="indefinite"/>
                                        <p:tgtEl>
                                          <p:spTgt spid="59"/>
                                        </p:tgtEl>
                                        <p:attrNameLst>
                                          <p:attrName>style.opacity</p:attrName>
                                        </p:attrNameLst>
                                      </p:cBhvr>
                                      <p:to>
                                        <p:strVal val="0.5"/>
                                      </p:to>
                                    </p:set>
                                    <p:animEffect filter="image" prLst="opacity: 0.5">
                                      <p:cBhvr rctx="IE">
                                        <p:cTn id="16" dur="indefinite"/>
                                        <p:tgtEl>
                                          <p:spTgt spid="59"/>
                                        </p:tgtEl>
                                      </p:cBhvr>
                                    </p:animEffect>
                                  </p:childTnLst>
                                </p:cTn>
                              </p:par>
                              <p:par>
                                <p:cTn id="17" presetID="9" presetClass="emph" presetSubtype="0" grpId="0" nodeType="withEffect">
                                  <p:stCondLst>
                                    <p:cond delay="0"/>
                                  </p:stCondLst>
                                  <p:childTnLst>
                                    <p:set>
                                      <p:cBhvr rctx="PPT">
                                        <p:cTn id="18" dur="indefinite"/>
                                        <p:tgtEl>
                                          <p:spTgt spid="60"/>
                                        </p:tgtEl>
                                        <p:attrNameLst>
                                          <p:attrName>style.opacity</p:attrName>
                                        </p:attrNameLst>
                                      </p:cBhvr>
                                      <p:to>
                                        <p:strVal val="0.5"/>
                                      </p:to>
                                    </p:set>
                                    <p:animEffect filter="image" prLst="opacity: 0.5">
                                      <p:cBhvr rctx="IE">
                                        <p:cTn id="19" dur="indefinite"/>
                                        <p:tgtEl>
                                          <p:spTgt spid="60"/>
                                        </p:tgtEl>
                                      </p:cBhvr>
                                    </p:animEffect>
                                  </p:childTnLst>
                                </p:cTn>
                              </p:par>
                              <p:par>
                                <p:cTn id="20" presetID="9" presetClass="emph" presetSubtype="0" grpId="0" nodeType="withEffect">
                                  <p:stCondLst>
                                    <p:cond delay="0"/>
                                  </p:stCondLst>
                                  <p:childTnLst>
                                    <p:set>
                                      <p:cBhvr rctx="PPT">
                                        <p:cTn id="21" dur="indefinite"/>
                                        <p:tgtEl>
                                          <p:spTgt spid="55"/>
                                        </p:tgtEl>
                                        <p:attrNameLst>
                                          <p:attrName>style.opacity</p:attrName>
                                        </p:attrNameLst>
                                      </p:cBhvr>
                                      <p:to>
                                        <p:strVal val="0.5"/>
                                      </p:to>
                                    </p:set>
                                    <p:animEffect filter="image" prLst="opacity: 0.5">
                                      <p:cBhvr rctx="IE">
                                        <p:cTn id="22" dur="indefinite"/>
                                        <p:tgtEl>
                                          <p:spTgt spid="55"/>
                                        </p:tgtEl>
                                      </p:cBhvr>
                                    </p:animEffect>
                                  </p:childTnLst>
                                </p:cTn>
                              </p:par>
                              <p:par>
                                <p:cTn id="23" presetID="9" presetClass="emph" presetSubtype="0" grpId="0" nodeType="withEffect">
                                  <p:stCondLst>
                                    <p:cond delay="0"/>
                                  </p:stCondLst>
                                  <p:childTnLst>
                                    <p:set>
                                      <p:cBhvr rctx="PPT">
                                        <p:cTn id="24" dur="indefinite"/>
                                        <p:tgtEl>
                                          <p:spTgt spid="56"/>
                                        </p:tgtEl>
                                        <p:attrNameLst>
                                          <p:attrName>style.opacity</p:attrName>
                                        </p:attrNameLst>
                                      </p:cBhvr>
                                      <p:to>
                                        <p:strVal val="0.5"/>
                                      </p:to>
                                    </p:set>
                                    <p:animEffect filter="image" prLst="opacity: 0.5">
                                      <p:cBhvr rctx="IE">
                                        <p:cTn id="25" dur="indefinite"/>
                                        <p:tgtEl>
                                          <p:spTgt spid="56"/>
                                        </p:tgtEl>
                                      </p:cBhvr>
                                    </p:animEffect>
                                  </p:childTnLst>
                                </p:cTn>
                              </p:par>
                              <p:par>
                                <p:cTn id="26" presetID="9" presetClass="emph" presetSubtype="0" nodeType="withEffect">
                                  <p:stCondLst>
                                    <p:cond delay="0"/>
                                  </p:stCondLst>
                                  <p:childTnLst>
                                    <p:set>
                                      <p:cBhvr rctx="PPT">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nodeType="withEffect">
                                  <p:stCondLst>
                                    <p:cond delay="0"/>
                                  </p:stCondLst>
                                  <p:childTnLst>
                                    <p:set>
                                      <p:cBhvr rctx="PPT">
                                        <p:cTn id="30" dur="indefinite"/>
                                        <p:tgtEl>
                                          <p:spTgt spid="40"/>
                                        </p:tgtEl>
                                        <p:attrNameLst>
                                          <p:attrName>style.opacity</p:attrName>
                                        </p:attrNameLst>
                                      </p:cBhvr>
                                      <p:to>
                                        <p:strVal val="0.5"/>
                                      </p:to>
                                    </p:set>
                                    <p:animEffect filter="image" prLst="opacity: 0.5">
                                      <p:cBhvr rctx="IE">
                                        <p:cTn id="31" dur="indefinite"/>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609643" y="173481"/>
            <a:ext cx="10972322" cy="786990"/>
          </a:xfrm>
        </p:spPr>
        <p:txBody>
          <a:bodyPr/>
          <a:lstStyle/>
          <a:p>
            <a:pPr lvl="0"/>
            <a:r>
              <a:rPr lang="en-US" sz="5333">
                <a:latin typeface="Segoe UI Light"/>
                <a:cs typeface="Segoe UI Light"/>
              </a:rPr>
              <a:t>Our Approach with OSS</a:t>
            </a:r>
          </a:p>
        </p:txBody>
      </p:sp>
      <p:grpSp>
        <p:nvGrpSpPr>
          <p:cNvPr id="42" name="Group 41"/>
          <p:cNvGrpSpPr/>
          <p:nvPr/>
        </p:nvGrpSpPr>
        <p:grpSpPr>
          <a:xfrm>
            <a:off x="434907" y="1498980"/>
            <a:ext cx="11623229" cy="4693997"/>
            <a:chOff x="443627" y="1205561"/>
            <a:chExt cx="11856299" cy="4788121"/>
          </a:xfrm>
        </p:grpSpPr>
        <p:sp>
          <p:nvSpPr>
            <p:cNvPr id="3" name="Rectangle: Rounded Corners 68"/>
            <p:cNvSpPr/>
            <p:nvPr/>
          </p:nvSpPr>
          <p:spPr>
            <a:xfrm>
              <a:off x="443627" y="1205561"/>
              <a:ext cx="4242207" cy="478812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38103" cap="flat">
              <a:solidFill>
                <a:srgbClr val="7F7F7F"/>
              </a:solidFill>
              <a:prstDash val="solid"/>
              <a:miter/>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4" name="Title 3"/>
            <p:cNvSpPr txBox="1"/>
            <p:nvPr/>
          </p:nvSpPr>
          <p:spPr>
            <a:xfrm>
              <a:off x="443627" y="1398904"/>
              <a:ext cx="4242207" cy="398063"/>
            </a:xfrm>
            <a:prstGeom prst="rect">
              <a:avLst/>
            </a:prstGeom>
            <a:noFill/>
            <a:ln cap="flat">
              <a:noFill/>
            </a:ln>
          </p:spPr>
          <p:txBody>
            <a:bodyPr vert="horz" wrap="square" lIns="0" tIns="0" rIns="0" bIns="0" anchor="ctr" anchorCtr="1" compatLnSpc="1">
              <a:noAutofit/>
            </a:bodyPr>
            <a:lstStyle/>
            <a:p>
              <a:pPr algn="ctr" defTabSz="457157" hangingPunct="0">
                <a:defRPr sz="1800" b="0" i="0" u="none" strike="noStrike" kern="0" cap="none" spc="0" baseline="0">
                  <a:solidFill>
                    <a:srgbClr val="000000"/>
                  </a:solidFill>
                  <a:uFillTx/>
                </a:defRPr>
              </a:pPr>
              <a:r>
                <a:rPr lang="en-US" sz="2200" b="1" kern="0">
                  <a:solidFill>
                    <a:srgbClr val="000000"/>
                  </a:solidFill>
                  <a:latin typeface="Liberation Sans" pitchFamily="34"/>
                </a:rPr>
                <a:t>Integrations/Collectors</a:t>
              </a:r>
            </a:p>
          </p:txBody>
        </p:sp>
        <p:pic>
          <p:nvPicPr>
            <p:cNvPr id="5" name="Picture 72">
              <a:extLst/>
            </p:cNvPr>
            <p:cNvPicPr>
              <a:picLocks noChangeAspect="1"/>
            </p:cNvPicPr>
            <p:nvPr/>
          </p:nvPicPr>
          <p:blipFill>
            <a:blip r:embed="rId2"/>
            <a:stretch>
              <a:fillRect/>
            </a:stretch>
          </p:blipFill>
          <p:spPr>
            <a:xfrm>
              <a:off x="700215" y="2085664"/>
              <a:ext cx="1028587" cy="681994"/>
            </a:xfrm>
            <a:prstGeom prst="rect">
              <a:avLst/>
            </a:prstGeom>
            <a:noFill/>
            <a:ln cap="flat">
              <a:noFill/>
            </a:ln>
          </p:spPr>
        </p:pic>
        <p:pic>
          <p:nvPicPr>
            <p:cNvPr id="6" name="Picture 73">
              <a:extLst/>
            </p:cNvPr>
            <p:cNvPicPr>
              <a:picLocks noChangeAspect="1"/>
            </p:cNvPicPr>
            <p:nvPr/>
          </p:nvPicPr>
          <p:blipFill>
            <a:blip r:embed="rId3"/>
            <a:srcRect t="30731" b="29503"/>
            <a:stretch>
              <a:fillRect/>
            </a:stretch>
          </p:blipFill>
          <p:spPr>
            <a:xfrm>
              <a:off x="2021323" y="2935601"/>
              <a:ext cx="1086814" cy="292870"/>
            </a:xfrm>
            <a:prstGeom prst="rect">
              <a:avLst/>
            </a:prstGeom>
            <a:noFill/>
            <a:ln cap="flat">
              <a:noFill/>
            </a:ln>
          </p:spPr>
        </p:pic>
        <p:pic>
          <p:nvPicPr>
            <p:cNvPr id="7" name="Picture 74">
              <a:extLst/>
            </p:cNvPr>
            <p:cNvPicPr>
              <a:picLocks noChangeAspect="1"/>
            </p:cNvPicPr>
            <p:nvPr/>
          </p:nvPicPr>
          <p:blipFill>
            <a:blip r:embed="rId4"/>
            <a:stretch>
              <a:fillRect/>
            </a:stretch>
          </p:blipFill>
          <p:spPr>
            <a:xfrm>
              <a:off x="700215" y="3362738"/>
              <a:ext cx="1122294" cy="291798"/>
            </a:xfrm>
            <a:prstGeom prst="rect">
              <a:avLst/>
            </a:prstGeom>
            <a:noFill/>
            <a:ln cap="flat">
              <a:noFill/>
            </a:ln>
          </p:spPr>
        </p:pic>
        <p:pic>
          <p:nvPicPr>
            <p:cNvPr id="8" name="Picture 75">
              <a:extLst/>
            </p:cNvPr>
            <p:cNvPicPr>
              <a:picLocks noChangeAspect="1"/>
            </p:cNvPicPr>
            <p:nvPr/>
          </p:nvPicPr>
          <p:blipFill>
            <a:blip r:embed="rId5"/>
            <a:stretch>
              <a:fillRect/>
            </a:stretch>
          </p:blipFill>
          <p:spPr>
            <a:xfrm>
              <a:off x="2963168" y="2004173"/>
              <a:ext cx="1564055" cy="757740"/>
            </a:xfrm>
            <a:prstGeom prst="rect">
              <a:avLst/>
            </a:prstGeom>
            <a:noFill/>
            <a:ln cap="flat">
              <a:noFill/>
            </a:ln>
          </p:spPr>
        </p:pic>
        <p:pic>
          <p:nvPicPr>
            <p:cNvPr id="9" name="Picture 76">
              <a:extLst/>
            </p:cNvPr>
            <p:cNvPicPr>
              <a:picLocks noChangeAspect="1"/>
            </p:cNvPicPr>
            <p:nvPr/>
          </p:nvPicPr>
          <p:blipFill>
            <a:blip r:embed="rId6"/>
            <a:stretch>
              <a:fillRect/>
            </a:stretch>
          </p:blipFill>
          <p:spPr>
            <a:xfrm>
              <a:off x="3311411" y="3041503"/>
              <a:ext cx="1030405" cy="627203"/>
            </a:xfrm>
            <a:prstGeom prst="rect">
              <a:avLst/>
            </a:prstGeom>
            <a:noFill/>
            <a:ln cap="flat">
              <a:noFill/>
            </a:ln>
          </p:spPr>
        </p:pic>
        <p:pic>
          <p:nvPicPr>
            <p:cNvPr id="10" name="Picture 77">
              <a:extLst/>
            </p:cNvPr>
            <p:cNvPicPr>
              <a:picLocks noChangeAspect="1"/>
            </p:cNvPicPr>
            <p:nvPr/>
          </p:nvPicPr>
          <p:blipFill>
            <a:blip r:embed="rId7"/>
            <a:stretch>
              <a:fillRect/>
            </a:stretch>
          </p:blipFill>
          <p:spPr>
            <a:xfrm>
              <a:off x="2083718" y="3494715"/>
              <a:ext cx="1291371" cy="516550"/>
            </a:xfrm>
            <a:prstGeom prst="rect">
              <a:avLst/>
            </a:prstGeom>
            <a:noFill/>
            <a:ln cap="flat">
              <a:noFill/>
            </a:ln>
          </p:spPr>
        </p:pic>
        <p:pic>
          <p:nvPicPr>
            <p:cNvPr id="11" name="Picture 78">
              <a:extLst/>
            </p:cNvPr>
            <p:cNvPicPr>
              <a:picLocks noChangeAspect="1"/>
            </p:cNvPicPr>
            <p:nvPr/>
          </p:nvPicPr>
          <p:blipFill>
            <a:blip r:embed="rId8"/>
            <a:stretch>
              <a:fillRect/>
            </a:stretch>
          </p:blipFill>
          <p:spPr>
            <a:xfrm>
              <a:off x="532700" y="4124993"/>
              <a:ext cx="1426650" cy="539390"/>
            </a:xfrm>
            <a:prstGeom prst="rect">
              <a:avLst/>
            </a:prstGeom>
            <a:noFill/>
            <a:ln cap="flat">
              <a:noFill/>
            </a:ln>
          </p:spPr>
        </p:pic>
        <p:pic>
          <p:nvPicPr>
            <p:cNvPr id="12" name="Picture 80">
              <a:extLst/>
            </p:cNvPr>
            <p:cNvPicPr>
              <a:picLocks noChangeAspect="1"/>
            </p:cNvPicPr>
            <p:nvPr/>
          </p:nvPicPr>
          <p:blipFill>
            <a:blip r:embed="rId9"/>
            <a:stretch>
              <a:fillRect/>
            </a:stretch>
          </p:blipFill>
          <p:spPr>
            <a:xfrm>
              <a:off x="2139892" y="4211901"/>
              <a:ext cx="887190" cy="732742"/>
            </a:xfrm>
            <a:prstGeom prst="rect">
              <a:avLst/>
            </a:prstGeom>
            <a:noFill/>
            <a:ln cap="flat">
              <a:noFill/>
            </a:ln>
          </p:spPr>
        </p:pic>
        <p:pic>
          <p:nvPicPr>
            <p:cNvPr id="13" name="Picture 81">
              <a:extLst/>
            </p:cNvPr>
            <p:cNvPicPr>
              <a:picLocks noChangeAspect="1"/>
            </p:cNvPicPr>
            <p:nvPr/>
          </p:nvPicPr>
          <p:blipFill>
            <a:blip r:embed="rId10"/>
            <a:stretch>
              <a:fillRect/>
            </a:stretch>
          </p:blipFill>
          <p:spPr>
            <a:xfrm>
              <a:off x="842698" y="4908804"/>
              <a:ext cx="1055091" cy="675862"/>
            </a:xfrm>
            <a:prstGeom prst="rect">
              <a:avLst/>
            </a:prstGeom>
            <a:noFill/>
            <a:ln cap="flat">
              <a:noFill/>
            </a:ln>
          </p:spPr>
        </p:pic>
        <p:pic>
          <p:nvPicPr>
            <p:cNvPr id="14" name="Picture 82">
              <a:extLst/>
            </p:cNvPr>
            <p:cNvPicPr>
              <a:picLocks noChangeAspect="1"/>
            </p:cNvPicPr>
            <p:nvPr/>
          </p:nvPicPr>
          <p:blipFill>
            <a:blip r:embed="rId11"/>
            <a:stretch>
              <a:fillRect/>
            </a:stretch>
          </p:blipFill>
          <p:spPr>
            <a:xfrm>
              <a:off x="3295417" y="4011265"/>
              <a:ext cx="1204000" cy="689161"/>
            </a:xfrm>
            <a:prstGeom prst="rect">
              <a:avLst/>
            </a:prstGeom>
            <a:noFill/>
            <a:ln cap="flat">
              <a:noFill/>
            </a:ln>
          </p:spPr>
        </p:pic>
        <p:pic>
          <p:nvPicPr>
            <p:cNvPr id="15" name="Picture 84">
              <a:extLst/>
            </p:cNvPr>
            <p:cNvPicPr>
              <a:picLocks noChangeAspect="1"/>
            </p:cNvPicPr>
            <p:nvPr/>
          </p:nvPicPr>
          <p:blipFill>
            <a:blip r:embed="rId12"/>
            <a:stretch>
              <a:fillRect/>
            </a:stretch>
          </p:blipFill>
          <p:spPr>
            <a:xfrm>
              <a:off x="3281858" y="4905406"/>
              <a:ext cx="1027701" cy="554152"/>
            </a:xfrm>
            <a:prstGeom prst="rect">
              <a:avLst/>
            </a:prstGeom>
            <a:noFill/>
            <a:ln cap="flat">
              <a:noFill/>
            </a:ln>
          </p:spPr>
        </p:pic>
        <p:sp>
          <p:nvSpPr>
            <p:cNvPr id="16" name="Arrow: Right 87"/>
            <p:cNvSpPr/>
            <p:nvPr/>
          </p:nvSpPr>
          <p:spPr>
            <a:xfrm>
              <a:off x="4947043" y="2680577"/>
              <a:ext cx="1069080" cy="1580142"/>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D9D9D9"/>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nvGrpSpPr>
            <p:cNvPr id="17" name="Group 88"/>
            <p:cNvGrpSpPr/>
            <p:nvPr/>
          </p:nvGrpSpPr>
          <p:grpSpPr>
            <a:xfrm>
              <a:off x="6095125" y="1205561"/>
              <a:ext cx="6204801" cy="4788121"/>
              <a:chOff x="11952168" y="2364062"/>
              <a:chExt cx="12167381" cy="9389324"/>
            </a:xfrm>
          </p:grpSpPr>
          <p:sp>
            <p:nvSpPr>
              <p:cNvPr id="18" name="Rectangle: Rounded Corners 85"/>
              <p:cNvSpPr/>
              <p:nvPr/>
            </p:nvSpPr>
            <p:spPr>
              <a:xfrm>
                <a:off x="11952168" y="2364062"/>
                <a:ext cx="12167381" cy="938932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38103" cap="flat">
                <a:solidFill>
                  <a:srgbClr val="7F7F7F"/>
                </a:solidFill>
                <a:prstDash val="solid"/>
                <a:miter/>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19" name="Title 3"/>
              <p:cNvSpPr txBox="1"/>
              <p:nvPr/>
            </p:nvSpPr>
            <p:spPr>
              <a:xfrm>
                <a:off x="11952168" y="2743200"/>
                <a:ext cx="11700762" cy="780586"/>
              </a:xfrm>
              <a:prstGeom prst="rect">
                <a:avLst/>
              </a:prstGeom>
              <a:noFill/>
              <a:ln cap="flat">
                <a:noFill/>
              </a:ln>
            </p:spPr>
            <p:txBody>
              <a:bodyPr vert="horz" wrap="square" lIns="0" tIns="0" rIns="0" bIns="0" anchor="ctr" anchorCtr="1" compatLnSpc="1">
                <a:noAutofit/>
              </a:bodyPr>
              <a:lstStyle/>
              <a:p>
                <a:pPr algn="ctr" defTabSz="457157" hangingPunct="0">
                  <a:defRPr sz="1800" b="0" i="0" u="none" strike="noStrike" kern="0" cap="none" spc="0" baseline="0">
                    <a:solidFill>
                      <a:srgbClr val="000000"/>
                    </a:solidFill>
                    <a:uFillTx/>
                  </a:defRPr>
                </a:pPr>
                <a:r>
                  <a:rPr lang="en-US" sz="2200" b="1" kern="0">
                    <a:solidFill>
                      <a:srgbClr val="000000"/>
                    </a:solidFill>
                    <a:latin typeface="Liberation Sans" pitchFamily="34"/>
                  </a:rPr>
                  <a:t>OMS Service</a:t>
                </a:r>
              </a:p>
            </p:txBody>
          </p:sp>
        </p:grpSp>
        <p:sp>
          <p:nvSpPr>
            <p:cNvPr id="20" name="Rectangle 89"/>
            <p:cNvSpPr/>
            <p:nvPr/>
          </p:nvSpPr>
          <p:spPr>
            <a:xfrm>
              <a:off x="6095125" y="3561738"/>
              <a:ext cx="6204801" cy="548399"/>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2000" kern="0">
                  <a:solidFill>
                    <a:srgbClr val="FFFFFF"/>
                  </a:solidFill>
                  <a:latin typeface="Liberation Sans"/>
                </a:rPr>
                <a:t>Solution Platform</a:t>
              </a:r>
            </a:p>
          </p:txBody>
        </p:sp>
        <p:pic>
          <p:nvPicPr>
            <p:cNvPr id="21" name="Picture 90">
              <a:extLst/>
            </p:cNvPr>
            <p:cNvPicPr>
              <a:picLocks noChangeAspect="1"/>
            </p:cNvPicPr>
            <p:nvPr/>
          </p:nvPicPr>
          <p:blipFill>
            <a:blip r:embed="rId13"/>
            <a:stretch>
              <a:fillRect/>
            </a:stretch>
          </p:blipFill>
          <p:spPr>
            <a:xfrm>
              <a:off x="6362889" y="4533132"/>
              <a:ext cx="1623653" cy="246734"/>
            </a:xfrm>
            <a:prstGeom prst="rect">
              <a:avLst/>
            </a:prstGeom>
            <a:noFill/>
            <a:ln cap="flat">
              <a:noFill/>
            </a:ln>
          </p:spPr>
        </p:pic>
        <p:pic>
          <p:nvPicPr>
            <p:cNvPr id="22" name="Picture 92">
              <a:extLst/>
            </p:cNvPr>
            <p:cNvPicPr>
              <a:picLocks noChangeAspect="1"/>
            </p:cNvPicPr>
            <p:nvPr/>
          </p:nvPicPr>
          <p:blipFill>
            <a:blip r:embed="rId14"/>
            <a:stretch>
              <a:fillRect/>
            </a:stretch>
          </p:blipFill>
          <p:spPr>
            <a:xfrm>
              <a:off x="8555201" y="4305531"/>
              <a:ext cx="1049179" cy="529448"/>
            </a:xfrm>
            <a:prstGeom prst="rect">
              <a:avLst/>
            </a:prstGeom>
            <a:noFill/>
            <a:ln cap="flat">
              <a:noFill/>
            </a:ln>
          </p:spPr>
        </p:pic>
        <p:pic>
          <p:nvPicPr>
            <p:cNvPr id="23" name="Picture 95">
              <a:extLst/>
            </p:cNvPr>
            <p:cNvPicPr>
              <a:picLocks noChangeAspect="1"/>
            </p:cNvPicPr>
            <p:nvPr/>
          </p:nvPicPr>
          <p:blipFill>
            <a:blip r:embed="rId15"/>
            <a:stretch>
              <a:fillRect/>
            </a:stretch>
          </p:blipFill>
          <p:spPr>
            <a:xfrm>
              <a:off x="6855145" y="5098668"/>
              <a:ext cx="1700056" cy="524589"/>
            </a:xfrm>
            <a:prstGeom prst="rect">
              <a:avLst/>
            </a:prstGeom>
            <a:noFill/>
            <a:ln cap="flat">
              <a:noFill/>
            </a:ln>
          </p:spPr>
        </p:pic>
        <p:pic>
          <p:nvPicPr>
            <p:cNvPr id="24" name="Picture 96">
              <a:extLst/>
            </p:cNvPr>
            <p:cNvPicPr>
              <a:picLocks noChangeAspect="1"/>
            </p:cNvPicPr>
            <p:nvPr/>
          </p:nvPicPr>
          <p:blipFill>
            <a:blip r:embed="rId16"/>
            <a:stretch>
              <a:fillRect/>
            </a:stretch>
          </p:blipFill>
          <p:spPr>
            <a:xfrm>
              <a:off x="9934937" y="4335118"/>
              <a:ext cx="1563453" cy="517557"/>
            </a:xfrm>
            <a:prstGeom prst="rect">
              <a:avLst/>
            </a:prstGeom>
            <a:noFill/>
            <a:ln cap="flat">
              <a:noFill/>
            </a:ln>
          </p:spPr>
        </p:pic>
        <p:pic>
          <p:nvPicPr>
            <p:cNvPr id="25" name="Picture 97">
              <a:extLst/>
            </p:cNvPr>
            <p:cNvPicPr>
              <a:picLocks noChangeAspect="1"/>
            </p:cNvPicPr>
            <p:nvPr/>
          </p:nvPicPr>
          <p:blipFill>
            <a:blip r:embed="rId17"/>
            <a:stretch>
              <a:fillRect/>
            </a:stretch>
          </p:blipFill>
          <p:spPr>
            <a:xfrm>
              <a:off x="9334573" y="5115236"/>
              <a:ext cx="1599923" cy="471976"/>
            </a:xfrm>
            <a:prstGeom prst="rect">
              <a:avLst/>
            </a:prstGeom>
            <a:noFill/>
            <a:ln cap="flat">
              <a:noFill/>
            </a:ln>
          </p:spPr>
        </p:pic>
        <p:grpSp>
          <p:nvGrpSpPr>
            <p:cNvPr id="26" name="Group 112"/>
            <p:cNvGrpSpPr/>
            <p:nvPr/>
          </p:nvGrpSpPr>
          <p:grpSpPr>
            <a:xfrm>
              <a:off x="6164730" y="2033485"/>
              <a:ext cx="6101072" cy="1409135"/>
              <a:chOff x="12088660" y="3987588"/>
              <a:chExt cx="11963973" cy="2763261"/>
            </a:xfrm>
          </p:grpSpPr>
          <p:sp>
            <p:nvSpPr>
              <p:cNvPr id="27" name="Rectangle: Rounded Corners 98"/>
              <p:cNvSpPr/>
              <p:nvPr/>
            </p:nvSpPr>
            <p:spPr>
              <a:xfrm>
                <a:off x="12088660" y="3987588"/>
                <a:ext cx="3189253"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Real-time search</a:t>
                </a:r>
              </a:p>
            </p:txBody>
          </p:sp>
          <p:sp>
            <p:nvSpPr>
              <p:cNvPr id="28" name="Rectangle: Rounded Corners 100"/>
              <p:cNvSpPr/>
              <p:nvPr/>
            </p:nvSpPr>
            <p:spPr>
              <a:xfrm>
                <a:off x="15482401" y="3987588"/>
                <a:ext cx="2070713"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Patching</a:t>
                </a:r>
              </a:p>
            </p:txBody>
          </p:sp>
          <p:sp>
            <p:nvSpPr>
              <p:cNvPr id="29" name="Rectangle: Rounded Corners 101"/>
              <p:cNvSpPr/>
              <p:nvPr/>
            </p:nvSpPr>
            <p:spPr>
              <a:xfrm>
                <a:off x="12443420" y="5011067"/>
                <a:ext cx="243751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Configuration</a:t>
                </a:r>
              </a:p>
            </p:txBody>
          </p:sp>
          <p:sp>
            <p:nvSpPr>
              <p:cNvPr id="30" name="Rectangle: Rounded Corners 102"/>
              <p:cNvSpPr/>
              <p:nvPr/>
            </p:nvSpPr>
            <p:spPr>
              <a:xfrm>
                <a:off x="15117583" y="5011067"/>
                <a:ext cx="300890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Change Tracking</a:t>
                </a:r>
              </a:p>
            </p:txBody>
          </p:sp>
          <p:sp>
            <p:nvSpPr>
              <p:cNvPr id="31" name="Rectangle: Rounded Corners 103"/>
              <p:cNvSpPr/>
              <p:nvPr/>
            </p:nvSpPr>
            <p:spPr>
              <a:xfrm>
                <a:off x="17757620" y="3987588"/>
                <a:ext cx="2716280"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Linux Solutions</a:t>
                </a:r>
              </a:p>
            </p:txBody>
          </p:sp>
          <p:sp>
            <p:nvSpPr>
              <p:cNvPr id="32" name="Rectangle: Rounded Corners 104"/>
              <p:cNvSpPr/>
              <p:nvPr/>
            </p:nvSpPr>
            <p:spPr>
              <a:xfrm>
                <a:off x="18363136" y="5011067"/>
                <a:ext cx="2068921"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Monitoring</a:t>
                </a:r>
              </a:p>
            </p:txBody>
          </p:sp>
          <p:sp>
            <p:nvSpPr>
              <p:cNvPr id="33" name="Rectangle: Rounded Corners 105"/>
              <p:cNvSpPr/>
              <p:nvPr/>
            </p:nvSpPr>
            <p:spPr>
              <a:xfrm>
                <a:off x="20668713" y="4988893"/>
                <a:ext cx="2520662"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App Solutions</a:t>
                </a:r>
              </a:p>
            </p:txBody>
          </p:sp>
          <p:sp>
            <p:nvSpPr>
              <p:cNvPr id="34" name="Rectangle: Rounded Corners 106"/>
              <p:cNvSpPr/>
              <p:nvPr/>
            </p:nvSpPr>
            <p:spPr>
              <a:xfrm>
                <a:off x="20678397" y="3987588"/>
                <a:ext cx="337423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Community Gallery</a:t>
                </a:r>
              </a:p>
            </p:txBody>
          </p:sp>
          <p:sp>
            <p:nvSpPr>
              <p:cNvPr id="35" name="Rectangle: Rounded Corners 108"/>
              <p:cNvSpPr/>
              <p:nvPr/>
            </p:nvSpPr>
            <p:spPr>
              <a:xfrm>
                <a:off x="12338447" y="5988213"/>
                <a:ext cx="243751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Security</a:t>
                </a:r>
              </a:p>
            </p:txBody>
          </p:sp>
          <p:sp>
            <p:nvSpPr>
              <p:cNvPr id="36" name="Rectangle: Rounded Corners 109"/>
              <p:cNvSpPr/>
              <p:nvPr/>
            </p:nvSpPr>
            <p:spPr>
              <a:xfrm>
                <a:off x="15052322" y="5988213"/>
                <a:ext cx="243751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Audit</a:t>
                </a:r>
              </a:p>
            </p:txBody>
          </p:sp>
          <p:sp>
            <p:nvSpPr>
              <p:cNvPr id="37" name="Rectangle: Rounded Corners 110"/>
              <p:cNvSpPr/>
              <p:nvPr/>
            </p:nvSpPr>
            <p:spPr>
              <a:xfrm>
                <a:off x="17766206" y="5988213"/>
                <a:ext cx="3131189"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Data Protection</a:t>
                </a:r>
              </a:p>
            </p:txBody>
          </p:sp>
          <p:sp>
            <p:nvSpPr>
              <p:cNvPr id="38" name="Rectangle: Rounded Corners 111"/>
              <p:cNvSpPr/>
              <p:nvPr/>
            </p:nvSpPr>
            <p:spPr>
              <a:xfrm>
                <a:off x="21126535" y="6004352"/>
                <a:ext cx="2526386" cy="7464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67171"/>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r>
                  <a:rPr lang="en-US" sz="1400" kern="0">
                    <a:solidFill>
                      <a:srgbClr val="FFFFFF"/>
                    </a:solidFill>
                    <a:latin typeface="Liberation Sans"/>
                  </a:rPr>
                  <a:t>Dashboards</a:t>
                </a:r>
              </a:p>
            </p:txBody>
          </p:sp>
        </p:grpSp>
        <p:pic>
          <p:nvPicPr>
            <p:cNvPr id="40" name="Picture 14" descr="https://d0.awsstatic.com/logos/partners/logo-oracle-linux.png">
              <a:extLst/>
            </p:cNvPr>
            <p:cNvPicPr>
              <a:picLocks noChangeAspect="1"/>
            </p:cNvPicPr>
            <p:nvPr/>
          </p:nvPicPr>
          <p:blipFill>
            <a:blip r:embed="rId18"/>
            <a:srcRect/>
            <a:stretch>
              <a:fillRect/>
            </a:stretch>
          </p:blipFill>
          <p:spPr>
            <a:xfrm>
              <a:off x="1793091" y="2155239"/>
              <a:ext cx="1149906" cy="390968"/>
            </a:xfrm>
            <a:prstGeom prst="rect">
              <a:avLst/>
            </a:prstGeom>
            <a:noFill/>
            <a:ln cap="flat">
              <a:noFill/>
            </a:ln>
          </p:spPr>
        </p:pic>
        <p:pic>
          <p:nvPicPr>
            <p:cNvPr id="41" name="Picture 40" descr="http://www.radicaltechnologiesbangalore.com/wp-content/plugins/ambil-services/resources/images/technologies/SLD4736999.png">
              <a:extLst/>
            </p:cNvPr>
            <p:cNvPicPr>
              <a:picLocks noChangeAspect="1"/>
            </p:cNvPicPr>
            <p:nvPr/>
          </p:nvPicPr>
          <p:blipFill>
            <a:blip r:embed="rId19"/>
            <a:srcRect/>
            <a:stretch>
              <a:fillRect/>
            </a:stretch>
          </p:blipFill>
          <p:spPr>
            <a:xfrm>
              <a:off x="2270200" y="5115236"/>
              <a:ext cx="813921" cy="813921"/>
            </a:xfrm>
            <a:prstGeom prst="rect">
              <a:avLst/>
            </a:prstGeom>
            <a:noFill/>
            <a:ln cap="flat">
              <a:noFill/>
            </a:ln>
          </p:spPr>
        </p:pic>
      </p:grpSp>
    </p:spTree>
    <p:extLst>
      <p:ext uri="{BB962C8B-B14F-4D97-AF65-F5344CB8AC3E}">
        <p14:creationId xmlns:p14="http://schemas.microsoft.com/office/powerpoint/2010/main" val="10344746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noGrp="1"/>
          </p:cNvSpPr>
          <p:nvPr>
            <p:ph type="title"/>
          </p:nvPr>
        </p:nvSpPr>
        <p:spPr/>
        <p:txBody>
          <a:bodyPr/>
          <a:lstStyle/>
          <a:p>
            <a:pPr lvl="0"/>
            <a:r>
              <a:rPr lang="en-US" dirty="0">
                <a:solidFill>
                  <a:schemeClr val="tx1"/>
                </a:solidFill>
              </a:rPr>
              <a:t>Supported Linux distributions</a:t>
            </a:r>
          </a:p>
        </p:txBody>
      </p:sp>
      <p:sp>
        <p:nvSpPr>
          <p:cNvPr id="3" name="TextBox 31"/>
          <p:cNvSpPr txBox="1"/>
          <p:nvPr/>
        </p:nvSpPr>
        <p:spPr>
          <a:xfrm>
            <a:off x="2574465" y="1467131"/>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6</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7</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8</a:t>
            </a:r>
            <a:r>
              <a:rPr lang="en-US" sz="2200" kern="0" dirty="0">
                <a:latin typeface="Calibri"/>
              </a:rPr>
              <a:t>.x </a:t>
            </a:r>
            <a:r>
              <a:rPr lang="en-US" sz="1600" kern="0" dirty="0">
                <a:latin typeface="Calibri"/>
              </a:rPr>
              <a:t>32/64-bit</a:t>
            </a:r>
            <a:endParaRPr lang="en-US" sz="2200" kern="0" dirty="0">
              <a:latin typeface="Calibri"/>
            </a:endParaRPr>
          </a:p>
        </p:txBody>
      </p:sp>
      <p:pic>
        <p:nvPicPr>
          <p:cNvPr id="4" name="Picture 2" descr="http://www.linuxservice.be/nl/images/debian5.png">
            <a:extLst/>
          </p:cNvPr>
          <p:cNvPicPr>
            <a:picLocks noChangeAspect="1"/>
          </p:cNvPicPr>
          <p:nvPr/>
        </p:nvPicPr>
        <p:blipFill>
          <a:blip r:embed="rId3"/>
          <a:srcRect/>
          <a:stretch>
            <a:fillRect/>
          </a:stretch>
        </p:blipFill>
        <p:spPr>
          <a:xfrm>
            <a:off x="-114627" y="1644317"/>
            <a:ext cx="2857094" cy="738081"/>
          </a:xfrm>
          <a:prstGeom prst="rect">
            <a:avLst/>
          </a:prstGeom>
          <a:noFill/>
          <a:ln cap="flat">
            <a:noFill/>
          </a:ln>
        </p:spPr>
      </p:pic>
      <p:sp>
        <p:nvSpPr>
          <p:cNvPr id="5" name="TextBox 5"/>
          <p:cNvSpPr txBox="1"/>
          <p:nvPr/>
        </p:nvSpPr>
        <p:spPr>
          <a:xfrm>
            <a:off x="2574465" y="3084699"/>
            <a:ext cx="4306693" cy="384722"/>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a:latin typeface="Calibri"/>
              </a:rPr>
              <a:t>2013.</a:t>
            </a:r>
            <a:r>
              <a:rPr lang="en-US" sz="2200" kern="0">
                <a:latin typeface="Calibri"/>
              </a:rPr>
              <a:t>09</a:t>
            </a:r>
            <a:r>
              <a:rPr lang="en-US" sz="2200" b="1" kern="0">
                <a:latin typeface="Calibri"/>
              </a:rPr>
              <a:t> – 2015.</a:t>
            </a:r>
            <a:r>
              <a:rPr lang="en-US" sz="2200" kern="0">
                <a:latin typeface="Calibri"/>
              </a:rPr>
              <a:t>09</a:t>
            </a:r>
          </a:p>
        </p:txBody>
      </p:sp>
      <p:sp>
        <p:nvSpPr>
          <p:cNvPr id="6" name="TextBox 7"/>
          <p:cNvSpPr txBox="1"/>
          <p:nvPr/>
        </p:nvSpPr>
        <p:spPr>
          <a:xfrm>
            <a:off x="2574465" y="3829222"/>
            <a:ext cx="4306693" cy="1400408"/>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12</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14</a:t>
            </a:r>
            <a:r>
              <a:rPr lang="en-US" sz="2200" kern="0" dirty="0">
                <a:latin typeface="Calibri"/>
              </a:rPr>
              <a:t>.x </a:t>
            </a:r>
            <a:r>
              <a:rPr lang="en-US" sz="1600" kern="0" dirty="0">
                <a:latin typeface="Calibri"/>
              </a:rPr>
              <a:t>32/64-bit</a:t>
            </a:r>
          </a:p>
          <a:p>
            <a:pPr defTabSz="457157">
              <a:defRPr sz="1800" b="0" i="0" u="none" strike="noStrike" kern="0" cap="none" spc="0" baseline="0">
                <a:solidFill>
                  <a:srgbClr val="000000"/>
                </a:solidFill>
                <a:uFillTx/>
              </a:defRPr>
            </a:pPr>
            <a:r>
              <a:rPr lang="en-US" sz="2200" b="1" kern="0" dirty="0">
                <a:latin typeface="Calibri"/>
              </a:rPr>
              <a:t>15</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16.</a:t>
            </a:r>
            <a:r>
              <a:rPr lang="en-US" sz="2200" kern="0" dirty="0">
                <a:latin typeface="Calibri"/>
              </a:rPr>
              <a:t>x </a:t>
            </a:r>
            <a:r>
              <a:rPr lang="en-US" sz="1600" kern="0" dirty="0">
                <a:latin typeface="Calibri"/>
              </a:rPr>
              <a:t>32/64-bit</a:t>
            </a:r>
            <a:endParaRPr lang="en-US" sz="2200" kern="0" dirty="0">
              <a:latin typeface="Calibri"/>
            </a:endParaRPr>
          </a:p>
        </p:txBody>
      </p:sp>
      <p:sp>
        <p:nvSpPr>
          <p:cNvPr id="7" name="TextBox 9"/>
          <p:cNvSpPr txBox="1"/>
          <p:nvPr/>
        </p:nvSpPr>
        <p:spPr>
          <a:xfrm>
            <a:off x="8179293" y="1466134"/>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a:latin typeface="Calibri"/>
              </a:rPr>
              <a:t>5</a:t>
            </a:r>
            <a:r>
              <a:rPr lang="en-US" sz="2200" kern="0">
                <a:latin typeface="Calibri"/>
              </a:rPr>
              <a:t>.x </a:t>
            </a:r>
            <a:r>
              <a:rPr lang="en-US" sz="1600" kern="0">
                <a:latin typeface="Calibri"/>
              </a:rPr>
              <a:t>32/64-bit</a:t>
            </a:r>
            <a:br>
              <a:rPr lang="en-US" sz="2200" kern="0">
                <a:latin typeface="Calibri"/>
              </a:rPr>
            </a:br>
            <a:r>
              <a:rPr lang="en-US" sz="2200" b="1" kern="0">
                <a:latin typeface="Calibri"/>
              </a:rPr>
              <a:t>6</a:t>
            </a:r>
            <a:r>
              <a:rPr lang="en-US" sz="2200" kern="0">
                <a:latin typeface="Calibri"/>
              </a:rPr>
              <a:t>.x </a:t>
            </a:r>
            <a:r>
              <a:rPr lang="en-US" sz="1600" kern="0">
                <a:latin typeface="Calibri"/>
              </a:rPr>
              <a:t>32/64-bit</a:t>
            </a:r>
            <a:br>
              <a:rPr lang="en-US" sz="2200" kern="0">
                <a:latin typeface="Calibri"/>
              </a:rPr>
            </a:br>
            <a:r>
              <a:rPr lang="en-US" sz="2200" b="1" kern="0">
                <a:latin typeface="Calibri"/>
              </a:rPr>
              <a:t>7</a:t>
            </a:r>
            <a:r>
              <a:rPr lang="en-US" sz="2200" kern="0">
                <a:latin typeface="Calibri"/>
              </a:rPr>
              <a:t>.x </a:t>
            </a:r>
            <a:r>
              <a:rPr lang="en-US" sz="1600" kern="0">
                <a:latin typeface="Calibri"/>
              </a:rPr>
              <a:t>64-bit</a:t>
            </a:r>
            <a:endParaRPr lang="en-US" sz="2200" kern="0">
              <a:latin typeface="Calibri"/>
            </a:endParaRPr>
          </a:p>
        </p:txBody>
      </p:sp>
      <p:sp>
        <p:nvSpPr>
          <p:cNvPr id="8" name="TextBox 11"/>
          <p:cNvSpPr txBox="1"/>
          <p:nvPr/>
        </p:nvSpPr>
        <p:spPr>
          <a:xfrm>
            <a:off x="8179293" y="2736769"/>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5</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6</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7</a:t>
            </a:r>
            <a:r>
              <a:rPr lang="en-US" sz="2200" kern="0" dirty="0">
                <a:latin typeface="Calibri"/>
              </a:rPr>
              <a:t>.x </a:t>
            </a:r>
            <a:r>
              <a:rPr lang="en-US" sz="1600" kern="0" dirty="0">
                <a:latin typeface="Calibri"/>
              </a:rPr>
              <a:t>64-bit</a:t>
            </a:r>
            <a:endParaRPr lang="en-US" sz="2200" kern="0" dirty="0">
              <a:latin typeface="Calibri"/>
            </a:endParaRPr>
          </a:p>
        </p:txBody>
      </p:sp>
      <p:pic>
        <p:nvPicPr>
          <p:cNvPr id="9" name="Picture 4" descr="http://media.corporate-ir.net/media_files/IROL/17/176060/KindleLogos/AWS%20Logo%20-%20New/aws_logo_web_300px.png">
            <a:extLst/>
          </p:cNvPr>
          <p:cNvPicPr>
            <a:picLocks noChangeAspect="1"/>
          </p:cNvPicPr>
          <p:nvPr/>
        </p:nvPicPr>
        <p:blipFill>
          <a:blip r:embed="rId4"/>
          <a:srcRect/>
          <a:stretch>
            <a:fillRect/>
          </a:stretch>
        </p:blipFill>
        <p:spPr>
          <a:xfrm>
            <a:off x="282572" y="2736770"/>
            <a:ext cx="2101125" cy="875468"/>
          </a:xfrm>
          <a:prstGeom prst="rect">
            <a:avLst/>
          </a:prstGeom>
          <a:noFill/>
          <a:ln cap="flat">
            <a:noFill/>
          </a:ln>
        </p:spPr>
      </p:pic>
      <p:pic>
        <p:nvPicPr>
          <p:cNvPr id="10" name="Picture 6" descr="https://assets.ubuntu.com/v1/c037fd75-ubuntu-logo.png">
            <a:extLst/>
          </p:cNvPr>
          <p:cNvPicPr>
            <a:picLocks noChangeAspect="1"/>
          </p:cNvPicPr>
          <p:nvPr/>
        </p:nvPicPr>
        <p:blipFill>
          <a:blip r:embed="rId5"/>
          <a:srcRect/>
          <a:stretch>
            <a:fillRect/>
          </a:stretch>
        </p:blipFill>
        <p:spPr>
          <a:xfrm>
            <a:off x="423163" y="4308172"/>
            <a:ext cx="1960533" cy="442282"/>
          </a:xfrm>
          <a:prstGeom prst="rect">
            <a:avLst/>
          </a:prstGeom>
          <a:noFill/>
          <a:ln cap="flat">
            <a:noFill/>
          </a:ln>
        </p:spPr>
      </p:pic>
      <p:pic>
        <p:nvPicPr>
          <p:cNvPr id="11" name="Picture 8" descr="https://upload.wikimedia.org/wikipedia/commons/thumb/8/8c/CoreOS.svg/2000px-CoreOS.svg.png">
            <a:extLst/>
          </p:cNvPr>
          <p:cNvPicPr>
            <a:picLocks noChangeAspect="1"/>
          </p:cNvPicPr>
          <p:nvPr/>
        </p:nvPicPr>
        <p:blipFill>
          <a:blip r:embed="rId6"/>
          <a:srcRect/>
          <a:stretch>
            <a:fillRect/>
          </a:stretch>
        </p:blipFill>
        <p:spPr>
          <a:xfrm>
            <a:off x="5570226" y="4105761"/>
            <a:ext cx="2103334" cy="812937"/>
          </a:xfrm>
          <a:prstGeom prst="rect">
            <a:avLst/>
          </a:prstGeom>
          <a:noFill/>
          <a:ln cap="flat">
            <a:noFill/>
          </a:ln>
        </p:spPr>
      </p:pic>
      <p:pic>
        <p:nvPicPr>
          <p:cNvPr id="12" name="Picture 10" descr="https://upload.wikimedia.org/wikipedia/commons/thumb/b/bf/Centos-logo-light.svg/200px-Centos-logo-light.svg.png">
            <a:extLst/>
          </p:cNvPr>
          <p:cNvPicPr>
            <a:picLocks noChangeAspect="1"/>
          </p:cNvPicPr>
          <p:nvPr/>
        </p:nvPicPr>
        <p:blipFill>
          <a:blip r:embed="rId7"/>
          <a:srcRect/>
          <a:stretch>
            <a:fillRect/>
          </a:stretch>
        </p:blipFill>
        <p:spPr>
          <a:xfrm>
            <a:off x="5487586" y="1712736"/>
            <a:ext cx="1998992" cy="669662"/>
          </a:xfrm>
          <a:prstGeom prst="rect">
            <a:avLst/>
          </a:prstGeom>
          <a:noFill/>
          <a:ln cap="flat">
            <a:noFill/>
          </a:ln>
        </p:spPr>
      </p:pic>
      <p:pic>
        <p:nvPicPr>
          <p:cNvPr id="13" name="Picture 14" descr="https://d0.awsstatic.com/logos/partners/logo-oracle-linux.png">
            <a:extLst/>
          </p:cNvPr>
          <p:cNvPicPr>
            <a:picLocks noChangeAspect="1"/>
          </p:cNvPicPr>
          <p:nvPr/>
        </p:nvPicPr>
        <p:blipFill>
          <a:blip r:embed="rId8"/>
          <a:srcRect/>
          <a:stretch>
            <a:fillRect/>
          </a:stretch>
        </p:blipFill>
        <p:spPr>
          <a:xfrm>
            <a:off x="5570226" y="2962260"/>
            <a:ext cx="2175990" cy="739837"/>
          </a:xfrm>
          <a:prstGeom prst="rect">
            <a:avLst/>
          </a:prstGeom>
          <a:noFill/>
          <a:ln cap="flat">
            <a:noFill/>
          </a:ln>
        </p:spPr>
      </p:pic>
      <p:cxnSp>
        <p:nvCxnSpPr>
          <p:cNvPr id="14" name="Straight Connector 4"/>
          <p:cNvCxnSpPr/>
          <p:nvPr/>
        </p:nvCxnSpPr>
        <p:spPr>
          <a:xfrm>
            <a:off x="-104272" y="3829222"/>
            <a:ext cx="12300166"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22"/>
          <p:cNvCxnSpPr/>
          <p:nvPr/>
        </p:nvCxnSpPr>
        <p:spPr>
          <a:xfrm>
            <a:off x="-104272" y="2558587"/>
            <a:ext cx="12300166"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6" name="TextBox 11"/>
          <p:cNvSpPr txBox="1"/>
          <p:nvPr/>
        </p:nvSpPr>
        <p:spPr>
          <a:xfrm>
            <a:off x="8179293" y="3966003"/>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alpha</a:t>
            </a:r>
          </a:p>
          <a:p>
            <a:pPr defTabSz="457157">
              <a:defRPr sz="1800" b="0" i="0" u="none" strike="noStrike" kern="0" cap="none" spc="0" baseline="0">
                <a:solidFill>
                  <a:srgbClr val="000000"/>
                </a:solidFill>
                <a:uFillTx/>
              </a:defRPr>
            </a:pPr>
            <a:r>
              <a:rPr lang="en-US" sz="2200" b="1" kern="0" dirty="0">
                <a:latin typeface="Calibri"/>
              </a:rPr>
              <a:t>beta</a:t>
            </a:r>
          </a:p>
          <a:p>
            <a:pPr defTabSz="457157">
              <a:defRPr sz="1800" b="0" i="0" u="none" strike="noStrike" kern="0" cap="none" spc="0" baseline="0">
                <a:solidFill>
                  <a:srgbClr val="000000"/>
                </a:solidFill>
                <a:uFillTx/>
              </a:defRPr>
            </a:pPr>
            <a:r>
              <a:rPr lang="en-US" sz="2200" b="1" kern="0" dirty="0">
                <a:latin typeface="Calibri"/>
              </a:rPr>
              <a:t>stable</a:t>
            </a:r>
          </a:p>
        </p:txBody>
      </p:sp>
      <p:pic>
        <p:nvPicPr>
          <p:cNvPr id="17" name="Picture 16" descr="http://www.radicaltechnologiesbangalore.com/wp-content/plugins/ambil-services/resources/images/technologies/SLD4736999.png">
            <a:extLst/>
          </p:cNvPr>
          <p:cNvPicPr>
            <a:picLocks noChangeAspect="1"/>
          </p:cNvPicPr>
          <p:nvPr/>
        </p:nvPicPr>
        <p:blipFill>
          <a:blip r:embed="rId9"/>
          <a:srcRect/>
          <a:stretch>
            <a:fillRect/>
          </a:stretch>
        </p:blipFill>
        <p:spPr>
          <a:xfrm>
            <a:off x="5954806" y="5336930"/>
            <a:ext cx="1406828" cy="1406828"/>
          </a:xfrm>
          <a:prstGeom prst="rect">
            <a:avLst/>
          </a:prstGeom>
          <a:noFill/>
          <a:ln cap="flat">
            <a:noFill/>
          </a:ln>
        </p:spPr>
      </p:pic>
      <p:cxnSp>
        <p:nvCxnSpPr>
          <p:cNvPr id="19" name="Straight Connector 4"/>
          <p:cNvCxnSpPr/>
          <p:nvPr/>
        </p:nvCxnSpPr>
        <p:spPr>
          <a:xfrm>
            <a:off x="-104272" y="5211557"/>
            <a:ext cx="12300166"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20" name="TextBox 11"/>
          <p:cNvSpPr txBox="1"/>
          <p:nvPr/>
        </p:nvSpPr>
        <p:spPr>
          <a:xfrm>
            <a:off x="8179293" y="5509421"/>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5</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6</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7</a:t>
            </a:r>
            <a:r>
              <a:rPr lang="en-US" sz="2200" kern="0" dirty="0">
                <a:latin typeface="Calibri"/>
              </a:rPr>
              <a:t>.x </a:t>
            </a:r>
            <a:r>
              <a:rPr lang="en-US" sz="1600" kern="0" dirty="0">
                <a:latin typeface="Calibri"/>
              </a:rPr>
              <a:t>64-bit</a:t>
            </a:r>
            <a:endParaRPr lang="en-US" sz="2200" kern="0" dirty="0">
              <a:latin typeface="Calibri"/>
            </a:endParaRPr>
          </a:p>
        </p:txBody>
      </p:sp>
      <p:pic>
        <p:nvPicPr>
          <p:cNvPr id="18" name="Picture 17"/>
          <p:cNvPicPr>
            <a:picLocks noChangeAspect="1"/>
          </p:cNvPicPr>
          <p:nvPr/>
        </p:nvPicPr>
        <p:blipFill>
          <a:blip r:embed="rId10"/>
          <a:stretch>
            <a:fillRect/>
          </a:stretch>
        </p:blipFill>
        <p:spPr>
          <a:xfrm>
            <a:off x="119835" y="5358517"/>
            <a:ext cx="2547505" cy="983864"/>
          </a:xfrm>
          <a:prstGeom prst="rect">
            <a:avLst/>
          </a:prstGeom>
        </p:spPr>
      </p:pic>
      <p:sp>
        <p:nvSpPr>
          <p:cNvPr id="22" name="TextBox 7"/>
          <p:cNvSpPr txBox="1"/>
          <p:nvPr/>
        </p:nvSpPr>
        <p:spPr>
          <a:xfrm>
            <a:off x="2574465" y="5322863"/>
            <a:ext cx="4306693" cy="1061846"/>
          </a:xfrm>
          <a:prstGeom prst="rect">
            <a:avLst/>
          </a:prstGeom>
          <a:noFill/>
          <a:ln cap="flat">
            <a:noFill/>
          </a:ln>
        </p:spPr>
        <p:txBody>
          <a:bodyPr vert="horz" wrap="square" lIns="45713" tIns="22857" rIns="45713" bIns="22857" anchor="t" anchorCtr="0" compatLnSpc="1">
            <a:spAutoFit/>
          </a:bodyPr>
          <a:lstStyle/>
          <a:p>
            <a:pPr defTabSz="457157">
              <a:defRPr sz="1800" b="0" i="0" u="none" strike="noStrike" kern="0" cap="none" spc="0" baseline="0">
                <a:solidFill>
                  <a:srgbClr val="000000"/>
                </a:solidFill>
                <a:uFillTx/>
              </a:defRPr>
            </a:pPr>
            <a:r>
              <a:rPr lang="en-US" sz="2200" b="1" kern="0" dirty="0">
                <a:latin typeface="Calibri"/>
              </a:rPr>
              <a:t>10</a:t>
            </a:r>
            <a:r>
              <a:rPr lang="en-US" sz="2200" kern="0" dirty="0">
                <a:latin typeface="Calibri"/>
              </a:rPr>
              <a:t>.x </a:t>
            </a:r>
            <a:r>
              <a:rPr lang="en-US" sz="1600" kern="0" dirty="0">
                <a:latin typeface="Calibri"/>
              </a:rPr>
              <a:t>32/64-bit</a:t>
            </a:r>
            <a:br>
              <a:rPr lang="en-US" sz="2200" kern="0" dirty="0">
                <a:latin typeface="Calibri"/>
              </a:rPr>
            </a:br>
            <a:r>
              <a:rPr lang="en-US" sz="2200" b="1" kern="0" dirty="0">
                <a:latin typeface="Calibri"/>
              </a:rPr>
              <a:t>11</a:t>
            </a:r>
            <a:r>
              <a:rPr lang="en-US" sz="2200" kern="0" dirty="0">
                <a:latin typeface="Calibri"/>
              </a:rPr>
              <a:t>.x </a:t>
            </a:r>
            <a:r>
              <a:rPr lang="en-US" sz="1600" kern="0" dirty="0">
                <a:latin typeface="Calibri"/>
              </a:rPr>
              <a:t>32/64-bit</a:t>
            </a:r>
          </a:p>
          <a:p>
            <a:pPr defTabSz="457157">
              <a:defRPr sz="1800" b="0" i="0" u="none" strike="noStrike" kern="0" cap="none" spc="0" baseline="0">
                <a:solidFill>
                  <a:srgbClr val="000000"/>
                </a:solidFill>
                <a:uFillTx/>
              </a:defRPr>
            </a:pPr>
            <a:r>
              <a:rPr lang="en-US" sz="2200" b="1" kern="0" dirty="0">
                <a:latin typeface="Calibri"/>
              </a:rPr>
              <a:t>12</a:t>
            </a:r>
            <a:r>
              <a:rPr lang="en-US" sz="2200" kern="0" dirty="0">
                <a:latin typeface="Calibri"/>
              </a:rPr>
              <a:t>.x </a:t>
            </a:r>
            <a:r>
              <a:rPr lang="en-US" sz="1600" kern="0" dirty="0">
                <a:latin typeface="Calibri"/>
              </a:rPr>
              <a:t>64-bit</a:t>
            </a:r>
            <a:endParaRPr lang="en-US" sz="2200" kern="0" dirty="0">
              <a:latin typeface="Calibri"/>
            </a:endParaRPr>
          </a:p>
        </p:txBody>
      </p:sp>
    </p:spTree>
    <p:extLst>
      <p:ext uri="{BB962C8B-B14F-4D97-AF65-F5344CB8AC3E}">
        <p14:creationId xmlns:p14="http://schemas.microsoft.com/office/powerpoint/2010/main" val="29198346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4371" y="-3362"/>
            <a:ext cx="11655840" cy="899537"/>
          </a:xfrm>
        </p:spPr>
        <p:txBody>
          <a:bodyPr/>
          <a:lstStyle/>
          <a:p>
            <a:r>
              <a:rPr lang="en-US" sz="3921" dirty="0"/>
              <a:t>Capabilities available today</a:t>
            </a:r>
          </a:p>
        </p:txBody>
      </p:sp>
      <p:sp>
        <p:nvSpPr>
          <p:cNvPr id="5" name="Rectangle 4"/>
          <p:cNvSpPr/>
          <p:nvPr/>
        </p:nvSpPr>
        <p:spPr>
          <a:xfrm>
            <a:off x="568047" y="888393"/>
            <a:ext cx="2838679" cy="1477059"/>
          </a:xfrm>
          <a:prstGeom prst="rect">
            <a:avLst/>
          </a:prstGeom>
          <a:solidFill>
            <a:srgbClr val="F78C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3137" kern="0" dirty="0">
                <a:solidFill>
                  <a:schemeClr val="tx1"/>
                </a:solidFill>
                <a:latin typeface="Segoe UI Semibold" panose="020B0702040204020203" pitchFamily="34" charset="0"/>
                <a:cs typeface="Segoe UI Semibold" panose="020B0702040204020203" pitchFamily="34" charset="0"/>
              </a:rPr>
              <a:t>Platform</a:t>
            </a:r>
            <a:r>
              <a:rPr lang="en-US" sz="3137" kern="0" dirty="0">
                <a:solidFill>
                  <a:sysClr val="windowText" lastClr="000000"/>
                </a:solidFill>
                <a:latin typeface="Segoe UI Semibold" panose="020B0702040204020203" pitchFamily="34" charset="0"/>
                <a:cs typeface="Segoe UI Semibold" panose="020B0702040204020203" pitchFamily="34" charset="0"/>
              </a:rPr>
              <a:t> </a:t>
            </a:r>
            <a:r>
              <a:rPr lang="en-US" sz="3137" kern="0" dirty="0">
                <a:solidFill>
                  <a:schemeClr val="tx1"/>
                </a:solidFill>
                <a:latin typeface="Segoe UI Semibold" panose="020B0702040204020203" pitchFamily="34" charset="0"/>
                <a:cs typeface="Segoe UI Semibold" panose="020B0702040204020203" pitchFamily="34" charset="0"/>
              </a:rPr>
              <a:t>Investments</a:t>
            </a:r>
          </a:p>
        </p:txBody>
      </p:sp>
      <p:sp>
        <p:nvSpPr>
          <p:cNvPr id="6" name="Rectangle 5"/>
          <p:cNvSpPr/>
          <p:nvPr/>
        </p:nvSpPr>
        <p:spPr>
          <a:xfrm>
            <a:off x="3630832" y="888394"/>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Syslog + Metrics</a:t>
            </a:r>
          </a:p>
        </p:txBody>
      </p:sp>
      <p:sp>
        <p:nvSpPr>
          <p:cNvPr id="11" name="Rectangle 10"/>
          <p:cNvSpPr/>
          <p:nvPr/>
        </p:nvSpPr>
        <p:spPr>
          <a:xfrm>
            <a:off x="3630832" y="1402816"/>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Nagios + Zabbix + SCOM</a:t>
            </a:r>
          </a:p>
        </p:txBody>
      </p:sp>
      <p:sp>
        <p:nvSpPr>
          <p:cNvPr id="12" name="Rectangle 11"/>
          <p:cNvSpPr/>
          <p:nvPr/>
        </p:nvSpPr>
        <p:spPr>
          <a:xfrm>
            <a:off x="3636647" y="1917239"/>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Azure Linux IaaS Extension</a:t>
            </a:r>
          </a:p>
        </p:txBody>
      </p:sp>
      <p:sp>
        <p:nvSpPr>
          <p:cNvPr id="15" name="Rectangle 14"/>
          <p:cNvSpPr/>
          <p:nvPr/>
        </p:nvSpPr>
        <p:spPr>
          <a:xfrm>
            <a:off x="568047" y="2756682"/>
            <a:ext cx="2838679" cy="1477059"/>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3137" kern="0" dirty="0">
                <a:solidFill>
                  <a:schemeClr val="tx1"/>
                </a:solidFill>
                <a:latin typeface="Segoe UI Semibold" panose="020B0702040204020203" pitchFamily="34" charset="0"/>
                <a:cs typeface="Segoe UI Semibold" panose="020B0702040204020203" pitchFamily="34" charset="0"/>
              </a:rPr>
              <a:t>Extensibility</a:t>
            </a:r>
          </a:p>
        </p:txBody>
      </p:sp>
      <p:sp>
        <p:nvSpPr>
          <p:cNvPr id="16" name="Rectangle 15"/>
          <p:cNvSpPr/>
          <p:nvPr/>
        </p:nvSpPr>
        <p:spPr>
          <a:xfrm>
            <a:off x="3630832" y="2756683"/>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Custom Logs and Data</a:t>
            </a:r>
          </a:p>
        </p:txBody>
      </p:sp>
      <p:sp>
        <p:nvSpPr>
          <p:cNvPr id="17" name="Rectangle 16"/>
          <p:cNvSpPr/>
          <p:nvPr/>
        </p:nvSpPr>
        <p:spPr>
          <a:xfrm>
            <a:off x="3630832" y="3271105"/>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LogStash + FluentD</a:t>
            </a:r>
          </a:p>
        </p:txBody>
      </p:sp>
      <p:sp>
        <p:nvSpPr>
          <p:cNvPr id="18" name="Rectangle 17"/>
          <p:cNvSpPr/>
          <p:nvPr/>
        </p:nvSpPr>
        <p:spPr>
          <a:xfrm>
            <a:off x="3636647" y="3785528"/>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Kafka</a:t>
            </a:r>
          </a:p>
        </p:txBody>
      </p:sp>
      <p:sp>
        <p:nvSpPr>
          <p:cNvPr id="19" name="Rectangle 18"/>
          <p:cNvSpPr/>
          <p:nvPr/>
        </p:nvSpPr>
        <p:spPr>
          <a:xfrm>
            <a:off x="568047" y="4624971"/>
            <a:ext cx="2838679" cy="1991482"/>
          </a:xfrm>
          <a:prstGeom prst="rect">
            <a:avLst/>
          </a:prstGeom>
          <a:solidFill>
            <a:schemeClr val="accent6">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3137" kern="0" dirty="0">
                <a:solidFill>
                  <a:schemeClr val="tx1"/>
                </a:solidFill>
                <a:latin typeface="Segoe UI Semibold" panose="020B0702040204020203" pitchFamily="34" charset="0"/>
                <a:cs typeface="Segoe UI Semibold" panose="020B0702040204020203" pitchFamily="34" charset="0"/>
              </a:rPr>
              <a:t>Solutions</a:t>
            </a:r>
          </a:p>
        </p:txBody>
      </p:sp>
      <p:sp>
        <p:nvSpPr>
          <p:cNvPr id="20" name="Rectangle 19"/>
          <p:cNvSpPr/>
          <p:nvPr/>
        </p:nvSpPr>
        <p:spPr>
          <a:xfrm>
            <a:off x="3630832" y="4624971"/>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Security &amp; Audit</a:t>
            </a:r>
          </a:p>
        </p:txBody>
      </p:sp>
      <p:sp>
        <p:nvSpPr>
          <p:cNvPr id="21" name="Rectangle 20"/>
          <p:cNvSpPr/>
          <p:nvPr/>
        </p:nvSpPr>
        <p:spPr>
          <a:xfrm>
            <a:off x="3630832" y="5139394"/>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Patching Insights</a:t>
            </a:r>
          </a:p>
        </p:txBody>
      </p:sp>
      <p:sp>
        <p:nvSpPr>
          <p:cNvPr id="22" name="Rectangle 21"/>
          <p:cNvSpPr/>
          <p:nvPr/>
        </p:nvSpPr>
        <p:spPr>
          <a:xfrm>
            <a:off x="3636647" y="5653817"/>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Firewall Security Events</a:t>
            </a:r>
          </a:p>
        </p:txBody>
      </p:sp>
      <p:sp>
        <p:nvSpPr>
          <p:cNvPr id="23" name="Rectangle 22"/>
          <p:cNvSpPr/>
          <p:nvPr/>
        </p:nvSpPr>
        <p:spPr>
          <a:xfrm>
            <a:off x="3630832" y="6168240"/>
            <a:ext cx="6200272" cy="448212"/>
          </a:xfrm>
          <a:prstGeom prst="rect">
            <a:avLst/>
          </a:prstGeom>
          <a:solidFill>
            <a:srgbClr val="50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96386">
              <a:defRPr/>
            </a:pPr>
            <a:r>
              <a:rPr lang="en-US" sz="2353" kern="0" dirty="0">
                <a:solidFill>
                  <a:schemeClr val="tx1"/>
                </a:solidFill>
                <a:latin typeface="Segoe UI Semibold" panose="020B0702040204020203" pitchFamily="34" charset="0"/>
                <a:cs typeface="Segoe UI Semibold" panose="020B0702040204020203" pitchFamily="34" charset="0"/>
              </a:rPr>
              <a:t>HDInsights</a:t>
            </a:r>
          </a:p>
        </p:txBody>
      </p:sp>
    </p:spTree>
    <p:extLst>
      <p:ext uri="{BB962C8B-B14F-4D97-AF65-F5344CB8AC3E}">
        <p14:creationId xmlns:p14="http://schemas.microsoft.com/office/powerpoint/2010/main" val="24386511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178"/>
            <a:ext cx="11653523" cy="4527650"/>
          </a:xfrm>
        </p:spPr>
        <p:txBody>
          <a:bodyPr/>
          <a:lstStyle/>
          <a:p>
            <a:pPr marL="571500" indent="-571500">
              <a:buFont typeface="Arial" panose="020B0604020202020204" pitchFamily="34" charset="0"/>
              <a:buChar char="•"/>
            </a:pPr>
            <a:r>
              <a:rPr lang="en-US" dirty="0"/>
              <a:t>Azure provides a competitive offering for running Linux and Open source workloads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Operations Management Suite (OMS) provides powerful Linux management capabilities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Linux and Open Source is a real business opportunity for Microsoft and you</a:t>
            </a:r>
          </a:p>
        </p:txBody>
      </p:sp>
      <p:sp>
        <p:nvSpPr>
          <p:cNvPr id="3" name="Title 2"/>
          <p:cNvSpPr>
            <a:spLocks noGrp="1"/>
          </p:cNvSpPr>
          <p:nvPr>
            <p:ph type="title"/>
          </p:nvPr>
        </p:nvSpPr>
        <p:spPr/>
        <p:txBody>
          <a:bodyPr/>
          <a:lstStyle/>
          <a:p>
            <a:r>
              <a:rPr lang="en-US" dirty="0"/>
              <a:t>Key Takeaways</a:t>
            </a:r>
          </a:p>
        </p:txBody>
      </p:sp>
    </p:spTree>
    <p:extLst>
      <p:ext uri="{BB962C8B-B14F-4D97-AF65-F5344CB8AC3E}">
        <p14:creationId xmlns:p14="http://schemas.microsoft.com/office/powerpoint/2010/main" val="295726483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Sign-Up for </a:t>
            </a:r>
            <a:r>
              <a:rPr lang="en-US" b="1" dirty="0"/>
              <a:t>Free Trial @ Microsoft.com/OMS</a:t>
            </a:r>
            <a:endParaRPr lang="en-US" dirty="0"/>
          </a:p>
        </p:txBody>
      </p:sp>
      <p:pic>
        <p:nvPicPr>
          <p:cNvPr id="4" name="Picture 3"/>
          <p:cNvPicPr>
            <a:picLocks noChangeAspect="1"/>
          </p:cNvPicPr>
          <p:nvPr/>
        </p:nvPicPr>
        <p:blipFill>
          <a:blip r:embed="rId2"/>
          <a:stretch>
            <a:fillRect/>
          </a:stretch>
        </p:blipFill>
        <p:spPr>
          <a:xfrm>
            <a:off x="2271114" y="1189177"/>
            <a:ext cx="7652091" cy="5046520"/>
          </a:xfrm>
          <a:prstGeom prst="rect">
            <a:avLst/>
          </a:prstGeom>
        </p:spPr>
      </p:pic>
    </p:spTree>
    <p:extLst>
      <p:ext uri="{BB962C8B-B14F-4D97-AF65-F5344CB8AC3E}">
        <p14:creationId xmlns:p14="http://schemas.microsoft.com/office/powerpoint/2010/main" val="12792266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Tree>
    <p:extLst>
      <p:ext uri="{BB962C8B-B14F-4D97-AF65-F5344CB8AC3E}">
        <p14:creationId xmlns:p14="http://schemas.microsoft.com/office/powerpoint/2010/main" val="33198533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609643" y="173481"/>
            <a:ext cx="10972322" cy="786990"/>
          </a:xfrm>
        </p:spPr>
        <p:txBody>
          <a:bodyPr/>
          <a:lstStyle/>
          <a:p>
            <a:pPr lvl="0"/>
            <a:r>
              <a:rPr lang="en-US" sz="5333" dirty="0">
                <a:latin typeface="Segoe UI Light"/>
                <a:cs typeface="Segoe UI Light"/>
              </a:rPr>
              <a:t>Microsoft + Linux story</a:t>
            </a:r>
          </a:p>
        </p:txBody>
      </p:sp>
      <p:grpSp>
        <p:nvGrpSpPr>
          <p:cNvPr id="3" name="Group 58"/>
          <p:cNvGrpSpPr/>
          <p:nvPr/>
        </p:nvGrpSpPr>
        <p:grpSpPr>
          <a:xfrm>
            <a:off x="-437034" y="1532903"/>
            <a:ext cx="12461496" cy="4270827"/>
            <a:chOff x="-874335" y="3065267"/>
            <a:chExt cx="24926528" cy="8542866"/>
          </a:xfrm>
        </p:grpSpPr>
        <p:grpSp>
          <p:nvGrpSpPr>
            <p:cNvPr id="4" name="Group 30"/>
            <p:cNvGrpSpPr/>
            <p:nvPr/>
          </p:nvGrpSpPr>
          <p:grpSpPr>
            <a:xfrm>
              <a:off x="2380055" y="5030379"/>
              <a:ext cx="20238872" cy="6577754"/>
              <a:chOff x="2380055" y="5030379"/>
              <a:chExt cx="20238872" cy="6577754"/>
            </a:xfrm>
          </p:grpSpPr>
          <p:sp>
            <p:nvSpPr>
              <p:cNvPr id="5" name="Freeform: Shape 6"/>
              <p:cNvSpPr/>
              <p:nvPr/>
            </p:nvSpPr>
            <p:spPr>
              <a:xfrm>
                <a:off x="2380055" y="5097606"/>
                <a:ext cx="20238872" cy="6510527"/>
              </a:xfrm>
              <a:custGeom>
                <a:avLst/>
                <a:gdLst>
                  <a:gd name="f0" fmla="val 10800000"/>
                  <a:gd name="f1" fmla="val 5400000"/>
                  <a:gd name="f2" fmla="val 180"/>
                  <a:gd name="f3" fmla="val w"/>
                  <a:gd name="f4" fmla="val h"/>
                  <a:gd name="f5" fmla="val 0"/>
                  <a:gd name="f6" fmla="val 16879824"/>
                  <a:gd name="f7" fmla="val 6510528"/>
                  <a:gd name="f8" fmla="val 385572"/>
                  <a:gd name="f9" fmla="val 5050536"/>
                  <a:gd name="f10" fmla="val 771144"/>
                  <a:gd name="f11" fmla="val 3590544"/>
                  <a:gd name="f12" fmla="val 3584448"/>
                  <a:gd name="f13" fmla="val 2505456"/>
                  <a:gd name="f14" fmla="val 6397752"/>
                  <a:gd name="f15" fmla="val 1420368"/>
                  <a:gd name="f16" fmla="+- 0 0 -90"/>
                  <a:gd name="f17" fmla="*/ f3 1 16879824"/>
                  <a:gd name="f18" fmla="*/ f4 1 6510528"/>
                  <a:gd name="f19" fmla="+- f7 0 f5"/>
                  <a:gd name="f20" fmla="+- f6 0 f5"/>
                  <a:gd name="f21" fmla="*/ f16 f0 1"/>
                  <a:gd name="f22" fmla="*/ f20 1 16879824"/>
                  <a:gd name="f23" fmla="*/ f19 1 6510528"/>
                  <a:gd name="f24" fmla="*/ 0 f20 1"/>
                  <a:gd name="f25" fmla="*/ 6510528 f19 1"/>
                  <a:gd name="f26" fmla="*/ 3584448 f20 1"/>
                  <a:gd name="f27" fmla="*/ 2505456 f19 1"/>
                  <a:gd name="f28" fmla="*/ 16879824 f20 1"/>
                  <a:gd name="f29" fmla="*/ 0 f19 1"/>
                  <a:gd name="f30" fmla="*/ f21 1 f2"/>
                  <a:gd name="f31" fmla="*/ f24 1 16879824"/>
                  <a:gd name="f32" fmla="*/ f25 1 6510528"/>
                  <a:gd name="f33" fmla="*/ f26 1 16879824"/>
                  <a:gd name="f34" fmla="*/ f27 1 6510528"/>
                  <a:gd name="f35" fmla="*/ f28 1 16879824"/>
                  <a:gd name="f36" fmla="*/ f29 1 6510528"/>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7"/>
                  </a:cxn>
                  <a:cxn ang="f41">
                    <a:pos x="f56" y="f57"/>
                  </a:cxn>
                </a:cxnLst>
                <a:rect l="f48" t="f51" r="f49" b="f50"/>
                <a:pathLst>
                  <a:path w="16879824" h="6510528">
                    <a:moveTo>
                      <a:pt x="f5" y="f7"/>
                    </a:moveTo>
                    <a:cubicBezTo>
                      <a:pt x="f8" y="f9"/>
                      <a:pt x="f10" y="f11"/>
                      <a:pt x="f12" y="f13"/>
                    </a:cubicBezTo>
                    <a:cubicBezTo>
                      <a:pt x="f14" y="f15"/>
                      <a:pt x="f6" y="f5"/>
                      <a:pt x="f6" y="f5"/>
                    </a:cubicBezTo>
                    <a:lnTo>
                      <a:pt x="f6" y="f5"/>
                    </a:lnTo>
                  </a:path>
                </a:pathLst>
              </a:custGeom>
              <a:noFill/>
              <a:ln w="349245" cap="flat">
                <a:solidFill>
                  <a:srgbClr val="7F7F7F"/>
                </a:solidFill>
                <a:prstDash val="solid"/>
                <a:miter/>
                <a:headEnd type="none" w="med" len="med"/>
                <a:tailEnd type="triangle" w="med" len="me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000000"/>
                  </a:solidFill>
                  <a:latin typeface="Calibri"/>
                </a:endParaRPr>
              </a:p>
            </p:txBody>
          </p:sp>
          <p:grpSp>
            <p:nvGrpSpPr>
              <p:cNvPr id="6" name="Group 5"/>
              <p:cNvGrpSpPr/>
              <p:nvPr/>
            </p:nvGrpSpPr>
            <p:grpSpPr>
              <a:xfrm>
                <a:off x="4889049" y="7829943"/>
                <a:ext cx="691368" cy="691368"/>
                <a:chOff x="4889049" y="7829943"/>
                <a:chExt cx="691368" cy="691368"/>
              </a:xfrm>
            </p:grpSpPr>
            <p:sp>
              <p:nvSpPr>
                <p:cNvPr id="7" name="Oval 3"/>
                <p:cNvSpPr/>
                <p:nvPr/>
              </p:nvSpPr>
              <p:spPr>
                <a:xfrm>
                  <a:off x="4889049" y="7829943"/>
                  <a:ext cx="691368" cy="6913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8" name="Oval 4"/>
                <p:cNvSpPr/>
                <p:nvPr/>
              </p:nvSpPr>
              <p:spPr>
                <a:xfrm>
                  <a:off x="4990795" y="7921054"/>
                  <a:ext cx="487878" cy="487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grpSp>
            <p:nvGrpSpPr>
              <p:cNvPr id="9" name="Group 18"/>
              <p:cNvGrpSpPr/>
              <p:nvPr/>
            </p:nvGrpSpPr>
            <p:grpSpPr>
              <a:xfrm>
                <a:off x="12667475" y="6036512"/>
                <a:ext cx="691368" cy="691368"/>
                <a:chOff x="12667475" y="6036512"/>
                <a:chExt cx="691368" cy="691368"/>
              </a:xfrm>
            </p:grpSpPr>
            <p:sp>
              <p:nvSpPr>
                <p:cNvPr id="10" name="Oval 19"/>
                <p:cNvSpPr/>
                <p:nvPr/>
              </p:nvSpPr>
              <p:spPr>
                <a:xfrm>
                  <a:off x="12667475" y="6036512"/>
                  <a:ext cx="691368" cy="6913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11" name="Oval 20"/>
                <p:cNvSpPr/>
                <p:nvPr/>
              </p:nvSpPr>
              <p:spPr>
                <a:xfrm>
                  <a:off x="12769221" y="6146679"/>
                  <a:ext cx="487878" cy="487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grpSp>
            <p:nvGrpSpPr>
              <p:cNvPr id="12" name="Group 21"/>
              <p:cNvGrpSpPr/>
              <p:nvPr/>
            </p:nvGrpSpPr>
            <p:grpSpPr>
              <a:xfrm>
                <a:off x="8587770" y="6727890"/>
                <a:ext cx="691368" cy="691368"/>
                <a:chOff x="8587770" y="6727890"/>
                <a:chExt cx="691368" cy="691368"/>
              </a:xfrm>
            </p:grpSpPr>
            <p:sp>
              <p:nvSpPr>
                <p:cNvPr id="13" name="Oval 22"/>
                <p:cNvSpPr/>
                <p:nvPr/>
              </p:nvSpPr>
              <p:spPr>
                <a:xfrm>
                  <a:off x="8587770" y="6727890"/>
                  <a:ext cx="691368" cy="6913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14" name="Oval 23"/>
                <p:cNvSpPr/>
                <p:nvPr/>
              </p:nvSpPr>
              <p:spPr>
                <a:xfrm>
                  <a:off x="8689515" y="6829635"/>
                  <a:ext cx="487878" cy="487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grpSp>
            <p:nvGrpSpPr>
              <p:cNvPr id="15" name="Group 24"/>
              <p:cNvGrpSpPr/>
              <p:nvPr/>
            </p:nvGrpSpPr>
            <p:grpSpPr>
              <a:xfrm>
                <a:off x="20236357" y="5030379"/>
                <a:ext cx="691368" cy="691368"/>
                <a:chOff x="20236357" y="5030379"/>
                <a:chExt cx="691368" cy="691368"/>
              </a:xfrm>
            </p:grpSpPr>
            <p:sp>
              <p:nvSpPr>
                <p:cNvPr id="16" name="Oval 25"/>
                <p:cNvSpPr/>
                <p:nvPr/>
              </p:nvSpPr>
              <p:spPr>
                <a:xfrm>
                  <a:off x="20236357" y="5030379"/>
                  <a:ext cx="691368" cy="6913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17" name="Oval 26"/>
                <p:cNvSpPr/>
                <p:nvPr/>
              </p:nvSpPr>
              <p:spPr>
                <a:xfrm>
                  <a:off x="20338103" y="5132124"/>
                  <a:ext cx="487878" cy="487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grpSp>
            <p:nvGrpSpPr>
              <p:cNvPr id="18" name="Group 27"/>
              <p:cNvGrpSpPr/>
              <p:nvPr/>
            </p:nvGrpSpPr>
            <p:grpSpPr>
              <a:xfrm>
                <a:off x="16537646" y="5514673"/>
                <a:ext cx="691368" cy="691368"/>
                <a:chOff x="16537646" y="5514673"/>
                <a:chExt cx="691368" cy="691368"/>
              </a:xfrm>
            </p:grpSpPr>
            <p:sp>
              <p:nvSpPr>
                <p:cNvPr id="19" name="Oval 28"/>
                <p:cNvSpPr/>
                <p:nvPr/>
              </p:nvSpPr>
              <p:spPr>
                <a:xfrm>
                  <a:off x="16537646" y="5514673"/>
                  <a:ext cx="691368" cy="6913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20" name="Oval 29"/>
                <p:cNvSpPr/>
                <p:nvPr/>
              </p:nvSpPr>
              <p:spPr>
                <a:xfrm>
                  <a:off x="16639391" y="5624840"/>
                  <a:ext cx="487878" cy="48787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grpSp>
        <p:grpSp>
          <p:nvGrpSpPr>
            <p:cNvPr id="21" name="Group 35"/>
            <p:cNvGrpSpPr/>
            <p:nvPr/>
          </p:nvGrpSpPr>
          <p:grpSpPr>
            <a:xfrm>
              <a:off x="4623233" y="8497244"/>
              <a:ext cx="4066272" cy="1873980"/>
              <a:chOff x="4623233" y="8497244"/>
              <a:chExt cx="4066272" cy="1873980"/>
            </a:xfrm>
          </p:grpSpPr>
          <p:grpSp>
            <p:nvGrpSpPr>
              <p:cNvPr id="22" name="Group 33"/>
              <p:cNvGrpSpPr/>
              <p:nvPr/>
            </p:nvGrpSpPr>
            <p:grpSpPr>
              <a:xfrm>
                <a:off x="4623233" y="8497244"/>
                <a:ext cx="4066272" cy="1873980"/>
                <a:chOff x="4623233" y="8497244"/>
                <a:chExt cx="4066272" cy="1873980"/>
              </a:xfrm>
            </p:grpSpPr>
            <p:sp>
              <p:nvSpPr>
                <p:cNvPr id="23" name="Rectangle 31"/>
                <p:cNvSpPr/>
                <p:nvPr/>
              </p:nvSpPr>
              <p:spPr>
                <a:xfrm>
                  <a:off x="4623233" y="9158950"/>
                  <a:ext cx="4066272" cy="1212274"/>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24" name="Isosceles Triangle 32"/>
                <p:cNvSpPr/>
                <p:nvPr/>
              </p:nvSpPr>
              <p:spPr>
                <a:xfrm>
                  <a:off x="5023667" y="8497244"/>
                  <a:ext cx="455014" cy="66169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sp>
            <p:nvSpPr>
              <p:cNvPr id="25" name="TextBox 34"/>
              <p:cNvSpPr txBox="1"/>
              <p:nvPr/>
            </p:nvSpPr>
            <p:spPr>
              <a:xfrm>
                <a:off x="4623233" y="9504190"/>
                <a:ext cx="4066272" cy="584845"/>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Linux on Hyper-V</a:t>
                </a:r>
              </a:p>
            </p:txBody>
          </p:sp>
        </p:grpSp>
        <p:grpSp>
          <p:nvGrpSpPr>
            <p:cNvPr id="26" name="Group 36"/>
            <p:cNvGrpSpPr/>
            <p:nvPr/>
          </p:nvGrpSpPr>
          <p:grpSpPr>
            <a:xfrm>
              <a:off x="12399172" y="6724067"/>
              <a:ext cx="4066272" cy="1873980"/>
              <a:chOff x="12399172" y="6724067"/>
              <a:chExt cx="4066272" cy="1873980"/>
            </a:xfrm>
          </p:grpSpPr>
          <p:grpSp>
            <p:nvGrpSpPr>
              <p:cNvPr id="27" name="Group 37"/>
              <p:cNvGrpSpPr/>
              <p:nvPr/>
            </p:nvGrpSpPr>
            <p:grpSpPr>
              <a:xfrm>
                <a:off x="12399172" y="6724067"/>
                <a:ext cx="4066272" cy="1873980"/>
                <a:chOff x="12399172" y="6724067"/>
                <a:chExt cx="4066272" cy="1873980"/>
              </a:xfrm>
            </p:grpSpPr>
            <p:sp>
              <p:nvSpPr>
                <p:cNvPr id="28" name="Rectangle 39"/>
                <p:cNvSpPr/>
                <p:nvPr/>
              </p:nvSpPr>
              <p:spPr>
                <a:xfrm>
                  <a:off x="12399172" y="7385773"/>
                  <a:ext cx="4066272" cy="1212274"/>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29" name="Isosceles Triangle 40"/>
                <p:cNvSpPr/>
                <p:nvPr/>
              </p:nvSpPr>
              <p:spPr>
                <a:xfrm>
                  <a:off x="12799606" y="6724067"/>
                  <a:ext cx="455014" cy="66169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sp>
            <p:nvSpPr>
              <p:cNvPr id="30" name="TextBox 38"/>
              <p:cNvSpPr txBox="1"/>
              <p:nvPr/>
            </p:nvSpPr>
            <p:spPr>
              <a:xfrm>
                <a:off x="12399172" y="7706956"/>
                <a:ext cx="4066272" cy="584845"/>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a:solidFill>
                      <a:srgbClr val="FFFFFF"/>
                    </a:solidFill>
                    <a:latin typeface="Segoe UI Semibold" pitchFamily="34"/>
                    <a:cs typeface="Segoe UI Semibold" pitchFamily="34"/>
                  </a:rPr>
                  <a:t>RHEL on Azure</a:t>
                </a:r>
              </a:p>
            </p:txBody>
          </p:sp>
        </p:grpSp>
        <p:grpSp>
          <p:nvGrpSpPr>
            <p:cNvPr id="31" name="Group 41"/>
            <p:cNvGrpSpPr/>
            <p:nvPr/>
          </p:nvGrpSpPr>
          <p:grpSpPr>
            <a:xfrm>
              <a:off x="19985921" y="5697571"/>
              <a:ext cx="4066272" cy="3099794"/>
              <a:chOff x="19985921" y="5697571"/>
              <a:chExt cx="4066272" cy="3099794"/>
            </a:xfrm>
          </p:grpSpPr>
          <p:grpSp>
            <p:nvGrpSpPr>
              <p:cNvPr id="32" name="Group 42"/>
              <p:cNvGrpSpPr/>
              <p:nvPr/>
            </p:nvGrpSpPr>
            <p:grpSpPr>
              <a:xfrm>
                <a:off x="19985921" y="5697571"/>
                <a:ext cx="4066272" cy="3099794"/>
                <a:chOff x="19985921" y="5697571"/>
                <a:chExt cx="4066272" cy="3099794"/>
              </a:xfrm>
            </p:grpSpPr>
            <p:sp>
              <p:nvSpPr>
                <p:cNvPr id="33" name="Rectangle 44"/>
                <p:cNvSpPr/>
                <p:nvPr/>
              </p:nvSpPr>
              <p:spPr>
                <a:xfrm>
                  <a:off x="19985921" y="6359264"/>
                  <a:ext cx="4066272" cy="2438101"/>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34" name="Isosceles Triangle 45"/>
                <p:cNvSpPr/>
                <p:nvPr/>
              </p:nvSpPr>
              <p:spPr>
                <a:xfrm>
                  <a:off x="20386346" y="5697571"/>
                  <a:ext cx="455014" cy="66169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sp>
            <p:nvSpPr>
              <p:cNvPr id="35" name="TextBox 43"/>
              <p:cNvSpPr txBox="1"/>
              <p:nvPr/>
            </p:nvSpPr>
            <p:spPr>
              <a:xfrm>
                <a:off x="19985921" y="6680450"/>
                <a:ext cx="4066272" cy="584845"/>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a:solidFill>
                      <a:srgbClr val="FFFFFF"/>
                    </a:solidFill>
                    <a:latin typeface="Segoe UI Semibold" pitchFamily="34"/>
                    <a:cs typeface="Segoe UI Semibold" pitchFamily="34"/>
                  </a:rPr>
                  <a:t>SQL Server on Linux</a:t>
                </a:r>
              </a:p>
            </p:txBody>
          </p:sp>
        </p:grpSp>
        <p:grpSp>
          <p:nvGrpSpPr>
            <p:cNvPr id="36" name="Group 46"/>
            <p:cNvGrpSpPr/>
            <p:nvPr/>
          </p:nvGrpSpPr>
          <p:grpSpPr>
            <a:xfrm>
              <a:off x="4274045" y="4987247"/>
              <a:ext cx="5270911" cy="1780044"/>
              <a:chOff x="4274045" y="4987247"/>
              <a:chExt cx="5270911" cy="1780044"/>
            </a:xfrm>
          </p:grpSpPr>
          <p:grpSp>
            <p:nvGrpSpPr>
              <p:cNvPr id="37" name="Group 47"/>
              <p:cNvGrpSpPr/>
              <p:nvPr/>
            </p:nvGrpSpPr>
            <p:grpSpPr>
              <a:xfrm>
                <a:off x="4274045" y="4987247"/>
                <a:ext cx="5270909" cy="1780044"/>
                <a:chOff x="4274045" y="4987247"/>
                <a:chExt cx="5270909" cy="1780044"/>
              </a:xfrm>
            </p:grpSpPr>
            <p:sp>
              <p:nvSpPr>
                <p:cNvPr id="38" name="Rectangle 49"/>
                <p:cNvSpPr/>
                <p:nvPr/>
              </p:nvSpPr>
              <p:spPr>
                <a:xfrm>
                  <a:off x="4274045" y="4987247"/>
                  <a:ext cx="5270909" cy="1212275"/>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39" name="Isosceles Triangle 50"/>
                <p:cNvSpPr/>
                <p:nvPr/>
              </p:nvSpPr>
              <p:spPr>
                <a:xfrm rot="10799991">
                  <a:off x="8693008" y="6105595"/>
                  <a:ext cx="455014" cy="66169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sp>
            <p:nvSpPr>
              <p:cNvPr id="40" name="TextBox 48"/>
              <p:cNvSpPr txBox="1"/>
              <p:nvPr/>
            </p:nvSpPr>
            <p:spPr>
              <a:xfrm>
                <a:off x="4274047" y="5308429"/>
                <a:ext cx="5270909" cy="584845"/>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Linux VMs Day 1 on Azure</a:t>
                </a:r>
              </a:p>
            </p:txBody>
          </p:sp>
        </p:grpSp>
        <p:grpSp>
          <p:nvGrpSpPr>
            <p:cNvPr id="41" name="Group 51"/>
            <p:cNvGrpSpPr/>
            <p:nvPr/>
          </p:nvGrpSpPr>
          <p:grpSpPr>
            <a:xfrm>
              <a:off x="13406978" y="3736247"/>
              <a:ext cx="4066272" cy="1780044"/>
              <a:chOff x="13406978" y="3736247"/>
              <a:chExt cx="4066272" cy="1780044"/>
            </a:xfrm>
          </p:grpSpPr>
          <p:grpSp>
            <p:nvGrpSpPr>
              <p:cNvPr id="42" name="Group 52"/>
              <p:cNvGrpSpPr/>
              <p:nvPr/>
            </p:nvGrpSpPr>
            <p:grpSpPr>
              <a:xfrm>
                <a:off x="13406978" y="3736247"/>
                <a:ext cx="4066272" cy="1780044"/>
                <a:chOff x="13406978" y="3736247"/>
                <a:chExt cx="4066272" cy="1780044"/>
              </a:xfrm>
            </p:grpSpPr>
            <p:sp>
              <p:nvSpPr>
                <p:cNvPr id="43" name="Rectangle 54"/>
                <p:cNvSpPr/>
                <p:nvPr/>
              </p:nvSpPr>
              <p:spPr>
                <a:xfrm>
                  <a:off x="13406978" y="3736247"/>
                  <a:ext cx="4066272" cy="1212274"/>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44" name="Isosceles Triangle 55"/>
                <p:cNvSpPr/>
                <p:nvPr/>
              </p:nvSpPr>
              <p:spPr>
                <a:xfrm rot="10799991">
                  <a:off x="16621313" y="4854595"/>
                  <a:ext cx="455014" cy="66169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grpSp>
          <p:sp>
            <p:nvSpPr>
              <p:cNvPr id="45" name="TextBox 53"/>
              <p:cNvSpPr txBox="1"/>
              <p:nvPr/>
            </p:nvSpPr>
            <p:spPr>
              <a:xfrm>
                <a:off x="13406978" y="3816797"/>
                <a:ext cx="4066272" cy="1077357"/>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Linux Mgmt. with OMS</a:t>
                </a:r>
              </a:p>
            </p:txBody>
          </p:sp>
        </p:grpSp>
        <p:sp>
          <p:nvSpPr>
            <p:cNvPr id="46" name="Title 3"/>
            <p:cNvSpPr txBox="1"/>
            <p:nvPr/>
          </p:nvSpPr>
          <p:spPr>
            <a:xfrm>
              <a:off x="-874335" y="9214216"/>
              <a:ext cx="4187302" cy="1574204"/>
            </a:xfrm>
            <a:prstGeom prst="rect">
              <a:avLst/>
            </a:prstGeom>
            <a:noFill/>
            <a:ln cap="flat">
              <a:noFill/>
            </a:ln>
          </p:spPr>
          <p:txBody>
            <a:bodyPr vert="horz" wrap="square" lIns="0" tIns="0" rIns="0" bIns="0" anchor="ctr" anchorCtr="1" compatLnSpc="1">
              <a:noAutofit/>
            </a:bodyPr>
            <a:lstStyle/>
            <a:p>
              <a:pPr algn="ctr" defTabSz="457157" hangingPunct="0">
                <a:defRPr sz="1800" b="0" i="0" u="none" strike="noStrike" kern="0" cap="none" spc="0" baseline="0">
                  <a:solidFill>
                    <a:srgbClr val="000000"/>
                  </a:solidFill>
                  <a:uFillTx/>
                </a:defRPr>
              </a:pPr>
              <a:r>
                <a:rPr lang="en-US" sz="3000" b="1" kern="0" dirty="0">
                  <a:solidFill>
                    <a:schemeClr val="bg1"/>
                  </a:solidFill>
                  <a:latin typeface="Liberation Sans" pitchFamily="34"/>
                </a:rPr>
                <a:t>2009</a:t>
              </a:r>
            </a:p>
          </p:txBody>
        </p:sp>
        <p:sp>
          <p:nvSpPr>
            <p:cNvPr id="47" name="Title 3"/>
            <p:cNvSpPr txBox="1"/>
            <p:nvPr/>
          </p:nvSpPr>
          <p:spPr>
            <a:xfrm>
              <a:off x="19864891" y="3065267"/>
              <a:ext cx="4187302" cy="1574204"/>
            </a:xfrm>
            <a:prstGeom prst="rect">
              <a:avLst/>
            </a:prstGeom>
            <a:noFill/>
            <a:ln cap="flat">
              <a:noFill/>
            </a:ln>
          </p:spPr>
          <p:txBody>
            <a:bodyPr vert="horz" wrap="square" lIns="0" tIns="0" rIns="0" bIns="0" anchor="ctr" anchorCtr="1" compatLnSpc="1">
              <a:noAutofit/>
            </a:bodyPr>
            <a:lstStyle/>
            <a:p>
              <a:pPr algn="ctr" defTabSz="457157" hangingPunct="0">
                <a:defRPr sz="1800" b="0" i="0" u="none" strike="noStrike" kern="0" cap="none" spc="0" baseline="0">
                  <a:solidFill>
                    <a:srgbClr val="000000"/>
                  </a:solidFill>
                  <a:uFillTx/>
                </a:defRPr>
              </a:pPr>
              <a:r>
                <a:rPr lang="en-US" sz="3000" b="1" kern="0" dirty="0">
                  <a:solidFill>
                    <a:schemeClr val="bg1"/>
                  </a:solidFill>
                  <a:latin typeface="Liberation Sans" pitchFamily="34"/>
                </a:rPr>
                <a:t>2016</a:t>
              </a:r>
            </a:p>
          </p:txBody>
        </p:sp>
      </p:grpSp>
      <p:pic>
        <p:nvPicPr>
          <p:cNvPr id="48" name="Picture 59">
            <a:extLst/>
          </p:cNvPr>
          <p:cNvPicPr>
            <a:picLocks noChangeAspect="1"/>
          </p:cNvPicPr>
          <p:nvPr/>
        </p:nvPicPr>
        <p:blipFill>
          <a:blip r:embed="rId3"/>
          <a:stretch>
            <a:fillRect/>
          </a:stretch>
        </p:blipFill>
        <p:spPr>
          <a:xfrm>
            <a:off x="7670626" y="5315834"/>
            <a:ext cx="4353837" cy="904314"/>
          </a:xfrm>
          <a:prstGeom prst="rect">
            <a:avLst/>
          </a:prstGeom>
          <a:noFill/>
          <a:ln cap="flat">
            <a:noFill/>
          </a:ln>
        </p:spPr>
      </p:pic>
      <p:pic>
        <p:nvPicPr>
          <p:cNvPr id="49" name="Picture 61">
            <a:extLst/>
          </p:cNvPr>
          <p:cNvPicPr>
            <a:picLocks noChangeAspect="1"/>
          </p:cNvPicPr>
          <p:nvPr/>
        </p:nvPicPr>
        <p:blipFill>
          <a:blip r:embed="rId4"/>
          <a:stretch>
            <a:fillRect/>
          </a:stretch>
        </p:blipFill>
        <p:spPr>
          <a:xfrm>
            <a:off x="5465643" y="4659914"/>
            <a:ext cx="5725714" cy="567761"/>
          </a:xfrm>
          <a:prstGeom prst="rect">
            <a:avLst/>
          </a:prstGeom>
          <a:noFill/>
          <a:ln cap="flat">
            <a:noFill/>
          </a:ln>
        </p:spPr>
      </p:pic>
      <p:sp>
        <p:nvSpPr>
          <p:cNvPr id="50" name="Title 3"/>
          <p:cNvSpPr txBox="1"/>
          <p:nvPr/>
        </p:nvSpPr>
        <p:spPr>
          <a:xfrm>
            <a:off x="493346" y="1371087"/>
            <a:ext cx="2702002" cy="786990"/>
          </a:xfrm>
          <a:prstGeom prst="rect">
            <a:avLst/>
          </a:prstGeom>
          <a:solidFill>
            <a:srgbClr val="FFFFFF"/>
          </a:solidFill>
          <a:ln cap="flat">
            <a:noFill/>
          </a:ln>
        </p:spPr>
        <p:txBody>
          <a:bodyPr vert="horz" wrap="square" lIns="0" tIns="0" rIns="0" bIns="0" anchor="ctr" anchorCtr="1" compatLnSpc="1">
            <a:noAutofit/>
          </a:bodyPr>
          <a:lstStyle/>
          <a:p>
            <a:pPr algn="ctr" defTabSz="457157" hangingPunct="0">
              <a:defRPr sz="1800" b="0" i="0" u="none" strike="noStrike" kern="0" cap="none" spc="0" baseline="0">
                <a:solidFill>
                  <a:srgbClr val="000000"/>
                </a:solidFill>
                <a:uFillTx/>
              </a:defRPr>
            </a:pPr>
            <a:r>
              <a:rPr lang="en-US" sz="2700" b="1" kern="0" dirty="0">
                <a:solidFill>
                  <a:srgbClr val="44546A"/>
                </a:solidFill>
                <a:latin typeface="Segoe UI Semibold" panose="020B0702040204020203" pitchFamily="34" charset="0"/>
                <a:cs typeface="Segoe UI Semibold" panose="020B0702040204020203" pitchFamily="34" charset="0"/>
              </a:rPr>
              <a:t>1 in 3 VMs in Azure are Linux</a:t>
            </a:r>
          </a:p>
        </p:txBody>
      </p:sp>
      <p:sp>
        <p:nvSpPr>
          <p:cNvPr id="53" name="Oval 3"/>
          <p:cNvSpPr/>
          <p:nvPr/>
        </p:nvSpPr>
        <p:spPr>
          <a:xfrm>
            <a:off x="1090962" y="5371254"/>
            <a:ext cx="345635" cy="3456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54" name="Oval 4"/>
          <p:cNvSpPr/>
          <p:nvPr/>
        </p:nvSpPr>
        <p:spPr>
          <a:xfrm>
            <a:off x="1141828" y="5416803"/>
            <a:ext cx="243904" cy="24390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70AD47"/>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55" name="Rectangle 31"/>
          <p:cNvSpPr/>
          <p:nvPr/>
        </p:nvSpPr>
        <p:spPr>
          <a:xfrm>
            <a:off x="1007301" y="5987896"/>
            <a:ext cx="2438893" cy="606051"/>
          </a:xfrm>
          <a:prstGeom prst="rect">
            <a:avLst/>
          </a:pr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56" name="Isosceles Triangle 32"/>
          <p:cNvSpPr/>
          <p:nvPr/>
        </p:nvSpPr>
        <p:spPr>
          <a:xfrm>
            <a:off x="1207490" y="5657090"/>
            <a:ext cx="227475" cy="330801"/>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44546A"/>
          </a:solidFill>
          <a:ln cap="flat">
            <a:noFill/>
            <a:prstDash val="solid"/>
          </a:ln>
        </p:spPr>
        <p:txBody>
          <a:bodyPr vert="horz" wrap="square" lIns="45713" tIns="22857" rIns="45713" bIns="22857" anchor="ctr" anchorCtr="1" compatLnSpc="1">
            <a:noAutofit/>
          </a:bodyPr>
          <a:lstStyle/>
          <a:p>
            <a:pPr algn="ctr" defTabSz="457157">
              <a:defRPr sz="1800" b="0" i="0" u="none" strike="noStrike" kern="0" cap="none" spc="0" baseline="0">
                <a:solidFill>
                  <a:srgbClr val="000000"/>
                </a:solidFill>
                <a:uFillTx/>
              </a:defRPr>
            </a:pPr>
            <a:endParaRPr lang="en-US" sz="900" kern="0">
              <a:solidFill>
                <a:srgbClr val="FFFFFF"/>
              </a:solidFill>
              <a:latin typeface="Calibri"/>
            </a:endParaRPr>
          </a:p>
        </p:txBody>
      </p:sp>
      <p:sp>
        <p:nvSpPr>
          <p:cNvPr id="57" name="TextBox 34"/>
          <p:cNvSpPr txBox="1"/>
          <p:nvPr/>
        </p:nvSpPr>
        <p:spPr>
          <a:xfrm>
            <a:off x="1005854" y="6044850"/>
            <a:ext cx="2489758" cy="538603"/>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System Center UNIX/Linux</a:t>
            </a:r>
          </a:p>
        </p:txBody>
      </p:sp>
      <p:sp>
        <p:nvSpPr>
          <p:cNvPr id="62" name="TextBox 53"/>
          <p:cNvSpPr txBox="1"/>
          <p:nvPr/>
        </p:nvSpPr>
        <p:spPr>
          <a:xfrm>
            <a:off x="9988538" y="3603038"/>
            <a:ext cx="2032847" cy="784824"/>
          </a:xfrm>
          <a:prstGeom prst="rect">
            <a:avLst/>
          </a:prstGeom>
          <a:noFill/>
          <a:ln cap="flat">
            <a:noFill/>
          </a:ln>
        </p:spPr>
        <p:txBody>
          <a:bodyPr vert="horz" wrap="square" lIns="45713" tIns="22857" rIns="45713" bIns="22857" anchor="t" anchorCtr="1" compatLnSpc="1">
            <a:spAutoFit/>
          </a:bodyPr>
          <a:lstStyle/>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a:t>
            </a:r>
          </a:p>
          <a:p>
            <a:pPr algn="ctr" defTabSz="457157">
              <a:defRPr sz="1800" b="0" i="0" u="none" strike="noStrike" kern="0" cap="none" spc="0" baseline="0">
                <a:solidFill>
                  <a:srgbClr val="000000"/>
                </a:solidFill>
                <a:uFillTx/>
              </a:defRPr>
            </a:pPr>
            <a:r>
              <a:rPr lang="en-US" sz="1600" kern="0" dirty="0">
                <a:solidFill>
                  <a:srgbClr val="FFFFFF"/>
                </a:solidFill>
                <a:latin typeface="Segoe UI Semibold" pitchFamily="34"/>
                <a:cs typeface="Segoe UI Semibold" pitchFamily="34"/>
              </a:rPr>
              <a:t>Docker Containers in Azure</a:t>
            </a:r>
          </a:p>
        </p:txBody>
      </p:sp>
    </p:spTree>
    <p:extLst>
      <p:ext uri="{BB962C8B-B14F-4D97-AF65-F5344CB8AC3E}">
        <p14:creationId xmlns:p14="http://schemas.microsoft.com/office/powerpoint/2010/main" val="18766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084173"/>
            <a:ext cx="11653523" cy="2139175"/>
          </a:xfrm>
        </p:spPr>
        <p:txBody>
          <a:bodyPr/>
          <a:lstStyle/>
          <a:p>
            <a:r>
              <a:rPr lang="en-US" dirty="0"/>
              <a:t>Running Linux Workloads in Azure</a:t>
            </a:r>
          </a:p>
        </p:txBody>
      </p:sp>
    </p:spTree>
    <p:extLst>
      <p:ext uri="{BB962C8B-B14F-4D97-AF65-F5344CB8AC3E}">
        <p14:creationId xmlns:p14="http://schemas.microsoft.com/office/powerpoint/2010/main" val="33089994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979485" y="2282872"/>
            <a:ext cx="10090448" cy="3387058"/>
            <a:chOff x="622459" y="2171556"/>
            <a:chExt cx="11081400" cy="3457352"/>
          </a:xfrm>
        </p:grpSpPr>
        <p:cxnSp>
          <p:nvCxnSpPr>
            <p:cNvPr id="123" name="Straight Connector 122"/>
            <p:cNvCxnSpPr/>
            <p:nvPr/>
          </p:nvCxnSpPr>
          <p:spPr>
            <a:xfrm>
              <a:off x="622459" y="2171556"/>
              <a:ext cx="110814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22459" y="3010094"/>
              <a:ext cx="110814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22459" y="3772402"/>
              <a:ext cx="110814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22459" y="5628908"/>
              <a:ext cx="110814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22459" y="4740510"/>
              <a:ext cx="1108140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grpSp>
      <p:pic>
        <p:nvPicPr>
          <p:cNvPr id="103" name="Picture 10" descr="https://encrypted-tbn3.gstatic.com/images?q=tbn:ANd9GcQgAB8I4GUYPGAuHqEufTpFML_JWZior9mwUJP3P5Tro4I_bcL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306" y="3285998"/>
            <a:ext cx="534540" cy="513925"/>
          </a:xfrm>
          <a:prstGeom prst="rect">
            <a:avLst/>
          </a:prstGeom>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293" y="3276909"/>
            <a:ext cx="733389" cy="523015"/>
          </a:xfrm>
          <a:prstGeom prst="rect">
            <a:avLst/>
          </a:prstGeom>
        </p:spPr>
      </p:pic>
      <p:grpSp>
        <p:nvGrpSpPr>
          <p:cNvPr id="105" name="Group 104"/>
          <p:cNvGrpSpPr/>
          <p:nvPr/>
        </p:nvGrpSpPr>
        <p:grpSpPr>
          <a:xfrm>
            <a:off x="4537212" y="3242277"/>
            <a:ext cx="487127" cy="557646"/>
            <a:chOff x="11227523" y="2315027"/>
            <a:chExt cx="565700" cy="647594"/>
          </a:xfrm>
        </p:grpSpPr>
        <p:pic>
          <p:nvPicPr>
            <p:cNvPr id="106" name="Picture 10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227523" y="2315027"/>
              <a:ext cx="563134" cy="485323"/>
            </a:xfrm>
            <a:prstGeom prst="rect">
              <a:avLst/>
            </a:prstGeom>
          </p:spPr>
        </p:pic>
        <p:pic>
          <p:nvPicPr>
            <p:cNvPr id="107" name="Picture 10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230089" y="2784475"/>
              <a:ext cx="563134" cy="178146"/>
            </a:xfrm>
            <a:prstGeom prst="rect">
              <a:avLst/>
            </a:prstGeom>
          </p:spPr>
        </p:pic>
      </p:grpSp>
      <p:sp>
        <p:nvSpPr>
          <p:cNvPr id="129" name="TextBox 128"/>
          <p:cNvSpPr txBox="1"/>
          <p:nvPr/>
        </p:nvSpPr>
        <p:spPr>
          <a:xfrm>
            <a:off x="318653" y="3314589"/>
            <a:ext cx="1813156" cy="343443"/>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Applications</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4254" y="1618620"/>
            <a:ext cx="1589797" cy="473153"/>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7984" y="1657023"/>
            <a:ext cx="1438273" cy="389156"/>
          </a:xfrm>
          <a:prstGeom prst="rect">
            <a:avLst/>
          </a:prstGeom>
        </p:spPr>
      </p:pic>
      <p:pic>
        <p:nvPicPr>
          <p:cNvPr id="10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6652" y="1534432"/>
            <a:ext cx="325013" cy="5303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9648" y="1546535"/>
            <a:ext cx="438555" cy="5130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 name="TextBox 129"/>
          <p:cNvSpPr txBox="1"/>
          <p:nvPr/>
        </p:nvSpPr>
        <p:spPr>
          <a:xfrm>
            <a:off x="6980617" y="1669860"/>
            <a:ext cx="1567236" cy="331899"/>
          </a:xfrm>
          <a:prstGeom prst="rect">
            <a:avLst/>
          </a:prstGeom>
          <a:noFill/>
        </p:spPr>
        <p:txBody>
          <a:bodyPr wrap="square" rtlCol="0">
            <a:spAutoFit/>
          </a:bodyPr>
          <a:lstStyle/>
          <a:p>
            <a:pPr defTabSz="913250">
              <a:defRPr/>
            </a:pPr>
            <a:r>
              <a:rPr lang="en-US" sz="1568" b="1" dirty="0">
                <a:solidFill>
                  <a:srgbClr val="000000"/>
                </a:solidFill>
                <a:latin typeface="Segoe UI Light"/>
              </a:rPr>
              <a:t>Clients </a:t>
            </a:r>
          </a:p>
        </p:txBody>
      </p:sp>
      <p:sp>
        <p:nvSpPr>
          <p:cNvPr id="70" name="TextBox 69"/>
          <p:cNvSpPr txBox="1"/>
          <p:nvPr/>
        </p:nvSpPr>
        <p:spPr>
          <a:xfrm>
            <a:off x="318653" y="5967620"/>
            <a:ext cx="1454533" cy="343443"/>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Infrastructure</a:t>
            </a:r>
          </a:p>
        </p:txBody>
      </p:sp>
      <p:sp>
        <p:nvSpPr>
          <p:cNvPr id="132" name="TextBox 131"/>
          <p:cNvSpPr txBox="1"/>
          <p:nvPr/>
        </p:nvSpPr>
        <p:spPr>
          <a:xfrm>
            <a:off x="318653" y="2569536"/>
            <a:ext cx="1508667" cy="343443"/>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Management</a:t>
            </a:r>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7823" y="2262767"/>
            <a:ext cx="1673855" cy="781624"/>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5710" y="2335505"/>
            <a:ext cx="714618" cy="702229"/>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19105" y="2412129"/>
            <a:ext cx="778972" cy="61587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4374" y="2414056"/>
            <a:ext cx="992773" cy="621476"/>
          </a:xfrm>
          <a:prstGeom prst="rect">
            <a:avLst/>
          </a:prstGeom>
        </p:spPr>
      </p:pic>
      <p:pic>
        <p:nvPicPr>
          <p:cNvPr id="20" name="Picture 19"/>
          <p:cNvPicPr>
            <a:picLocks noChangeAspect="1"/>
          </p:cNvPicPr>
          <p:nvPr/>
        </p:nvPicPr>
        <p:blipFill>
          <a:blip r:embed="rId15"/>
          <a:stretch>
            <a:fillRect/>
          </a:stretch>
        </p:blipFill>
        <p:spPr>
          <a:xfrm>
            <a:off x="7646959" y="4957488"/>
            <a:ext cx="1044962" cy="510606"/>
          </a:xfrm>
          <a:prstGeom prst="rect">
            <a:avLst/>
          </a:prstGeom>
        </p:spPr>
      </p:pic>
      <p:pic>
        <p:nvPicPr>
          <p:cNvPr id="21" name="Picture 20"/>
          <p:cNvPicPr>
            <a:picLocks noChangeAspect="1"/>
          </p:cNvPicPr>
          <p:nvPr/>
        </p:nvPicPr>
        <p:blipFill>
          <a:blip r:embed="rId16"/>
          <a:stretch>
            <a:fillRect/>
          </a:stretch>
        </p:blipFill>
        <p:spPr>
          <a:xfrm>
            <a:off x="8855430" y="5098102"/>
            <a:ext cx="985050" cy="302576"/>
          </a:xfrm>
          <a:prstGeom prst="rect">
            <a:avLst/>
          </a:prstGeom>
        </p:spPr>
      </p:pic>
      <p:pic>
        <p:nvPicPr>
          <p:cNvPr id="19" name="Picture 18"/>
          <p:cNvPicPr>
            <a:picLocks noChangeAspect="1"/>
          </p:cNvPicPr>
          <p:nvPr/>
        </p:nvPicPr>
        <p:blipFill>
          <a:blip r:embed="rId17"/>
          <a:stretch>
            <a:fillRect/>
          </a:stretch>
        </p:blipFill>
        <p:spPr>
          <a:xfrm>
            <a:off x="5215314" y="5039037"/>
            <a:ext cx="1329583" cy="347505"/>
          </a:xfrm>
          <a:prstGeom prst="rect">
            <a:avLst/>
          </a:prstGeom>
        </p:spPr>
      </p:pic>
      <p:sp>
        <p:nvSpPr>
          <p:cNvPr id="131" name="TextBox 130"/>
          <p:cNvSpPr txBox="1"/>
          <p:nvPr/>
        </p:nvSpPr>
        <p:spPr>
          <a:xfrm>
            <a:off x="318653" y="4974446"/>
            <a:ext cx="1813156" cy="594566"/>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Databases &amp;</a:t>
            </a:r>
          </a:p>
          <a:p>
            <a:pPr defTabSz="913250">
              <a:defRPr/>
            </a:pPr>
            <a:r>
              <a:rPr lang="en-US" sz="1600" b="1" dirty="0">
                <a:solidFill>
                  <a:srgbClr val="505050">
                    <a:lumMod val="50000"/>
                  </a:srgbClr>
                </a:solidFill>
                <a:latin typeface="Segoe UI Light"/>
              </a:rPr>
              <a:t>Middleware</a:t>
            </a:r>
          </a:p>
        </p:txBody>
      </p:sp>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84478" y="5044874"/>
            <a:ext cx="1071646" cy="357416"/>
          </a:xfrm>
          <a:prstGeom prst="rect">
            <a:avLst/>
          </a:prstGeom>
        </p:spPr>
      </p:pic>
      <p:pic>
        <p:nvPicPr>
          <p:cNvPr id="119" name="Picture 1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50095" y="4295215"/>
            <a:ext cx="769495" cy="214750"/>
          </a:xfrm>
          <a:prstGeom prst="rect">
            <a:avLst/>
          </a:prstGeom>
        </p:spPr>
      </p:pic>
      <p:sp>
        <p:nvSpPr>
          <p:cNvPr id="128" name="TextBox 127"/>
          <p:cNvSpPr txBox="1"/>
          <p:nvPr/>
        </p:nvSpPr>
        <p:spPr>
          <a:xfrm>
            <a:off x="318653" y="4044310"/>
            <a:ext cx="1813156" cy="594566"/>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App Frameworks</a:t>
            </a:r>
          </a:p>
          <a:p>
            <a:pPr defTabSz="913250">
              <a:defRPr/>
            </a:pPr>
            <a:r>
              <a:rPr lang="en-US" sz="1600" b="1" dirty="0">
                <a:solidFill>
                  <a:srgbClr val="505050">
                    <a:lumMod val="50000"/>
                  </a:srgbClr>
                </a:solidFill>
                <a:latin typeface="Segoe UI Light"/>
              </a:rPr>
              <a:t>&amp; Tools</a:t>
            </a:r>
          </a:p>
        </p:txBody>
      </p:sp>
      <p:pic>
        <p:nvPicPr>
          <p:cNvPr id="2" name="Picture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93552" y="4137399"/>
            <a:ext cx="399456" cy="458530"/>
          </a:xfrm>
          <a:prstGeom prst="rect">
            <a:avLst/>
          </a:prstGeom>
        </p:spPr>
      </p:pic>
      <p:pic>
        <p:nvPicPr>
          <p:cNvPr id="84" name="Picture 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661738" y="4204471"/>
            <a:ext cx="1335385" cy="312537"/>
          </a:xfrm>
          <a:prstGeom prst="rect">
            <a:avLst/>
          </a:prstGeom>
        </p:spPr>
      </p:pic>
      <p:pic>
        <p:nvPicPr>
          <p:cNvPr id="81" name="Picture 80"/>
          <p:cNvPicPr>
            <a:picLocks noChangeAspect="1"/>
          </p:cNvPicPr>
          <p:nvPr/>
        </p:nvPicPr>
        <p:blipFill>
          <a:blip r:embed="rId22"/>
          <a:stretch>
            <a:fillRect/>
          </a:stretch>
        </p:blipFill>
        <p:spPr>
          <a:xfrm>
            <a:off x="7219109" y="4264191"/>
            <a:ext cx="1019241" cy="205055"/>
          </a:xfrm>
          <a:prstGeom prst="rect">
            <a:avLst/>
          </a:prstGeom>
        </p:spPr>
      </p:pic>
      <p:pic>
        <p:nvPicPr>
          <p:cNvPr id="88" name="Picture 87"/>
          <p:cNvPicPr>
            <a:picLocks noChangeAspect="1"/>
          </p:cNvPicPr>
          <p:nvPr/>
        </p:nvPicPr>
        <p:blipFill>
          <a:blip r:embed="rId23"/>
          <a:stretch>
            <a:fillRect/>
          </a:stretch>
        </p:blipFill>
        <p:spPr>
          <a:xfrm>
            <a:off x="10126137" y="5059683"/>
            <a:ext cx="444989" cy="454591"/>
          </a:xfrm>
          <a:prstGeom prst="rect">
            <a:avLst/>
          </a:prstGeom>
        </p:spPr>
      </p:pic>
      <p:pic>
        <p:nvPicPr>
          <p:cNvPr id="90" name="Picture 89"/>
          <p:cNvPicPr>
            <a:picLocks noChangeAspect="1"/>
          </p:cNvPicPr>
          <p:nvPr/>
        </p:nvPicPr>
        <p:blipFill>
          <a:blip r:embed="rId24"/>
          <a:stretch>
            <a:fillRect/>
          </a:stretch>
        </p:blipFill>
        <p:spPr>
          <a:xfrm>
            <a:off x="6835605" y="5096693"/>
            <a:ext cx="613115" cy="280416"/>
          </a:xfrm>
          <a:prstGeom prst="rect">
            <a:avLst/>
          </a:prstGeom>
        </p:spPr>
      </p:pic>
      <p:pic>
        <p:nvPicPr>
          <p:cNvPr id="93" name="Picture 92"/>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10752176" y="5075555"/>
            <a:ext cx="957869" cy="392594"/>
          </a:xfrm>
          <a:prstGeom prst="rect">
            <a:avLst/>
          </a:prstGeom>
        </p:spPr>
      </p:pic>
      <p:pic>
        <p:nvPicPr>
          <p:cNvPr id="74" name="Picture 4" descr="https://tool.microsoftsca.com/Content/assets/clients/928527.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77999" y="3240334"/>
            <a:ext cx="949421" cy="474711"/>
          </a:xfrm>
          <a:prstGeom prst="rect">
            <a:avLst/>
          </a:prstGeom>
          <a:extLst>
            <a:ext uri="{909E8E84-426E-40DD-AFC4-6F175D3DCCD1}">
              <a14:hiddenFill xmlns:a14="http://schemas.microsoft.com/office/drawing/2010/main">
                <a:solidFill>
                  <a:srgbClr val="FFFFFF"/>
                </a:solidFill>
              </a14:hiddenFill>
            </a:ext>
          </a:extLst>
        </p:spPr>
      </p:pic>
      <p:pic>
        <p:nvPicPr>
          <p:cNvPr id="75" name="Picture 2" descr="http://blog.cloudfoundry.com/wp-content/static/cfcom/assets/images/logocf300square.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126146" y="3186128"/>
            <a:ext cx="597585" cy="597585"/>
          </a:xfrm>
          <a:prstGeom prst="rect">
            <a:avLst/>
          </a:prstGeom>
          <a:extLst>
            <a:ext uri="{909E8E84-426E-40DD-AFC4-6F175D3DCCD1}">
              <a14:hiddenFill xmlns:a14="http://schemas.microsoft.com/office/drawing/2010/main">
                <a:solidFill>
                  <a:srgbClr val="FFFFFF"/>
                </a:solidFill>
              </a14:hiddenFill>
            </a:ext>
          </a:extLst>
        </p:spPr>
      </p:pic>
      <p:pic>
        <p:nvPicPr>
          <p:cNvPr id="77" name="Picture 2" descr="http://plugins.netbeans.org/data/images/1418381717_Jekastic_logo.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869940" y="3230718"/>
            <a:ext cx="1061089" cy="530543"/>
          </a:xfrm>
          <a:prstGeom prst="rect">
            <a:avLst/>
          </a:prstGeom>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9"/>
          <a:stretch>
            <a:fillRect/>
          </a:stretch>
        </p:blipFill>
        <p:spPr>
          <a:xfrm>
            <a:off x="6868458" y="2412131"/>
            <a:ext cx="569442" cy="606782"/>
          </a:xfrm>
          <a:prstGeom prst="rect">
            <a:avLst/>
          </a:prstGeom>
        </p:spPr>
      </p:pic>
      <p:pic>
        <p:nvPicPr>
          <p:cNvPr id="6" name="Picture 5"/>
          <p:cNvPicPr>
            <a:picLocks noChangeAspect="1"/>
          </p:cNvPicPr>
          <p:nvPr/>
        </p:nvPicPr>
        <p:blipFill>
          <a:blip r:embed="rId30"/>
          <a:stretch>
            <a:fillRect/>
          </a:stretch>
        </p:blipFill>
        <p:spPr>
          <a:xfrm>
            <a:off x="10114254" y="3298965"/>
            <a:ext cx="488885" cy="477645"/>
          </a:xfrm>
          <a:prstGeom prst="rect">
            <a:avLst/>
          </a:prstGeom>
        </p:spPr>
      </p:pic>
      <p:pic>
        <p:nvPicPr>
          <p:cNvPr id="16" name="Picture 15"/>
          <p:cNvPicPr>
            <a:picLocks noChangeAspect="1"/>
          </p:cNvPicPr>
          <p:nvPr/>
        </p:nvPicPr>
        <p:blipFill>
          <a:blip r:embed="rId31"/>
          <a:stretch>
            <a:fillRect/>
          </a:stretch>
        </p:blipFill>
        <p:spPr>
          <a:xfrm>
            <a:off x="11069719" y="3276090"/>
            <a:ext cx="494617" cy="501212"/>
          </a:xfrm>
          <a:prstGeom prst="rect">
            <a:avLst/>
          </a:prstGeom>
        </p:spPr>
      </p:pic>
      <p:pic>
        <p:nvPicPr>
          <p:cNvPr id="17" name="Picture 16"/>
          <p:cNvPicPr>
            <a:picLocks noChangeAspect="1"/>
          </p:cNvPicPr>
          <p:nvPr/>
        </p:nvPicPr>
        <p:blipFill>
          <a:blip r:embed="rId32"/>
          <a:stretch>
            <a:fillRect/>
          </a:stretch>
        </p:blipFill>
        <p:spPr>
          <a:xfrm>
            <a:off x="7578684" y="2442420"/>
            <a:ext cx="559963" cy="585130"/>
          </a:xfrm>
          <a:prstGeom prst="rect">
            <a:avLst/>
          </a:prstGeom>
        </p:spPr>
      </p:pic>
      <p:pic>
        <p:nvPicPr>
          <p:cNvPr id="83" name="Picture 82"/>
          <p:cNvPicPr>
            <a:picLocks noChangeAspect="1"/>
          </p:cNvPicPr>
          <p:nvPr/>
        </p:nvPicPr>
        <p:blipFill>
          <a:blip r:embed="rId33"/>
          <a:stretch>
            <a:fillRect/>
          </a:stretch>
        </p:blipFill>
        <p:spPr>
          <a:xfrm>
            <a:off x="7817079" y="5912652"/>
            <a:ext cx="1220406" cy="449109"/>
          </a:xfrm>
          <a:prstGeom prst="rect">
            <a:avLst/>
          </a:prstGeom>
        </p:spPr>
      </p:pic>
      <p:pic>
        <p:nvPicPr>
          <p:cNvPr id="111" name="Picture 11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9324557" y="5966467"/>
            <a:ext cx="1278581" cy="434265"/>
          </a:xfrm>
          <a:prstGeom prst="rect">
            <a:avLst/>
          </a:prstGeom>
        </p:spPr>
      </p:pic>
      <p:pic>
        <p:nvPicPr>
          <p:cNvPr id="9" name="Picture 8"/>
          <p:cNvPicPr>
            <a:picLocks noChangeAspect="1"/>
          </p:cNvPicPr>
          <p:nvPr/>
        </p:nvPicPr>
        <p:blipFill rotWithShape="1">
          <a:blip r:embed="rId35"/>
          <a:srcRect r="23769"/>
          <a:stretch/>
        </p:blipFill>
        <p:spPr>
          <a:xfrm>
            <a:off x="1584820" y="1553337"/>
            <a:ext cx="5330985" cy="678141"/>
          </a:xfrm>
          <a:prstGeom prst="rect">
            <a:avLst/>
          </a:prstGeom>
        </p:spPr>
      </p:pic>
      <p:sp>
        <p:nvSpPr>
          <p:cNvPr id="99" name="TextBox 98"/>
          <p:cNvSpPr txBox="1"/>
          <p:nvPr/>
        </p:nvSpPr>
        <p:spPr>
          <a:xfrm>
            <a:off x="318653" y="1741521"/>
            <a:ext cx="1813156" cy="343443"/>
          </a:xfrm>
          <a:prstGeom prst="rect">
            <a:avLst/>
          </a:prstGeom>
          <a:noFill/>
        </p:spPr>
        <p:txBody>
          <a:bodyPr wrap="square" rtlCol="0">
            <a:spAutoFit/>
          </a:bodyPr>
          <a:lstStyle/>
          <a:p>
            <a:pPr defTabSz="913250">
              <a:defRPr/>
            </a:pPr>
            <a:r>
              <a:rPr lang="en-US" sz="1600" b="1" dirty="0">
                <a:solidFill>
                  <a:srgbClr val="505050">
                    <a:lumMod val="50000"/>
                  </a:srgbClr>
                </a:solidFill>
                <a:latin typeface="Segoe UI Light"/>
              </a:rPr>
              <a:t>DevOps</a:t>
            </a:r>
          </a:p>
        </p:txBody>
      </p:sp>
      <p:sp>
        <p:nvSpPr>
          <p:cNvPr id="110" name="TextBox 109"/>
          <p:cNvSpPr txBox="1"/>
          <p:nvPr/>
        </p:nvSpPr>
        <p:spPr>
          <a:xfrm>
            <a:off x="5651872" y="3244591"/>
            <a:ext cx="1567236" cy="573280"/>
          </a:xfrm>
          <a:prstGeom prst="rect">
            <a:avLst/>
          </a:prstGeom>
          <a:noFill/>
        </p:spPr>
        <p:txBody>
          <a:bodyPr wrap="square" rtlCol="0">
            <a:spAutoFit/>
          </a:bodyPr>
          <a:lstStyle/>
          <a:p>
            <a:pPr defTabSz="913250">
              <a:defRPr/>
            </a:pPr>
            <a:r>
              <a:rPr lang="en-US" sz="1568" b="1" dirty="0">
                <a:solidFill>
                  <a:srgbClr val="000000"/>
                </a:solidFill>
                <a:latin typeface="Segoe UI Light"/>
              </a:rPr>
              <a:t>PaaS &amp;</a:t>
            </a:r>
          </a:p>
          <a:p>
            <a:pPr defTabSz="913250">
              <a:defRPr/>
            </a:pPr>
            <a:r>
              <a:rPr lang="en-US" sz="1568" b="1" dirty="0">
                <a:solidFill>
                  <a:srgbClr val="000000"/>
                </a:solidFill>
                <a:latin typeface="Segoe UI Light"/>
              </a:rPr>
              <a:t>DevOps</a:t>
            </a:r>
          </a:p>
        </p:txBody>
      </p:sp>
      <p:pic>
        <p:nvPicPr>
          <p:cNvPr id="113" name="Picture 11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373052" y="5859400"/>
            <a:ext cx="1289448" cy="497994"/>
          </a:xfrm>
          <a:prstGeom prst="rect">
            <a:avLst/>
          </a:prstGeom>
        </p:spPr>
      </p:pic>
      <p:pic>
        <p:nvPicPr>
          <p:cNvPr id="114" name="Picture 11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319197" y="5841334"/>
            <a:ext cx="837274" cy="509509"/>
          </a:xfrm>
          <a:prstGeom prst="rect">
            <a:avLst/>
          </a:prstGeom>
        </p:spPr>
      </p:pic>
      <p:pic>
        <p:nvPicPr>
          <p:cNvPr id="121" name="Picture 120"/>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404482" y="5883001"/>
            <a:ext cx="948948" cy="326132"/>
          </a:xfrm>
          <a:prstGeom prst="rect">
            <a:avLst/>
          </a:prstGeom>
        </p:spPr>
      </p:pic>
      <p:pic>
        <p:nvPicPr>
          <p:cNvPr id="122" name="Picture 4" descr="http://rottmann.net/wp-content/uploads/2013/02/Scalr_Logo.pn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0763646" y="2663401"/>
            <a:ext cx="908360" cy="24153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https://evbdn.eventbrite.com/s3-s3/eventlogos/9947961/mistlogo.pn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273136" y="2560973"/>
            <a:ext cx="946553" cy="452349"/>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8" descr="https://hashicorp.com/images/blog/terraform/small-a17be924.pn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0086257" y="2548372"/>
            <a:ext cx="432211" cy="43221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 descr="https://libcloud.apache.org/images/media/libcloud-logo-with-text-medium.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306765" y="2475058"/>
            <a:ext cx="576120" cy="5761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ile:Python-logo-notext.svg"/>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667317" y="4050597"/>
            <a:ext cx="588929" cy="588929"/>
          </a:xfrm>
          <a:prstGeom prst="rect">
            <a:avLst/>
          </a:prstGeom>
        </p:spPr>
      </p:pic>
      <p:sp>
        <p:nvSpPr>
          <p:cNvPr id="67" name="Title 2"/>
          <p:cNvSpPr txBox="1">
            <a:spLocks/>
          </p:cNvSpPr>
          <p:nvPr/>
        </p:nvSpPr>
        <p:spPr>
          <a:xfrm>
            <a:off x="269241" y="289958"/>
            <a:ext cx="11655840" cy="899537"/>
          </a:xfrm>
          <a:prstGeom prst="rect">
            <a:avLst/>
          </a:prstGeom>
        </p:spPr>
        <p:txBody>
          <a:bodyPr vert="horz" wrap="square" lIns="143428" tIns="89642" rIns="143428" bIns="89642"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bg2"/>
                    </a:gs>
                    <a:gs pos="100000">
                      <a:schemeClr val="bg2"/>
                    </a:gs>
                  </a:gsLst>
                  <a:lin ang="5400000" scaled="0"/>
                </a:gradFill>
                <a:effectLst/>
                <a:latin typeface="+mj-lt"/>
                <a:ea typeface="+mn-ea"/>
                <a:cs typeface="Segoe UI" pitchFamily="34" charset="0"/>
              </a:defRPr>
            </a:lvl1pPr>
          </a:lstStyle>
          <a:p>
            <a:pPr defTabSz="914293">
              <a:defRPr/>
            </a:pPr>
            <a:r>
              <a:rPr lang="en-US" sz="4705" spc="-100" dirty="0">
                <a:gradFill>
                  <a:gsLst>
                    <a:gs pos="1250">
                      <a:srgbClr val="505050"/>
                    </a:gs>
                    <a:gs pos="100000">
                      <a:srgbClr val="505050"/>
                    </a:gs>
                  </a:gsLst>
                  <a:lin ang="5400000" scaled="0"/>
                </a:gradFill>
                <a:latin typeface="Segoe UI Light"/>
              </a:rPr>
              <a:t>Azure is an open cloud</a:t>
            </a:r>
          </a:p>
        </p:txBody>
      </p:sp>
      <p:grpSp>
        <p:nvGrpSpPr>
          <p:cNvPr id="68" name="Group 67"/>
          <p:cNvGrpSpPr/>
          <p:nvPr/>
        </p:nvGrpSpPr>
        <p:grpSpPr>
          <a:xfrm>
            <a:off x="10499254" y="292549"/>
            <a:ext cx="1279232" cy="765469"/>
            <a:chOff x="10698206" y="483664"/>
            <a:chExt cx="1304883" cy="780818"/>
          </a:xfrm>
        </p:grpSpPr>
        <p:sp>
          <p:nvSpPr>
            <p:cNvPr id="69"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latin typeface="Segoe UI"/>
              </a:endParaRPr>
            </a:p>
          </p:txBody>
        </p:sp>
        <p:sp>
          <p:nvSpPr>
            <p:cNvPr id="71" name="TextBox 70"/>
            <p:cNvSpPr txBox="1"/>
            <p:nvPr/>
          </p:nvSpPr>
          <p:spPr>
            <a:xfrm>
              <a:off x="10722020" y="802817"/>
              <a:ext cx="1281069" cy="461665"/>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1176" kern="0" dirty="0">
                  <a:gradFill>
                    <a:gsLst>
                      <a:gs pos="2917">
                        <a:srgbClr val="FFFFFF"/>
                      </a:gs>
                      <a:gs pos="30000">
                        <a:srgbClr val="FFFFFF"/>
                      </a:gs>
                    </a:gsLst>
                    <a:lin ang="5400000" scaled="0"/>
                  </a:gradFill>
                  <a:latin typeface="Segoe UI"/>
                </a:rPr>
                <a:t>Public Cloud</a:t>
              </a:r>
            </a:p>
          </p:txBody>
        </p:sp>
      </p:grpSp>
      <p:pic>
        <p:nvPicPr>
          <p:cNvPr id="3" name="Picture 2"/>
          <p:cNvPicPr>
            <a:picLocks noChangeAspect="1"/>
          </p:cNvPicPr>
          <p:nvPr/>
        </p:nvPicPr>
        <p:blipFill>
          <a:blip r:embed="rId44"/>
          <a:stretch>
            <a:fillRect/>
          </a:stretch>
        </p:blipFill>
        <p:spPr>
          <a:xfrm>
            <a:off x="3542037" y="5845152"/>
            <a:ext cx="490088" cy="484112"/>
          </a:xfrm>
          <a:prstGeom prst="rect">
            <a:avLst/>
          </a:prstGeom>
        </p:spPr>
      </p:pic>
      <p:pic>
        <p:nvPicPr>
          <p:cNvPr id="72" name="Picture 7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051471" y="5033701"/>
            <a:ext cx="1473296" cy="348680"/>
          </a:xfrm>
          <a:prstGeom prst="rect">
            <a:avLst/>
          </a:prstGeom>
        </p:spPr>
      </p:pic>
      <p:pic>
        <p:nvPicPr>
          <p:cNvPr id="73" name="Picture 72"/>
          <p:cNvPicPr>
            <a:picLocks noChangeAspect="1"/>
          </p:cNvPicPr>
          <p:nvPr/>
        </p:nvPicPr>
        <p:blipFill>
          <a:blip r:embed="rId46"/>
          <a:stretch>
            <a:fillRect/>
          </a:stretch>
        </p:blipFill>
        <p:spPr>
          <a:xfrm>
            <a:off x="2639839" y="5835238"/>
            <a:ext cx="505774" cy="596814"/>
          </a:xfrm>
          <a:prstGeom prst="rect">
            <a:avLst/>
          </a:prstGeom>
        </p:spPr>
      </p:pic>
      <p:pic>
        <p:nvPicPr>
          <p:cNvPr id="76" name="Picture 75"/>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639839" y="4264191"/>
            <a:ext cx="553523" cy="297154"/>
          </a:xfrm>
          <a:prstGeom prst="rect">
            <a:avLst/>
          </a:prstGeom>
        </p:spPr>
      </p:pic>
      <p:pic>
        <p:nvPicPr>
          <p:cNvPr id="78" name="Picture 77"/>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556321" y="3925040"/>
            <a:ext cx="474448" cy="720797"/>
          </a:xfrm>
          <a:prstGeom prst="rect">
            <a:avLst/>
          </a:prstGeom>
        </p:spPr>
      </p:pic>
      <p:sp>
        <p:nvSpPr>
          <p:cNvPr id="5" name="Rectangle 4"/>
          <p:cNvSpPr/>
          <p:nvPr/>
        </p:nvSpPr>
        <p:spPr bwMode="auto">
          <a:xfrm>
            <a:off x="5543329" y="1508449"/>
            <a:ext cx="1359485" cy="697046"/>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961" kern="0" dirty="0">
              <a:gradFill>
                <a:gsLst>
                  <a:gs pos="16814">
                    <a:srgbClr val="FFFFFF"/>
                  </a:gs>
                  <a:gs pos="46000">
                    <a:srgbClr val="FFFFFF"/>
                  </a:gs>
                </a:gsLst>
                <a:lin ang="5400000" scaled="0"/>
              </a:gradFill>
            </a:endParaRPr>
          </a:p>
        </p:txBody>
      </p:sp>
      <p:pic>
        <p:nvPicPr>
          <p:cNvPr id="79" name="Picture 78"/>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543329" y="1720605"/>
            <a:ext cx="1373927" cy="296768"/>
          </a:xfrm>
          <a:prstGeom prst="rect">
            <a:avLst/>
          </a:prstGeom>
        </p:spPr>
      </p:pic>
    </p:spTree>
    <p:extLst>
      <p:ext uri="{BB962C8B-B14F-4D97-AF65-F5344CB8AC3E}">
        <p14:creationId xmlns:p14="http://schemas.microsoft.com/office/powerpoint/2010/main" val="267691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Magnetic Disk 9"/>
          <p:cNvSpPr/>
          <p:nvPr/>
        </p:nvSpPr>
        <p:spPr>
          <a:xfrm>
            <a:off x="5188663" y="1330162"/>
            <a:ext cx="2482084" cy="3073022"/>
          </a:xfrm>
          <a:prstGeom prst="flowChartMagneticDisk">
            <a:avLst/>
          </a:prstGeom>
          <a:solidFill>
            <a:schemeClr val="bg1"/>
          </a:solid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a:solidFill>
                <a:srgbClr val="FFFFFF"/>
              </a:solidFill>
              <a:latin typeface="Segoe U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631" y="2417288"/>
            <a:ext cx="1151936" cy="1151936"/>
          </a:xfrm>
          <a:prstGeom prst="rect">
            <a:avLst/>
          </a:prstGeom>
          <a:effectLst>
            <a:reflection blurRad="6350" stA="50000" endA="300" endPos="55000" dir="5400000" sy="-100000" algn="bl" rotWithShape="0"/>
          </a:effectLst>
        </p:spPr>
      </p:pic>
      <p:grpSp>
        <p:nvGrpSpPr>
          <p:cNvPr id="28" name="Group 27"/>
          <p:cNvGrpSpPr/>
          <p:nvPr/>
        </p:nvGrpSpPr>
        <p:grpSpPr>
          <a:xfrm>
            <a:off x="1345001" y="1688730"/>
            <a:ext cx="2377514" cy="1408243"/>
            <a:chOff x="223914" y="1253566"/>
            <a:chExt cx="2378189" cy="1408642"/>
          </a:xfrm>
        </p:grpSpPr>
        <p:sp>
          <p:nvSpPr>
            <p:cNvPr id="20" name="Rounded Rectangle 19"/>
            <p:cNvSpPr/>
            <p:nvPr/>
          </p:nvSpPr>
          <p:spPr>
            <a:xfrm>
              <a:off x="223914" y="1253566"/>
              <a:ext cx="2378189" cy="14086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2157" dirty="0">
                <a:solidFill>
                  <a:srgbClr val="002060"/>
                </a:solidFill>
                <a:latin typeface="Segoe UI Light" panose="020B0502040204020203" pitchFamily="34" charset="0"/>
                <a:cs typeface="Segoe UI Light" panose="020B0502040204020203"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429" y="1555723"/>
              <a:ext cx="780290" cy="780290"/>
            </a:xfrm>
            <a:prstGeom prst="rect">
              <a:avLst/>
            </a:prstGeom>
          </p:spPr>
        </p:pic>
      </p:grpSp>
      <p:sp>
        <p:nvSpPr>
          <p:cNvPr id="2" name="Rectangle 1"/>
          <p:cNvSpPr/>
          <p:nvPr/>
        </p:nvSpPr>
        <p:spPr>
          <a:xfrm>
            <a:off x="10001818" y="6065556"/>
            <a:ext cx="1833790" cy="41303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192">
              <a:defRPr/>
            </a:pPr>
            <a:r>
              <a:rPr lang="en-US" sz="1600" dirty="0">
                <a:solidFill>
                  <a:srgbClr val="505050"/>
                </a:solidFill>
                <a:latin typeface="Segoe UI Light" panose="020B0502040204020203" pitchFamily="34" charset="0"/>
                <a:cs typeface="Segoe UI Light" panose="020B0502040204020203" pitchFamily="34" charset="0"/>
              </a:rPr>
              <a:t>Packer + Azure CLI</a:t>
            </a:r>
          </a:p>
        </p:txBody>
      </p:sp>
      <p:grpSp>
        <p:nvGrpSpPr>
          <p:cNvPr id="27" name="Group 26"/>
          <p:cNvGrpSpPr/>
          <p:nvPr/>
        </p:nvGrpSpPr>
        <p:grpSpPr>
          <a:xfrm>
            <a:off x="9013127" y="1895104"/>
            <a:ext cx="2950573" cy="1212740"/>
            <a:chOff x="6507152" y="1970257"/>
            <a:chExt cx="2951409" cy="1213084"/>
          </a:xfrm>
        </p:grpSpPr>
        <p:sp>
          <p:nvSpPr>
            <p:cNvPr id="21" name="Rounded Rectangle 20"/>
            <p:cNvSpPr/>
            <p:nvPr/>
          </p:nvSpPr>
          <p:spPr>
            <a:xfrm>
              <a:off x="6507152" y="1970257"/>
              <a:ext cx="2951409" cy="1213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192">
                <a:defRPr/>
              </a:pPr>
              <a:r>
                <a:rPr lang="en-US" sz="2353" dirty="0">
                  <a:solidFill>
                    <a:srgbClr val="002060"/>
                  </a:solidFill>
                  <a:latin typeface="Segoe UI Light" panose="020B0502040204020203" pitchFamily="34" charset="0"/>
                  <a:cs typeface="Segoe UI Light" panose="020B0502040204020203" pitchFamily="34" charset="0"/>
                </a:rPr>
                <a:t>Docker Hub</a:t>
              </a:r>
            </a:p>
            <a:p>
              <a:pPr algn="r" defTabSz="914192">
                <a:defRPr/>
              </a:pPr>
              <a:r>
                <a:rPr lang="en-US" sz="2353" dirty="0">
                  <a:solidFill>
                    <a:srgbClr val="002060"/>
                  </a:solidFill>
                  <a:latin typeface="Segoe UI Light" panose="020B0502040204020203" pitchFamily="34" charset="0"/>
                  <a:cs typeface="Segoe UI Light" panose="020B0502040204020203" pitchFamily="34" charset="0"/>
                </a:rPr>
                <a:t>Integration</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681" y="2056680"/>
              <a:ext cx="1233256" cy="1020519"/>
            </a:xfrm>
            <a:prstGeom prst="rect">
              <a:avLst/>
            </a:prstGeom>
          </p:spPr>
        </p:pic>
      </p:grpSp>
      <p:sp>
        <p:nvSpPr>
          <p:cNvPr id="13" name="Rectangle 12"/>
          <p:cNvSpPr/>
          <p:nvPr/>
        </p:nvSpPr>
        <p:spPr>
          <a:xfrm>
            <a:off x="10001818" y="5470410"/>
            <a:ext cx="1833790" cy="49279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92">
              <a:defRPr/>
            </a:pPr>
            <a:r>
              <a:rPr lang="en-US" sz="1600" dirty="0">
                <a:solidFill>
                  <a:srgbClr val="FFFFFF"/>
                </a:solidFill>
                <a:latin typeface="Segoe UI Light" panose="020B0502040204020203" pitchFamily="34" charset="0"/>
                <a:cs typeface="Segoe UI Light" panose="020B0502040204020203" pitchFamily="34" charset="0"/>
              </a:rPr>
              <a:t>Purpose built</a:t>
            </a:r>
          </a:p>
        </p:txBody>
      </p:sp>
      <p:sp>
        <p:nvSpPr>
          <p:cNvPr id="14" name="Rectangle 13"/>
          <p:cNvSpPr/>
          <p:nvPr/>
        </p:nvSpPr>
        <p:spPr>
          <a:xfrm>
            <a:off x="7717255" y="5470409"/>
            <a:ext cx="2112286" cy="492791"/>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92">
              <a:defRPr/>
            </a:pPr>
            <a:r>
              <a:rPr lang="en-US" sz="1600" dirty="0">
                <a:solidFill>
                  <a:srgbClr val="FFFFFF"/>
                </a:solidFill>
                <a:latin typeface="Segoe UI Light" panose="020B0502040204020203" pitchFamily="34" charset="0"/>
                <a:cs typeface="Segoe UI Light" panose="020B0502040204020203" pitchFamily="34" charset="0"/>
              </a:rPr>
              <a:t>Pre-existing images</a:t>
            </a:r>
          </a:p>
        </p:txBody>
      </p:sp>
      <p:sp>
        <p:nvSpPr>
          <p:cNvPr id="15" name="Rectangle 14"/>
          <p:cNvSpPr/>
          <p:nvPr/>
        </p:nvSpPr>
        <p:spPr>
          <a:xfrm>
            <a:off x="7717254" y="6061856"/>
            <a:ext cx="639899" cy="4132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14192">
              <a:defRPr/>
            </a:pPr>
            <a:r>
              <a:rPr lang="en-US" sz="1274" dirty="0">
                <a:solidFill>
                  <a:srgbClr val="FFFFFF"/>
                </a:solidFill>
                <a:latin typeface="Segoe UI Light" panose="020B0502040204020203" pitchFamily="34" charset="0"/>
                <a:cs typeface="Segoe UI Light" panose="020B0502040204020203" pitchFamily="34" charset="0"/>
              </a:rPr>
              <a:t>KVM</a:t>
            </a:r>
          </a:p>
        </p:txBody>
      </p:sp>
      <p:sp>
        <p:nvSpPr>
          <p:cNvPr id="17" name="Rectangle 16"/>
          <p:cNvSpPr/>
          <p:nvPr/>
        </p:nvSpPr>
        <p:spPr>
          <a:xfrm>
            <a:off x="8453448" y="6065559"/>
            <a:ext cx="639899" cy="4132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14192">
              <a:defRPr/>
            </a:pPr>
            <a:r>
              <a:rPr lang="en-US" sz="1274" dirty="0">
                <a:solidFill>
                  <a:srgbClr val="FFFFFF"/>
                </a:solidFill>
                <a:latin typeface="Segoe UI Light" panose="020B0502040204020203" pitchFamily="34" charset="0"/>
                <a:cs typeface="Segoe UI Light" panose="020B0502040204020203" pitchFamily="34" charset="0"/>
              </a:rPr>
              <a:t>VMWare</a:t>
            </a:r>
          </a:p>
        </p:txBody>
      </p:sp>
      <p:sp>
        <p:nvSpPr>
          <p:cNvPr id="18" name="Rectangle 17"/>
          <p:cNvSpPr/>
          <p:nvPr/>
        </p:nvSpPr>
        <p:spPr>
          <a:xfrm>
            <a:off x="9189642" y="6067237"/>
            <a:ext cx="639899" cy="4132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defTabSz="914192">
              <a:defRPr/>
            </a:pPr>
            <a:r>
              <a:rPr lang="en-US" sz="1274" dirty="0">
                <a:solidFill>
                  <a:srgbClr val="FFFFFF"/>
                </a:solidFill>
                <a:latin typeface="Segoe UI Light" panose="020B0502040204020203" pitchFamily="34" charset="0"/>
                <a:cs typeface="Segoe UI Light" panose="020B0502040204020203" pitchFamily="34" charset="0"/>
              </a:rPr>
              <a:t>Hyper-V</a:t>
            </a:r>
          </a:p>
        </p:txBody>
      </p:sp>
      <p:sp>
        <p:nvSpPr>
          <p:cNvPr id="24" name="Right Arrow 23"/>
          <p:cNvSpPr/>
          <p:nvPr/>
        </p:nvSpPr>
        <p:spPr>
          <a:xfrm>
            <a:off x="3868879" y="2330948"/>
            <a:ext cx="2091922" cy="511819"/>
          </a:xfrm>
          <a:prstGeom prst="right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a:solidFill>
                <a:srgbClr val="FFFFFF"/>
              </a:solidFill>
              <a:latin typeface="Segoe UI"/>
            </a:endParaRPr>
          </a:p>
        </p:txBody>
      </p:sp>
      <p:sp>
        <p:nvSpPr>
          <p:cNvPr id="25" name="Right Arrow 24"/>
          <p:cNvSpPr/>
          <p:nvPr/>
        </p:nvSpPr>
        <p:spPr>
          <a:xfrm rot="16200000">
            <a:off x="5409981" y="4414936"/>
            <a:ext cx="2091922" cy="511819"/>
          </a:xfrm>
          <a:prstGeom prst="right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a:solidFill>
                <a:srgbClr val="FFFFFF"/>
              </a:solidFill>
              <a:latin typeface="Segoe UI"/>
            </a:endParaRPr>
          </a:p>
        </p:txBody>
      </p:sp>
      <p:sp>
        <p:nvSpPr>
          <p:cNvPr id="26" name="Right Arrow 25"/>
          <p:cNvSpPr/>
          <p:nvPr/>
        </p:nvSpPr>
        <p:spPr>
          <a:xfrm rot="10800000">
            <a:off x="6834254" y="2280221"/>
            <a:ext cx="2091922" cy="511819"/>
          </a:xfrm>
          <a:prstGeom prst="rightArrow">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a:solidFill>
                <a:srgbClr val="FFFFFF"/>
              </a:solidFill>
              <a:latin typeface="Segoe U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3521" y="2150995"/>
            <a:ext cx="780069" cy="780069"/>
          </a:xfrm>
          <a:prstGeom prst="rect">
            <a:avLst/>
          </a:prstGeom>
          <a:solidFill>
            <a:schemeClr val="bg1"/>
          </a:solidFill>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9611" y="2150995"/>
            <a:ext cx="780069" cy="780069"/>
          </a:xfrm>
          <a:prstGeom prst="rect">
            <a:avLst/>
          </a:prstGeom>
          <a:solidFill>
            <a:schemeClr val="bg1"/>
          </a:solid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670" y="4083508"/>
            <a:ext cx="780069" cy="780069"/>
          </a:xfrm>
          <a:prstGeom prst="rect">
            <a:avLst/>
          </a:prstGeom>
          <a:solidFill>
            <a:schemeClr val="bg1"/>
          </a:solidFill>
        </p:spPr>
      </p:pic>
      <p:grpSp>
        <p:nvGrpSpPr>
          <p:cNvPr id="29" name="Group 28"/>
          <p:cNvGrpSpPr/>
          <p:nvPr/>
        </p:nvGrpSpPr>
        <p:grpSpPr>
          <a:xfrm>
            <a:off x="5364108" y="5353244"/>
            <a:ext cx="1979349" cy="1225166"/>
            <a:chOff x="4562932" y="5069149"/>
            <a:chExt cx="1979911" cy="1225513"/>
          </a:xfrm>
        </p:grpSpPr>
        <p:sp>
          <p:nvSpPr>
            <p:cNvPr id="19" name="Rounded Rectangle 18"/>
            <p:cNvSpPr/>
            <p:nvPr/>
          </p:nvSpPr>
          <p:spPr>
            <a:xfrm>
              <a:off x="4562932" y="5069149"/>
              <a:ext cx="1979911" cy="12255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192">
                <a:defRPr/>
              </a:pPr>
              <a:endParaRPr lang="en-US" sz="2157" dirty="0">
                <a:solidFill>
                  <a:srgbClr val="002060"/>
                </a:solidFill>
                <a:latin typeface="Segoe UI Light" panose="020B0502040204020203" pitchFamily="34" charset="0"/>
                <a:cs typeface="Segoe UI Light" panose="020B0502040204020203" pitchFamily="34" charset="0"/>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544" y="5289132"/>
              <a:ext cx="780290" cy="780290"/>
            </a:xfrm>
            <a:prstGeom prst="rect">
              <a:avLst/>
            </a:prstGeom>
          </p:spPr>
        </p:pic>
      </p:grpSp>
      <p:sp>
        <p:nvSpPr>
          <p:cNvPr id="32" name="Right Arrow 31"/>
          <p:cNvSpPr/>
          <p:nvPr/>
        </p:nvSpPr>
        <p:spPr>
          <a:xfrm rot="10800000">
            <a:off x="7370874" y="5719102"/>
            <a:ext cx="296045" cy="54937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92">
              <a:defRPr/>
            </a:pPr>
            <a:endParaRPr lang="en-US">
              <a:solidFill>
                <a:srgbClr val="FFFFFF"/>
              </a:solidFill>
              <a:latin typeface="Segoe UI"/>
            </a:endParaRP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8727" y="4769315"/>
            <a:ext cx="562074" cy="562074"/>
          </a:xfrm>
          <a:prstGeom prst="rect">
            <a:avLst/>
          </a:prstGeom>
        </p:spPr>
      </p:pic>
      <p:sp>
        <p:nvSpPr>
          <p:cNvPr id="34" name="TextBox 33"/>
          <p:cNvSpPr txBox="1"/>
          <p:nvPr/>
        </p:nvSpPr>
        <p:spPr>
          <a:xfrm>
            <a:off x="8354827" y="4992405"/>
            <a:ext cx="4007098" cy="362072"/>
          </a:xfrm>
          <a:prstGeom prst="rect">
            <a:avLst/>
          </a:prstGeom>
          <a:noFill/>
        </p:spPr>
        <p:txBody>
          <a:bodyPr wrap="square" rtlCol="0">
            <a:spAutoFit/>
          </a:bodyPr>
          <a:lstStyle/>
          <a:p>
            <a:pPr defTabSz="914192">
              <a:defRPr/>
            </a:pPr>
            <a:r>
              <a:rPr lang="en-US" sz="1765" dirty="0">
                <a:solidFill>
                  <a:srgbClr val="505050"/>
                </a:solidFill>
                <a:latin typeface="Segoe UI Light" panose="020B0502040204020203" pitchFamily="34" charset="0"/>
                <a:cs typeface="Segoe UI Light" panose="020B0502040204020203" pitchFamily="34" charset="0"/>
              </a:rPr>
              <a:t>Supporting your developers’ needs</a:t>
            </a:r>
          </a:p>
        </p:txBody>
      </p:sp>
      <p:sp>
        <p:nvSpPr>
          <p:cNvPr id="35" name="TextBox 34"/>
          <p:cNvSpPr txBox="1"/>
          <p:nvPr/>
        </p:nvSpPr>
        <p:spPr>
          <a:xfrm>
            <a:off x="285826" y="3237279"/>
            <a:ext cx="1989953" cy="995697"/>
          </a:xfrm>
          <a:prstGeom prst="rect">
            <a:avLst/>
          </a:prstGeom>
          <a:noFill/>
        </p:spPr>
        <p:txBody>
          <a:bodyPr wrap="square" rtlCol="0">
            <a:spAutoFit/>
          </a:bodyPr>
          <a:lstStyle/>
          <a:p>
            <a:pPr defTabSz="914192">
              <a:defRPr/>
            </a:pPr>
            <a:r>
              <a:rPr lang="en-US" sz="1961" dirty="0">
                <a:solidFill>
                  <a:srgbClr val="505050"/>
                </a:solidFill>
                <a:latin typeface="Segoe UI Light" panose="020B0502040204020203" pitchFamily="34" charset="0"/>
                <a:cs typeface="Segoe UI Light" panose="020B0502040204020203" pitchFamily="34" charset="0"/>
              </a:rPr>
              <a:t>Endorsed +</a:t>
            </a:r>
          </a:p>
          <a:p>
            <a:pPr defTabSz="914192">
              <a:defRPr/>
            </a:pPr>
            <a:r>
              <a:rPr lang="en-US" sz="1961" dirty="0">
                <a:solidFill>
                  <a:srgbClr val="505050"/>
                </a:solidFill>
                <a:latin typeface="Segoe UI Light" panose="020B0502040204020203" pitchFamily="34" charset="0"/>
                <a:cs typeface="Segoe UI Light" panose="020B0502040204020203" pitchFamily="34" charset="0"/>
              </a:rPr>
              <a:t>Partner stacks +</a:t>
            </a:r>
          </a:p>
          <a:p>
            <a:pPr defTabSz="914192">
              <a:defRPr/>
            </a:pPr>
            <a:r>
              <a:rPr lang="en-US" sz="1961" dirty="0">
                <a:solidFill>
                  <a:srgbClr val="505050"/>
                </a:solidFill>
                <a:latin typeface="Segoe UI Light" panose="020B0502040204020203" pitchFamily="34" charset="0"/>
                <a:cs typeface="Segoe UI Light" panose="020B0502040204020203" pitchFamily="34" charset="0"/>
              </a:rPr>
              <a:t>Community</a:t>
            </a:r>
          </a:p>
        </p:txBody>
      </p: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2336" y="3211646"/>
            <a:ext cx="488019" cy="488019"/>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2911" y="3803131"/>
            <a:ext cx="1289448" cy="497994"/>
          </a:xfrm>
          <a:prstGeom prst="rect">
            <a:avLst/>
          </a:prstGeom>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07732" y="3253823"/>
            <a:ext cx="837274" cy="509509"/>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0451" y="3117412"/>
            <a:ext cx="681872" cy="681872"/>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02610" y="3892046"/>
            <a:ext cx="948948" cy="326132"/>
          </a:xfrm>
          <a:prstGeom prst="rect">
            <a:avLst/>
          </a:prstGeom>
        </p:spPr>
      </p:pic>
      <p:sp>
        <p:nvSpPr>
          <p:cNvPr id="41" name="TextBox 40"/>
          <p:cNvSpPr txBox="1"/>
          <p:nvPr/>
        </p:nvSpPr>
        <p:spPr>
          <a:xfrm>
            <a:off x="7988685" y="3352680"/>
            <a:ext cx="1266382" cy="693970"/>
          </a:xfrm>
          <a:prstGeom prst="rect">
            <a:avLst/>
          </a:prstGeom>
          <a:noFill/>
        </p:spPr>
        <p:txBody>
          <a:bodyPr wrap="square" rtlCol="0">
            <a:spAutoFit/>
          </a:bodyPr>
          <a:lstStyle/>
          <a:p>
            <a:pPr defTabSz="914192">
              <a:defRPr/>
            </a:pPr>
            <a:r>
              <a:rPr lang="en-US" sz="1961" dirty="0">
                <a:solidFill>
                  <a:srgbClr val="505050"/>
                </a:solidFill>
                <a:latin typeface="Segoe UI Light" panose="020B0502040204020203" pitchFamily="34" charset="0"/>
                <a:cs typeface="Segoe UI Light" panose="020B0502040204020203" pitchFamily="34" charset="0"/>
              </a:rPr>
              <a:t>Discrete containers</a:t>
            </a:r>
          </a:p>
        </p:txBody>
      </p:sp>
      <p:pic>
        <p:nvPicPr>
          <p:cNvPr id="42" name="Picture 10" descr="https://encrypted-tbn3.gstatic.com/images?q=tbn:ANd9GcQgAB8I4GUYPGAuHqEufTpFML_JWZior9mwUJP3P5Tro4I_bcL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07075" y="3278366"/>
            <a:ext cx="399974" cy="384547"/>
          </a:xfrm>
          <a:prstGeom prst="rect">
            <a:avLst/>
          </a:prstGeom>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9829541" y="3233096"/>
            <a:ext cx="423220" cy="484488"/>
            <a:chOff x="11227523" y="2315027"/>
            <a:chExt cx="565700" cy="647594"/>
          </a:xfrm>
        </p:grpSpPr>
        <p:pic>
          <p:nvPicPr>
            <p:cNvPr id="44" name="Picture 43"/>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11227523" y="2315027"/>
              <a:ext cx="563134" cy="485323"/>
            </a:xfrm>
            <a:prstGeom prst="rect">
              <a:avLst/>
            </a:prstGeom>
          </p:spPr>
        </p:pic>
        <p:pic>
          <p:nvPicPr>
            <p:cNvPr id="45" name="Picture 44"/>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11230089" y="2784475"/>
              <a:ext cx="563134" cy="178146"/>
            </a:xfrm>
            <a:prstGeom prst="rect">
              <a:avLst/>
            </a:prstGeom>
          </p:spPr>
        </p:pic>
      </p:grpSp>
      <p:pic>
        <p:nvPicPr>
          <p:cNvPr id="46" name="Picture 45"/>
          <p:cNvPicPr>
            <a:picLocks noChangeAspect="1"/>
          </p:cNvPicPr>
          <p:nvPr/>
        </p:nvPicPr>
        <p:blipFill>
          <a:blip r:embed="rId18"/>
          <a:stretch>
            <a:fillRect/>
          </a:stretch>
        </p:blipFill>
        <p:spPr>
          <a:xfrm>
            <a:off x="9485941" y="3801715"/>
            <a:ext cx="825154" cy="403200"/>
          </a:xfrm>
          <a:prstGeom prst="rect">
            <a:avLst/>
          </a:prstGeom>
        </p:spPr>
      </p:pic>
      <p:pic>
        <p:nvPicPr>
          <p:cNvPr id="47" name="Picture 46"/>
          <p:cNvPicPr>
            <a:picLocks noChangeAspect="1"/>
          </p:cNvPicPr>
          <p:nvPr/>
        </p:nvPicPr>
        <p:blipFill>
          <a:blip r:embed="rId19"/>
          <a:stretch>
            <a:fillRect/>
          </a:stretch>
        </p:blipFill>
        <p:spPr>
          <a:xfrm>
            <a:off x="10363103" y="3825666"/>
            <a:ext cx="1295443" cy="397919"/>
          </a:xfrm>
          <a:prstGeom prst="rect">
            <a:avLst/>
          </a:prstGeom>
        </p:spPr>
      </p:pic>
      <p:pic>
        <p:nvPicPr>
          <p:cNvPr id="48" name="Picture 4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488415" y="3273364"/>
            <a:ext cx="1044820" cy="348468"/>
          </a:xfrm>
          <a:prstGeom prst="rect">
            <a:avLst/>
          </a:prstGeom>
        </p:spPr>
      </p:pic>
      <p:sp>
        <p:nvSpPr>
          <p:cNvPr id="4" name="Title 3"/>
          <p:cNvSpPr>
            <a:spLocks noGrp="1"/>
          </p:cNvSpPr>
          <p:nvPr>
            <p:ph type="title"/>
          </p:nvPr>
        </p:nvSpPr>
        <p:spPr/>
        <p:txBody>
          <a:bodyPr/>
          <a:lstStyle/>
          <a:p>
            <a:r>
              <a:rPr lang="en-US" dirty="0"/>
              <a:t>Linux images in Azure</a:t>
            </a:r>
          </a:p>
        </p:txBody>
      </p:sp>
      <p:sp>
        <p:nvSpPr>
          <p:cNvPr id="11" name="TextBox 10"/>
          <p:cNvSpPr txBox="1"/>
          <p:nvPr/>
        </p:nvSpPr>
        <p:spPr>
          <a:xfrm>
            <a:off x="1944059" y="1884299"/>
            <a:ext cx="1903704" cy="1013800"/>
          </a:xfrm>
          <a:prstGeom prst="rect">
            <a:avLst/>
          </a:prstGeom>
          <a:noFill/>
        </p:spPr>
        <p:txBody>
          <a:bodyPr wrap="none" lIns="179285" tIns="143428" rIns="179285" bIns="143428" rtlCol="0">
            <a:spAutoFit/>
          </a:bodyPr>
          <a:lstStyle/>
          <a:p>
            <a:pPr algn="ctr" defTabSz="914192">
              <a:defRPr/>
            </a:pPr>
            <a:r>
              <a:rPr lang="en-US" sz="2353" kern="0" dirty="0">
                <a:solidFill>
                  <a:srgbClr val="002060"/>
                </a:solidFill>
                <a:latin typeface="Segoe UI Light" panose="020B0502040204020203" pitchFamily="34" charset="0"/>
                <a:cs typeface="Segoe UI Light" panose="020B0502040204020203" pitchFamily="34" charset="0"/>
              </a:rPr>
              <a:t>Azure</a:t>
            </a:r>
          </a:p>
          <a:p>
            <a:pPr algn="ctr" defTabSz="914192">
              <a:defRPr/>
            </a:pPr>
            <a:r>
              <a:rPr lang="en-US" sz="2353" kern="0" dirty="0">
                <a:solidFill>
                  <a:srgbClr val="002060"/>
                </a:solidFill>
                <a:latin typeface="Segoe UI Light" panose="020B0502040204020203" pitchFamily="34" charset="0"/>
                <a:cs typeface="Segoe UI Light" panose="020B0502040204020203" pitchFamily="34" charset="0"/>
              </a:rPr>
              <a:t>Marketplace</a:t>
            </a:r>
          </a:p>
        </p:txBody>
      </p:sp>
      <p:sp>
        <p:nvSpPr>
          <p:cNvPr id="16" name="TextBox 15"/>
          <p:cNvSpPr txBox="1"/>
          <p:nvPr/>
        </p:nvSpPr>
        <p:spPr>
          <a:xfrm>
            <a:off x="6072591" y="5454741"/>
            <a:ext cx="1336396" cy="1013800"/>
          </a:xfrm>
          <a:prstGeom prst="rect">
            <a:avLst/>
          </a:prstGeom>
          <a:noFill/>
        </p:spPr>
        <p:txBody>
          <a:bodyPr wrap="none" lIns="179285" tIns="143428" rIns="179285" bIns="143428" rtlCol="0">
            <a:spAutoFit/>
          </a:bodyPr>
          <a:lstStyle/>
          <a:p>
            <a:pPr algn="ctr" defTabSz="914192">
              <a:defRPr/>
            </a:pPr>
            <a:r>
              <a:rPr lang="en-US" sz="2353" kern="0" dirty="0">
                <a:solidFill>
                  <a:srgbClr val="002060"/>
                </a:solidFill>
                <a:latin typeface="Segoe UI Light" panose="020B0502040204020203" pitchFamily="34" charset="0"/>
                <a:cs typeface="Segoe UI Light" panose="020B0502040204020203" pitchFamily="34" charset="0"/>
              </a:rPr>
              <a:t>Custom</a:t>
            </a:r>
          </a:p>
          <a:p>
            <a:pPr algn="ctr" defTabSz="914192">
              <a:defRPr/>
            </a:pPr>
            <a:r>
              <a:rPr lang="en-US" sz="2353" kern="0" dirty="0">
                <a:solidFill>
                  <a:srgbClr val="002060"/>
                </a:solidFill>
                <a:latin typeface="Segoe UI Light" panose="020B0502040204020203" pitchFamily="34" charset="0"/>
                <a:cs typeface="Segoe UI Light" panose="020B0502040204020203" pitchFamily="34" charset="0"/>
              </a:rPr>
              <a:t>VHD</a:t>
            </a:r>
          </a:p>
        </p:txBody>
      </p:sp>
      <p:grpSp>
        <p:nvGrpSpPr>
          <p:cNvPr id="49" name="Group 48"/>
          <p:cNvGrpSpPr/>
          <p:nvPr/>
        </p:nvGrpSpPr>
        <p:grpSpPr>
          <a:xfrm>
            <a:off x="10499254" y="292549"/>
            <a:ext cx="1279232" cy="765469"/>
            <a:chOff x="10698206" y="483664"/>
            <a:chExt cx="1304883" cy="780818"/>
          </a:xfrm>
        </p:grpSpPr>
        <p:sp>
          <p:nvSpPr>
            <p:cNvPr id="50"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endParaRPr>
            </a:p>
          </p:txBody>
        </p:sp>
        <p:sp>
          <p:nvSpPr>
            <p:cNvPr id="51" name="TextBox 50"/>
            <p:cNvSpPr txBox="1"/>
            <p:nvPr/>
          </p:nvSpPr>
          <p:spPr>
            <a:xfrm>
              <a:off x="10722020" y="802817"/>
              <a:ext cx="1281069" cy="461665"/>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1176" kern="0" dirty="0">
                  <a:gradFill>
                    <a:gsLst>
                      <a:gs pos="2917">
                        <a:srgbClr val="FFFFFF"/>
                      </a:gs>
                      <a:gs pos="30000">
                        <a:srgbClr val="FFFFFF"/>
                      </a:gs>
                    </a:gsLst>
                    <a:lin ang="5400000" scaled="0"/>
                  </a:gradFill>
                </a:rPr>
                <a:t>Public Cloud</a:t>
              </a:r>
            </a:p>
          </p:txBody>
        </p:sp>
      </p:grpSp>
    </p:spTree>
    <p:extLst>
      <p:ext uri="{BB962C8B-B14F-4D97-AF65-F5344CB8AC3E}">
        <p14:creationId xmlns:p14="http://schemas.microsoft.com/office/powerpoint/2010/main" val="23601973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 images in the Azure Marketplace</a:t>
            </a:r>
          </a:p>
        </p:txBody>
      </p:sp>
      <p:sp>
        <p:nvSpPr>
          <p:cNvPr id="3" name="Text Placeholder 2"/>
          <p:cNvSpPr>
            <a:spLocks noGrp="1"/>
          </p:cNvSpPr>
          <p:nvPr>
            <p:ph type="body" sz="quarter" idx="10"/>
          </p:nvPr>
        </p:nvSpPr>
        <p:spPr>
          <a:xfrm>
            <a:off x="269239" y="1189495"/>
            <a:ext cx="11653523" cy="5021732"/>
          </a:xfrm>
        </p:spPr>
        <p:txBody>
          <a:bodyPr/>
          <a:lstStyle/>
          <a:p>
            <a:r>
              <a:rPr lang="en-US" dirty="0"/>
              <a:t>Azure Endorsed Linux Distributions</a:t>
            </a:r>
            <a:endParaRPr lang="en-US" dirty="0">
              <a:solidFill>
                <a:schemeClr val="tx1"/>
              </a:solidFill>
            </a:endParaRPr>
          </a:p>
          <a:p>
            <a:pPr lvl="1">
              <a:spcBef>
                <a:spcPts val="588"/>
              </a:spcBef>
            </a:pPr>
            <a:r>
              <a:rPr lang="en-US" dirty="0"/>
              <a:t>Published, maintained and supported by partners, curated &amp; tested by Microsoft</a:t>
            </a:r>
          </a:p>
          <a:p>
            <a:pPr lvl="1">
              <a:spcBef>
                <a:spcPts val="588"/>
              </a:spcBef>
            </a:pPr>
            <a:r>
              <a:rPr lang="en-US" dirty="0"/>
              <a:t>Most endorsed distros maintain repos in each Azure region for fast updating</a:t>
            </a:r>
          </a:p>
          <a:p>
            <a:pPr lvl="1">
              <a:spcBef>
                <a:spcPts val="1765"/>
              </a:spcBef>
            </a:pPr>
            <a:r>
              <a:rPr lang="en-US" dirty="0"/>
              <a:t>Standard Images</a:t>
            </a:r>
          </a:p>
          <a:p>
            <a:pPr marL="771740" lvl="3" indent="-336080">
              <a:spcBef>
                <a:spcPts val="392"/>
              </a:spcBef>
              <a:buClr>
                <a:schemeClr val="tx2"/>
              </a:buClr>
            </a:pPr>
            <a:r>
              <a:rPr lang="en-US" b="1" dirty="0"/>
              <a:t>Customers </a:t>
            </a:r>
            <a:r>
              <a:rPr lang="en-US" dirty="0"/>
              <a:t>can contact Linux vendor/partner for Linux support</a:t>
            </a:r>
          </a:p>
          <a:p>
            <a:pPr marL="771740" lvl="3" indent="-336080">
              <a:spcBef>
                <a:spcPts val="588"/>
              </a:spcBef>
              <a:buClr>
                <a:schemeClr val="tx2"/>
              </a:buClr>
            </a:pPr>
            <a:r>
              <a:rPr lang="en-US" dirty="0"/>
              <a:t>Azure-related platform issues supported by Microsoft</a:t>
            </a:r>
          </a:p>
          <a:p>
            <a:pPr marL="771740" lvl="3" indent="-336080">
              <a:spcBef>
                <a:spcPts val="588"/>
              </a:spcBef>
              <a:buClr>
                <a:schemeClr val="tx2"/>
              </a:buClr>
            </a:pPr>
            <a:r>
              <a:rPr lang="en-US" dirty="0"/>
              <a:t>Limited support for Linux issues -- from Microsoft</a:t>
            </a:r>
          </a:p>
          <a:p>
            <a:pPr lvl="1">
              <a:spcBef>
                <a:spcPts val="2353"/>
              </a:spcBef>
            </a:pPr>
            <a:r>
              <a:rPr lang="en-US" dirty="0"/>
              <a:t>Premium Images</a:t>
            </a:r>
          </a:p>
          <a:p>
            <a:pPr marL="771740" lvl="3" indent="-336080">
              <a:spcBef>
                <a:spcPts val="392"/>
              </a:spcBef>
              <a:buClr>
                <a:srgbClr val="68217A"/>
              </a:buClr>
            </a:pPr>
            <a:r>
              <a:rPr lang="en-US" b="1" dirty="0"/>
              <a:t>Microsoft engages </a:t>
            </a:r>
            <a:r>
              <a:rPr lang="en-US" dirty="0"/>
              <a:t>the Linux vendor/partner on behalf of the customer for support </a:t>
            </a:r>
          </a:p>
          <a:p>
            <a:pPr marL="771740" lvl="3" indent="-336080">
              <a:spcBef>
                <a:spcPts val="588"/>
              </a:spcBef>
              <a:buClr>
                <a:srgbClr val="68217A"/>
              </a:buClr>
            </a:pPr>
            <a:r>
              <a:rPr lang="en-US" dirty="0"/>
              <a:t>Includes updates, patches, and support through 24x7 web, email, chat and phone </a:t>
            </a:r>
          </a:p>
          <a:p>
            <a:pPr marL="771740" lvl="3" indent="-336080">
              <a:spcBef>
                <a:spcPts val="588"/>
              </a:spcBef>
              <a:buClr>
                <a:srgbClr val="68217A"/>
              </a:buClr>
            </a:pPr>
            <a:r>
              <a:rPr lang="en-US" dirty="0"/>
              <a:t>Available for Red Hat Enterprise Linux and SUSE Linux Enterprise Server </a:t>
            </a:r>
          </a:p>
          <a:p>
            <a:endParaRPr lang="en-US" dirty="0">
              <a:solidFill>
                <a:schemeClr val="tx1"/>
              </a:solidFill>
            </a:endParaRPr>
          </a:p>
        </p:txBody>
      </p:sp>
      <p:pic>
        <p:nvPicPr>
          <p:cNvPr id="26" name="Picture 25"/>
          <p:cNvPicPr>
            <a:picLocks/>
          </p:cNvPicPr>
          <p:nvPr/>
        </p:nvPicPr>
        <p:blipFill>
          <a:blip r:embed="rId3">
            <a:extLst>
              <a:ext uri="{28A0092B-C50C-407E-A947-70E740481C1C}">
                <a14:useLocalDpi xmlns:a14="http://schemas.microsoft.com/office/drawing/2010/main" val="0"/>
              </a:ext>
            </a:extLst>
          </a:blip>
          <a:stretch>
            <a:fillRect/>
          </a:stretch>
        </p:blipFill>
        <p:spPr>
          <a:xfrm>
            <a:off x="9767043" y="2734948"/>
            <a:ext cx="806782" cy="806782"/>
          </a:xfrm>
          <a:prstGeom prst="rect">
            <a:avLst/>
          </a:prstGeom>
        </p:spPr>
      </p:pic>
      <p:pic>
        <p:nvPicPr>
          <p:cNvPr id="27" name="Picture 26"/>
          <p:cNvPicPr>
            <a:picLocks/>
          </p:cNvPicPr>
          <p:nvPr/>
        </p:nvPicPr>
        <p:blipFill>
          <a:blip r:embed="rId4">
            <a:extLst>
              <a:ext uri="{28A0092B-C50C-407E-A947-70E740481C1C}">
                <a14:useLocalDpi xmlns:a14="http://schemas.microsoft.com/office/drawing/2010/main" val="0"/>
              </a:ext>
            </a:extLst>
          </a:blip>
          <a:stretch>
            <a:fillRect/>
          </a:stretch>
        </p:blipFill>
        <p:spPr>
          <a:xfrm>
            <a:off x="9766032" y="3542627"/>
            <a:ext cx="806782" cy="806782"/>
          </a:xfrm>
          <a:prstGeom prst="rect">
            <a:avLst/>
          </a:prstGeom>
        </p:spPr>
      </p:pic>
      <p:pic>
        <p:nvPicPr>
          <p:cNvPr id="28" name="Picture 27"/>
          <p:cNvPicPr>
            <a:picLocks/>
          </p:cNvPicPr>
          <p:nvPr/>
        </p:nvPicPr>
        <p:blipFill>
          <a:blip r:embed="rId5">
            <a:extLst>
              <a:ext uri="{28A0092B-C50C-407E-A947-70E740481C1C}">
                <a14:useLocalDpi xmlns:a14="http://schemas.microsoft.com/office/drawing/2010/main" val="0"/>
              </a:ext>
            </a:extLst>
          </a:blip>
          <a:stretch>
            <a:fillRect/>
          </a:stretch>
        </p:blipFill>
        <p:spPr>
          <a:xfrm>
            <a:off x="9766032" y="4350305"/>
            <a:ext cx="806782" cy="806782"/>
          </a:xfrm>
          <a:prstGeom prst="rect">
            <a:avLst/>
          </a:prstGeom>
        </p:spPr>
      </p:pic>
      <p:pic>
        <p:nvPicPr>
          <p:cNvPr id="29" name="Picture 28"/>
          <p:cNvPicPr>
            <a:picLocks/>
          </p:cNvPicPr>
          <p:nvPr/>
        </p:nvPicPr>
        <p:blipFill>
          <a:blip r:embed="rId6">
            <a:extLst>
              <a:ext uri="{28A0092B-C50C-407E-A947-70E740481C1C}">
                <a14:useLocalDpi xmlns:a14="http://schemas.microsoft.com/office/drawing/2010/main" val="0"/>
              </a:ext>
            </a:extLst>
          </a:blip>
          <a:stretch>
            <a:fillRect/>
          </a:stretch>
        </p:blipFill>
        <p:spPr>
          <a:xfrm>
            <a:off x="9766032" y="5157983"/>
            <a:ext cx="806782" cy="806782"/>
          </a:xfrm>
          <a:prstGeom prst="rect">
            <a:avLst/>
          </a:prstGeom>
        </p:spPr>
      </p:pic>
      <p:pic>
        <p:nvPicPr>
          <p:cNvPr id="33" name="Picture 32"/>
          <p:cNvPicPr>
            <a:picLocks/>
          </p:cNvPicPr>
          <p:nvPr/>
        </p:nvPicPr>
        <p:blipFill>
          <a:blip r:embed="rId7"/>
          <a:stretch>
            <a:fillRect/>
          </a:stretch>
        </p:blipFill>
        <p:spPr>
          <a:xfrm>
            <a:off x="9766032" y="1927270"/>
            <a:ext cx="806782" cy="806782"/>
          </a:xfrm>
          <a:prstGeom prst="rect">
            <a:avLst/>
          </a:prstGeom>
        </p:spPr>
      </p:pic>
      <p:pic>
        <p:nvPicPr>
          <p:cNvPr id="34" name="Picture 33"/>
          <p:cNvPicPr>
            <a:picLocks/>
          </p:cNvPicPr>
          <p:nvPr/>
        </p:nvPicPr>
        <p:blipFill>
          <a:blip r:embed="rId8"/>
          <a:stretch>
            <a:fillRect/>
          </a:stretch>
        </p:blipFill>
        <p:spPr>
          <a:xfrm>
            <a:off x="9769889" y="5965662"/>
            <a:ext cx="806782" cy="806782"/>
          </a:xfrm>
          <a:prstGeom prst="rect">
            <a:avLst/>
          </a:prstGeom>
        </p:spPr>
      </p:pic>
      <p:grpSp>
        <p:nvGrpSpPr>
          <p:cNvPr id="13" name="Group 12"/>
          <p:cNvGrpSpPr/>
          <p:nvPr/>
        </p:nvGrpSpPr>
        <p:grpSpPr>
          <a:xfrm>
            <a:off x="10499254" y="292549"/>
            <a:ext cx="1279232" cy="765469"/>
            <a:chOff x="10698206" y="483664"/>
            <a:chExt cx="1304883" cy="780818"/>
          </a:xfrm>
        </p:grpSpPr>
        <p:sp>
          <p:nvSpPr>
            <p:cNvPr id="14"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rgbClr val="0078D7"/>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FFFFFF"/>
                </a:solidFill>
                <a:latin typeface="Segoe UI"/>
              </a:endParaRPr>
            </a:p>
          </p:txBody>
        </p:sp>
        <p:sp>
          <p:nvSpPr>
            <p:cNvPr id="15" name="TextBox 14"/>
            <p:cNvSpPr txBox="1"/>
            <p:nvPr/>
          </p:nvSpPr>
          <p:spPr>
            <a:xfrm>
              <a:off x="10722020" y="802817"/>
              <a:ext cx="1281069" cy="461665"/>
            </a:xfrm>
            <a:prstGeom prst="rect">
              <a:avLst/>
            </a:prstGeom>
            <a:noFill/>
          </p:spPr>
          <p:txBody>
            <a:bodyPr wrap="square" lIns="179285" tIns="143428" rIns="179285" bIns="143428" rtlCol="0">
              <a:spAutoFit/>
            </a:bodyPr>
            <a:lstStyle/>
            <a:p>
              <a:pPr algn="ctr" defTabSz="896386">
                <a:lnSpc>
                  <a:spcPct val="90000"/>
                </a:lnSpc>
                <a:spcAft>
                  <a:spcPts val="588"/>
                </a:spcAft>
                <a:defRPr/>
              </a:pPr>
              <a:r>
                <a:rPr lang="en-US" sz="1176" kern="0" dirty="0">
                  <a:gradFill>
                    <a:gsLst>
                      <a:gs pos="2917">
                        <a:srgbClr val="FFFFFF"/>
                      </a:gs>
                      <a:gs pos="30000">
                        <a:srgbClr val="FFFFFF"/>
                      </a:gs>
                    </a:gsLst>
                    <a:lin ang="5400000" scaled="0"/>
                  </a:gradFill>
                  <a:latin typeface="Segoe UI"/>
                </a:rPr>
                <a:t>Public Cloud</a:t>
              </a:r>
            </a:p>
          </p:txBody>
        </p:sp>
      </p:grpSp>
      <p:sp>
        <p:nvSpPr>
          <p:cNvPr id="4" name="TextBox 3"/>
          <p:cNvSpPr txBox="1"/>
          <p:nvPr/>
        </p:nvSpPr>
        <p:spPr>
          <a:xfrm>
            <a:off x="10490960" y="2107128"/>
            <a:ext cx="952198" cy="479745"/>
          </a:xfrm>
          <a:prstGeom prst="rect">
            <a:avLst/>
          </a:prstGeom>
          <a:noFill/>
        </p:spPr>
        <p:txBody>
          <a:bodyPr wrap="none" lIns="179285" tIns="143428" rIns="179285" bIns="143428" rtlCol="0">
            <a:spAutoFit/>
          </a:bodyPr>
          <a:lstStyle/>
          <a:p>
            <a:pPr defTabSz="896386">
              <a:lnSpc>
                <a:spcPct val="90000"/>
              </a:lnSpc>
              <a:spcAft>
                <a:spcPts val="588"/>
              </a:spcAft>
              <a:defRPr/>
            </a:pPr>
            <a:r>
              <a:rPr lang="en-US" sz="1372" kern="0" dirty="0">
                <a:gradFill>
                  <a:gsLst>
                    <a:gs pos="2917">
                      <a:schemeClr val="tx1"/>
                    </a:gs>
                    <a:gs pos="30000">
                      <a:schemeClr val="tx1"/>
                    </a:gs>
                  </a:gsLst>
                  <a:lin ang="5400000" scaled="0"/>
                </a:gradFill>
              </a:rPr>
              <a:t>CoreOS</a:t>
            </a:r>
          </a:p>
        </p:txBody>
      </p:sp>
      <p:sp>
        <p:nvSpPr>
          <p:cNvPr id="17" name="TextBox 16"/>
          <p:cNvSpPr txBox="1"/>
          <p:nvPr/>
        </p:nvSpPr>
        <p:spPr>
          <a:xfrm>
            <a:off x="10490960" y="5311602"/>
            <a:ext cx="1160389" cy="479745"/>
          </a:xfrm>
          <a:prstGeom prst="rect">
            <a:avLst/>
          </a:prstGeom>
          <a:noFill/>
        </p:spPr>
        <p:txBody>
          <a:bodyPr wrap="none" lIns="179285" tIns="143428" rIns="179285" bIns="143428" rtlCol="0">
            <a:spAutoFit/>
          </a:bodyPr>
          <a:lstStyle/>
          <a:p>
            <a:pPr defTabSz="896386">
              <a:lnSpc>
                <a:spcPct val="90000"/>
              </a:lnSpc>
              <a:spcAft>
                <a:spcPts val="588"/>
              </a:spcAft>
              <a:defRPr/>
            </a:pPr>
            <a:r>
              <a:rPr lang="en-US" sz="1372" kern="0" dirty="0" err="1">
                <a:gradFill>
                  <a:gsLst>
                    <a:gs pos="2917">
                      <a:schemeClr val="tx1"/>
                    </a:gs>
                    <a:gs pos="30000">
                      <a:schemeClr val="tx1"/>
                    </a:gs>
                  </a:gsLst>
                  <a:lin ang="5400000" scaled="0"/>
                </a:gradFill>
              </a:rPr>
              <a:t>openSUSE</a:t>
            </a:r>
            <a:endParaRPr lang="en-US" sz="1372" kern="0" dirty="0">
              <a:gradFill>
                <a:gsLst>
                  <a:gs pos="2917">
                    <a:schemeClr val="tx1"/>
                  </a:gs>
                  <a:gs pos="30000">
                    <a:schemeClr val="tx1"/>
                  </a:gs>
                </a:gsLst>
                <a:lin ang="5400000" scaled="0"/>
              </a:gradFill>
            </a:endParaRPr>
          </a:p>
        </p:txBody>
      </p:sp>
      <p:sp>
        <p:nvSpPr>
          <p:cNvPr id="18" name="TextBox 17"/>
          <p:cNvSpPr txBox="1"/>
          <p:nvPr/>
        </p:nvSpPr>
        <p:spPr>
          <a:xfrm>
            <a:off x="10490961" y="4352738"/>
            <a:ext cx="1213819" cy="859920"/>
          </a:xfrm>
          <a:prstGeom prst="rect">
            <a:avLst/>
          </a:prstGeom>
          <a:noFill/>
        </p:spPr>
        <p:txBody>
          <a:bodyPr wrap="none" lIns="179285" tIns="143428" rIns="179285" bIns="143428" rtlCol="0">
            <a:spAutoFit/>
          </a:bodyPr>
          <a:lstStyle/>
          <a:p>
            <a:pPr defTabSz="896386">
              <a:lnSpc>
                <a:spcPct val="90000"/>
              </a:lnSpc>
              <a:defRPr/>
            </a:pPr>
            <a:r>
              <a:rPr lang="en-US" sz="1372" kern="0" dirty="0">
                <a:gradFill>
                  <a:gsLst>
                    <a:gs pos="2917">
                      <a:schemeClr val="tx1"/>
                    </a:gs>
                    <a:gs pos="30000">
                      <a:schemeClr val="tx1"/>
                    </a:gs>
                  </a:gsLst>
                  <a:lin ang="5400000" scaled="0"/>
                </a:gradFill>
              </a:rPr>
              <a:t>SUSE Linux</a:t>
            </a:r>
          </a:p>
          <a:p>
            <a:pPr defTabSz="896386">
              <a:lnSpc>
                <a:spcPct val="90000"/>
              </a:lnSpc>
              <a:defRPr/>
            </a:pPr>
            <a:r>
              <a:rPr lang="en-US" sz="1372" kern="0" dirty="0">
                <a:gradFill>
                  <a:gsLst>
                    <a:gs pos="2917">
                      <a:schemeClr val="tx1"/>
                    </a:gs>
                    <a:gs pos="30000">
                      <a:schemeClr val="tx1"/>
                    </a:gs>
                  </a:gsLst>
                  <a:lin ang="5400000" scaled="0"/>
                </a:gradFill>
              </a:rPr>
              <a:t>Enterprise</a:t>
            </a:r>
          </a:p>
          <a:p>
            <a:pPr defTabSz="896386">
              <a:lnSpc>
                <a:spcPct val="90000"/>
              </a:lnSpc>
              <a:defRPr/>
            </a:pPr>
            <a:r>
              <a:rPr lang="en-US" sz="1372" kern="0" dirty="0">
                <a:gradFill>
                  <a:gsLst>
                    <a:gs pos="2917">
                      <a:schemeClr val="tx1"/>
                    </a:gs>
                    <a:gs pos="30000">
                      <a:schemeClr val="tx1"/>
                    </a:gs>
                  </a:gsLst>
                  <a:lin ang="5400000" scaled="0"/>
                </a:gradFill>
              </a:rPr>
              <a:t>Server</a:t>
            </a:r>
          </a:p>
        </p:txBody>
      </p:sp>
      <p:sp>
        <p:nvSpPr>
          <p:cNvPr id="19" name="TextBox 18"/>
          <p:cNvSpPr txBox="1"/>
          <p:nvPr/>
        </p:nvSpPr>
        <p:spPr>
          <a:xfrm>
            <a:off x="10490960" y="2904361"/>
            <a:ext cx="943524" cy="479745"/>
          </a:xfrm>
          <a:prstGeom prst="rect">
            <a:avLst/>
          </a:prstGeom>
          <a:noFill/>
        </p:spPr>
        <p:txBody>
          <a:bodyPr wrap="none" lIns="179285" tIns="143428" rIns="179285" bIns="143428" rtlCol="0">
            <a:spAutoFit/>
          </a:bodyPr>
          <a:lstStyle/>
          <a:p>
            <a:pPr defTabSz="896386">
              <a:lnSpc>
                <a:spcPct val="90000"/>
              </a:lnSpc>
              <a:defRPr/>
            </a:pPr>
            <a:r>
              <a:rPr lang="en-US" sz="1372" kern="0" dirty="0">
                <a:gradFill>
                  <a:gsLst>
                    <a:gs pos="2917">
                      <a:schemeClr val="tx1"/>
                    </a:gs>
                    <a:gs pos="30000">
                      <a:schemeClr val="tx1"/>
                    </a:gs>
                  </a:gsLst>
                  <a:lin ang="5400000" scaled="0"/>
                </a:gradFill>
              </a:rPr>
              <a:t>Ubuntu</a:t>
            </a:r>
          </a:p>
        </p:txBody>
      </p:sp>
      <p:sp>
        <p:nvSpPr>
          <p:cNvPr id="20" name="TextBox 19"/>
          <p:cNvSpPr txBox="1"/>
          <p:nvPr/>
        </p:nvSpPr>
        <p:spPr>
          <a:xfrm>
            <a:off x="10490960" y="3586446"/>
            <a:ext cx="1481791" cy="669832"/>
          </a:xfrm>
          <a:prstGeom prst="rect">
            <a:avLst/>
          </a:prstGeom>
          <a:noFill/>
        </p:spPr>
        <p:txBody>
          <a:bodyPr wrap="none" lIns="179285" tIns="143428" rIns="179285" bIns="143428" rtlCol="0">
            <a:spAutoFit/>
          </a:bodyPr>
          <a:lstStyle/>
          <a:p>
            <a:pPr defTabSz="896386">
              <a:lnSpc>
                <a:spcPct val="90000"/>
              </a:lnSpc>
              <a:defRPr/>
            </a:pPr>
            <a:r>
              <a:rPr lang="en-US" sz="1372" kern="0" dirty="0">
                <a:gradFill>
                  <a:gsLst>
                    <a:gs pos="2917">
                      <a:schemeClr val="tx1"/>
                    </a:gs>
                    <a:gs pos="30000">
                      <a:schemeClr val="tx1"/>
                    </a:gs>
                  </a:gsLst>
                  <a:lin ang="5400000" scaled="0"/>
                </a:gradFill>
              </a:rPr>
              <a:t>OpenLogic</a:t>
            </a:r>
          </a:p>
          <a:p>
            <a:pPr defTabSz="896386">
              <a:lnSpc>
                <a:spcPct val="90000"/>
              </a:lnSpc>
              <a:defRPr/>
            </a:pPr>
            <a:r>
              <a:rPr lang="en-US" sz="1372" kern="0" dirty="0">
                <a:gradFill>
                  <a:gsLst>
                    <a:gs pos="2917">
                      <a:schemeClr val="tx1"/>
                    </a:gs>
                    <a:gs pos="30000">
                      <a:schemeClr val="tx1"/>
                    </a:gs>
                  </a:gsLst>
                  <a:lin ang="5400000" scaled="0"/>
                </a:gradFill>
              </a:rPr>
              <a:t>CentOS-based</a:t>
            </a:r>
          </a:p>
        </p:txBody>
      </p:sp>
      <p:sp>
        <p:nvSpPr>
          <p:cNvPr id="21" name="TextBox 20"/>
          <p:cNvSpPr txBox="1"/>
          <p:nvPr/>
        </p:nvSpPr>
        <p:spPr>
          <a:xfrm>
            <a:off x="10490960" y="6014803"/>
            <a:ext cx="861806" cy="669832"/>
          </a:xfrm>
          <a:prstGeom prst="rect">
            <a:avLst/>
          </a:prstGeom>
          <a:noFill/>
        </p:spPr>
        <p:txBody>
          <a:bodyPr wrap="none" lIns="179285" tIns="143428" rIns="179285" bIns="143428" rtlCol="0">
            <a:spAutoFit/>
          </a:bodyPr>
          <a:lstStyle/>
          <a:p>
            <a:pPr defTabSz="896386">
              <a:lnSpc>
                <a:spcPct val="90000"/>
              </a:lnSpc>
              <a:defRPr/>
            </a:pPr>
            <a:r>
              <a:rPr lang="en-US" sz="1372" kern="0" dirty="0">
                <a:gradFill>
                  <a:gsLst>
                    <a:gs pos="2917">
                      <a:schemeClr val="tx1"/>
                    </a:gs>
                    <a:gs pos="30000">
                      <a:schemeClr val="tx1"/>
                    </a:gs>
                  </a:gsLst>
                  <a:lin ang="5400000" scaled="0"/>
                </a:gradFill>
              </a:rPr>
              <a:t>Oracle</a:t>
            </a:r>
          </a:p>
          <a:p>
            <a:pPr defTabSz="896386">
              <a:lnSpc>
                <a:spcPct val="90000"/>
              </a:lnSpc>
              <a:defRPr/>
            </a:pPr>
            <a:r>
              <a:rPr lang="en-US" sz="1372" kern="0" dirty="0">
                <a:gradFill>
                  <a:gsLst>
                    <a:gs pos="2917">
                      <a:schemeClr val="tx1"/>
                    </a:gs>
                    <a:gs pos="30000">
                      <a:schemeClr val="tx1"/>
                    </a:gs>
                  </a:gsLst>
                  <a:lin ang="5400000" scaled="0"/>
                </a:gradFill>
              </a:rPr>
              <a:t>Linux</a:t>
            </a:r>
          </a:p>
        </p:txBody>
      </p:sp>
      <p:sp>
        <p:nvSpPr>
          <p:cNvPr id="7" name="Rectangle 6"/>
          <p:cNvSpPr/>
          <p:nvPr/>
        </p:nvSpPr>
        <p:spPr bwMode="auto">
          <a:xfrm>
            <a:off x="9766032" y="1121453"/>
            <a:ext cx="806782" cy="806774"/>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3"/>
          <p:cNvPicPr>
            <a:picLocks noChangeAspect="1"/>
          </p:cNvPicPr>
          <p:nvPr/>
        </p:nvPicPr>
        <p:blipFill rotWithShape="1">
          <a:blip r:embed="rId9"/>
          <a:srcRect l="1" r="62378"/>
          <a:stretch/>
        </p:blipFill>
        <p:spPr>
          <a:xfrm>
            <a:off x="9900703" y="1258213"/>
            <a:ext cx="627497" cy="537855"/>
          </a:xfrm>
          <a:prstGeom prst="rect">
            <a:avLst/>
          </a:prstGeom>
          <a:ln>
            <a:noFill/>
          </a:ln>
        </p:spPr>
      </p:pic>
      <p:sp>
        <p:nvSpPr>
          <p:cNvPr id="31" name="TextBox 30"/>
          <p:cNvSpPr txBox="1"/>
          <p:nvPr/>
        </p:nvSpPr>
        <p:spPr>
          <a:xfrm>
            <a:off x="10499254" y="1201574"/>
            <a:ext cx="1591167" cy="669832"/>
          </a:xfrm>
          <a:prstGeom prst="rect">
            <a:avLst/>
          </a:prstGeom>
          <a:noFill/>
        </p:spPr>
        <p:txBody>
          <a:bodyPr wrap="none" lIns="179285" tIns="143428" rIns="179285" bIns="143428" rtlCol="0">
            <a:spAutoFit/>
          </a:bodyPr>
          <a:lstStyle/>
          <a:p>
            <a:pPr defTabSz="896386">
              <a:lnSpc>
                <a:spcPct val="90000"/>
              </a:lnSpc>
              <a:defRPr/>
            </a:pPr>
            <a:r>
              <a:rPr lang="en-US" sz="1372" kern="0" dirty="0">
                <a:gradFill>
                  <a:gsLst>
                    <a:gs pos="2917">
                      <a:schemeClr val="tx1"/>
                    </a:gs>
                    <a:gs pos="30000">
                      <a:schemeClr val="tx1"/>
                    </a:gs>
                  </a:gsLst>
                  <a:lin ang="5400000" scaled="0"/>
                </a:gradFill>
              </a:rPr>
              <a:t>Red Hat</a:t>
            </a:r>
          </a:p>
          <a:p>
            <a:pPr defTabSz="896386">
              <a:lnSpc>
                <a:spcPct val="90000"/>
              </a:lnSpc>
              <a:defRPr/>
            </a:pPr>
            <a:r>
              <a:rPr lang="en-US" sz="1372" kern="0" dirty="0">
                <a:gradFill>
                  <a:gsLst>
                    <a:gs pos="2917">
                      <a:schemeClr val="tx1"/>
                    </a:gs>
                    <a:gs pos="30000">
                      <a:schemeClr val="tx1"/>
                    </a:gs>
                  </a:gsLst>
                  <a:lin ang="5400000" scaled="0"/>
                </a:gradFill>
              </a:rPr>
              <a:t>Enterprise Linux</a:t>
            </a:r>
          </a:p>
        </p:txBody>
      </p:sp>
    </p:spTree>
    <p:extLst>
      <p:ext uri="{BB962C8B-B14F-4D97-AF65-F5344CB8AC3E}">
        <p14:creationId xmlns:p14="http://schemas.microsoft.com/office/powerpoint/2010/main" val="231474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41376" y="1930278"/>
            <a:ext cx="6992425" cy="615522"/>
            <a:chOff x="450226" y="1968488"/>
            <a:chExt cx="7132638" cy="627864"/>
          </a:xfrm>
        </p:grpSpPr>
        <p:sp>
          <p:nvSpPr>
            <p:cNvPr id="23" name="TextBox 22"/>
            <p:cNvSpPr txBox="1"/>
            <p:nvPr/>
          </p:nvSpPr>
          <p:spPr>
            <a:xfrm>
              <a:off x="450226" y="1968488"/>
              <a:ext cx="7132638" cy="627864"/>
            </a:xfrm>
            <a:prstGeom prst="rect">
              <a:avLst/>
            </a:prstGeom>
            <a:solidFill>
              <a:schemeClr val="accent1"/>
            </a:solidFill>
          </p:spPr>
          <p:txBody>
            <a:bodyPr wrap="square" lIns="179285" tIns="143428" rIns="179285" bIns="143428" rtlCol="0">
              <a:spAutoFit/>
            </a:bodyPr>
            <a:lstStyle/>
            <a:p>
              <a:pPr defTabSz="914367">
                <a:lnSpc>
                  <a:spcPct val="90000"/>
                </a:lnSpc>
                <a:spcAft>
                  <a:spcPts val="588"/>
                </a:spcAft>
                <a:defRPr/>
              </a:pPr>
              <a:r>
                <a:rPr lang="en-US" sz="2353" dirty="0">
                  <a:gradFill>
                    <a:gsLst>
                      <a:gs pos="2917">
                        <a:srgbClr val="FFFFFF"/>
                      </a:gs>
                      <a:gs pos="30000">
                        <a:srgbClr val="FFFFFF"/>
                      </a:gs>
                    </a:gsLst>
                    <a:lin ang="5400000" scaled="0"/>
                  </a:gradFill>
                  <a:latin typeface="Segoe UI"/>
                </a:rPr>
                <a:t>Now Azure is offering some services on Linux</a:t>
              </a:r>
            </a:p>
          </p:txBody>
        </p:sp>
        <p:pic>
          <p:nvPicPr>
            <p:cNvPr id="46" name="Picture 45"/>
            <p:cNvPicPr>
              <a:picLocks noChangeAspect="1"/>
            </p:cNvPicPr>
            <p:nvPr/>
          </p:nvPicPr>
          <p:blipFill>
            <a:blip r:embed="rId3"/>
            <a:stretch>
              <a:fillRect/>
            </a:stretch>
          </p:blipFill>
          <p:spPr>
            <a:xfrm>
              <a:off x="6954116" y="2066405"/>
              <a:ext cx="375284" cy="442834"/>
            </a:xfrm>
            <a:prstGeom prst="rect">
              <a:avLst/>
            </a:prstGeom>
          </p:spPr>
        </p:pic>
      </p:grpSp>
      <p:sp>
        <p:nvSpPr>
          <p:cNvPr id="2" name="Title 1"/>
          <p:cNvSpPr>
            <a:spLocks noGrp="1"/>
          </p:cNvSpPr>
          <p:nvPr>
            <p:ph type="title"/>
          </p:nvPr>
        </p:nvSpPr>
        <p:spPr/>
        <p:txBody>
          <a:bodyPr/>
          <a:lstStyle/>
          <a:p>
            <a:r>
              <a:rPr lang="en-US"/>
              <a:t>Azure PaaS: services running on Linux</a:t>
            </a:r>
            <a:endParaRPr lang="en-US" dirty="0"/>
          </a:p>
        </p:txBody>
      </p:sp>
      <p:sp>
        <p:nvSpPr>
          <p:cNvPr id="10" name="Text Placeholder 9"/>
          <p:cNvSpPr>
            <a:spLocks noGrp="1"/>
          </p:cNvSpPr>
          <p:nvPr>
            <p:ph type="body" sz="quarter" idx="10"/>
          </p:nvPr>
        </p:nvSpPr>
        <p:spPr>
          <a:xfrm>
            <a:off x="441376" y="2635056"/>
            <a:ext cx="4309988" cy="2112084"/>
          </a:xfrm>
        </p:spPr>
        <p:txBody>
          <a:bodyPr/>
          <a:lstStyle/>
          <a:p>
            <a:pPr lvl="1">
              <a:spcBef>
                <a:spcPts val="1176"/>
              </a:spcBef>
            </a:pPr>
            <a:r>
              <a:rPr lang="en-US" dirty="0"/>
              <a:t>Standard Ubuntu Linux images used in Azure datacenters</a:t>
            </a:r>
          </a:p>
          <a:p>
            <a:pPr lvl="1">
              <a:spcBef>
                <a:spcPts val="1176"/>
              </a:spcBef>
            </a:pPr>
            <a:r>
              <a:rPr lang="en-US" dirty="0"/>
              <a:t>Configured to meet Azure security, and compliance requirements</a:t>
            </a:r>
          </a:p>
          <a:p>
            <a:pPr lvl="1">
              <a:spcBef>
                <a:spcPts val="1176"/>
              </a:spcBef>
            </a:pPr>
            <a:r>
              <a:rPr lang="en-US" dirty="0"/>
              <a:t>Internal Azure operational tools now handle Windows </a:t>
            </a:r>
            <a:r>
              <a:rPr lang="en-US" i="1" dirty="0"/>
              <a:t>and</a:t>
            </a:r>
            <a:r>
              <a:rPr lang="en-US" dirty="0"/>
              <a:t> Linux</a:t>
            </a:r>
          </a:p>
        </p:txBody>
      </p:sp>
      <p:grpSp>
        <p:nvGrpSpPr>
          <p:cNvPr id="32" name="Group 31"/>
          <p:cNvGrpSpPr/>
          <p:nvPr/>
        </p:nvGrpSpPr>
        <p:grpSpPr>
          <a:xfrm>
            <a:off x="10499254" y="292549"/>
            <a:ext cx="1279232" cy="765469"/>
            <a:chOff x="10698206" y="483664"/>
            <a:chExt cx="1304883" cy="780818"/>
          </a:xfrm>
        </p:grpSpPr>
        <p:sp>
          <p:nvSpPr>
            <p:cNvPr id="33"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34" name="TextBox 33"/>
            <p:cNvSpPr txBox="1"/>
            <p:nvPr/>
          </p:nvSpPr>
          <p:spPr>
            <a:xfrm>
              <a:off x="10722020" y="802817"/>
              <a:ext cx="1281069" cy="461665"/>
            </a:xfrm>
            <a:prstGeom prst="rect">
              <a:avLst/>
            </a:prstGeom>
            <a:noFill/>
          </p:spPr>
          <p:txBody>
            <a:bodyPr wrap="square" lIns="179285" tIns="143428" rIns="179285" bIns="143428" rtlCol="0">
              <a:spAutoFit/>
            </a:bodyPr>
            <a:lstStyle/>
            <a:p>
              <a:pPr algn="ctr" defTabSz="914367">
                <a:lnSpc>
                  <a:spcPct val="90000"/>
                </a:lnSpc>
                <a:spcAft>
                  <a:spcPts val="588"/>
                </a:spcAft>
                <a:defRPr/>
              </a:pPr>
              <a:r>
                <a:rPr lang="en-US" sz="1176" dirty="0">
                  <a:gradFill>
                    <a:gsLst>
                      <a:gs pos="2917">
                        <a:srgbClr val="FFFFFF"/>
                      </a:gs>
                      <a:gs pos="30000">
                        <a:srgbClr val="FFFFFF"/>
                      </a:gs>
                    </a:gsLst>
                    <a:lin ang="5400000" scaled="0"/>
                  </a:gradFill>
                  <a:latin typeface="Segoe UI"/>
                </a:rPr>
                <a:t>Public Cloud</a:t>
              </a:r>
            </a:p>
          </p:txBody>
        </p:sp>
      </p:grpSp>
      <p:sp>
        <p:nvSpPr>
          <p:cNvPr id="3" name="TextBox 2"/>
          <p:cNvSpPr txBox="1"/>
          <p:nvPr/>
        </p:nvSpPr>
        <p:spPr>
          <a:xfrm>
            <a:off x="441377" y="1189495"/>
            <a:ext cx="6999261" cy="615522"/>
          </a:xfrm>
          <a:prstGeom prst="rect">
            <a:avLst/>
          </a:prstGeom>
          <a:solidFill>
            <a:schemeClr val="accent2"/>
          </a:solidFill>
        </p:spPr>
        <p:txBody>
          <a:bodyPr wrap="square" lIns="179285" tIns="143428" rIns="179285" bIns="143428" rtlCol="0">
            <a:spAutoFit/>
          </a:bodyPr>
          <a:lstStyle/>
          <a:p>
            <a:pPr defTabSz="914367">
              <a:lnSpc>
                <a:spcPct val="90000"/>
              </a:lnSpc>
              <a:spcAft>
                <a:spcPts val="588"/>
              </a:spcAft>
              <a:defRPr/>
            </a:pPr>
            <a:r>
              <a:rPr lang="en-US" sz="2353" dirty="0">
                <a:gradFill>
                  <a:gsLst>
                    <a:gs pos="2917">
                      <a:srgbClr val="FFFFFF"/>
                    </a:gs>
                    <a:gs pos="30000">
                      <a:srgbClr val="FFFFFF"/>
                    </a:gs>
                  </a:gsLst>
                  <a:lin ang="5400000" scaled="0"/>
                </a:gradFill>
                <a:latin typeface="Segoe UI"/>
              </a:rPr>
              <a:t>Historically, Azure services have run on Windows</a:t>
            </a:r>
          </a:p>
        </p:txBody>
      </p:sp>
      <p:grpSp>
        <p:nvGrpSpPr>
          <p:cNvPr id="7" name="Group 6"/>
          <p:cNvGrpSpPr/>
          <p:nvPr/>
        </p:nvGrpSpPr>
        <p:grpSpPr>
          <a:xfrm>
            <a:off x="7666792" y="1189495"/>
            <a:ext cx="2995946" cy="1840032"/>
            <a:chOff x="7820526" y="1212850"/>
            <a:chExt cx="3056021" cy="1876928"/>
          </a:xfrm>
        </p:grpSpPr>
        <p:sp>
          <p:nvSpPr>
            <p:cNvPr id="5" name="Cloud 4"/>
            <p:cNvSpPr/>
            <p:nvPr/>
          </p:nvSpPr>
          <p:spPr bwMode="auto">
            <a:xfrm>
              <a:off x="7820526" y="1212850"/>
              <a:ext cx="3056021" cy="1876928"/>
            </a:xfrm>
            <a:prstGeom prst="cloud">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sp>
          <p:nvSpPr>
            <p:cNvPr id="6" name="TextBox 5"/>
            <p:cNvSpPr txBox="1"/>
            <p:nvPr/>
          </p:nvSpPr>
          <p:spPr>
            <a:xfrm>
              <a:off x="8019368" y="1409920"/>
              <a:ext cx="2748893" cy="1644553"/>
            </a:xfrm>
            <a:prstGeom prst="rect">
              <a:avLst/>
            </a:prstGeom>
            <a:noFill/>
          </p:spPr>
          <p:txBody>
            <a:bodyPr wrap="square" lIns="179285" tIns="143428" rIns="179285" bIns="143428" rtlCol="0">
              <a:spAutoFit/>
            </a:bodyPr>
            <a:lstStyle/>
            <a:p>
              <a:pPr algn="ctr" defTabSz="914367">
                <a:lnSpc>
                  <a:spcPct val="90000"/>
                </a:lnSpc>
                <a:spcAft>
                  <a:spcPts val="196"/>
                </a:spcAft>
                <a:defRPr/>
              </a:pPr>
              <a:r>
                <a:rPr lang="en-US" sz="1765" dirty="0">
                  <a:gradFill>
                    <a:gsLst>
                      <a:gs pos="2917">
                        <a:srgbClr val="FFFFFF"/>
                      </a:gs>
                      <a:gs pos="30000">
                        <a:srgbClr val="FFFFFF"/>
                      </a:gs>
                    </a:gsLst>
                    <a:lin ang="5400000" scaled="0"/>
                  </a:gradFill>
                  <a:latin typeface="Segoe UI"/>
                </a:rPr>
                <a:t>App Service, HDInsight,</a:t>
              </a:r>
            </a:p>
            <a:p>
              <a:pPr algn="ctr" defTabSz="914367">
                <a:lnSpc>
                  <a:spcPct val="90000"/>
                </a:lnSpc>
                <a:spcAft>
                  <a:spcPts val="196"/>
                </a:spcAft>
                <a:defRPr/>
              </a:pPr>
              <a:r>
                <a:rPr lang="en-US" sz="1765" dirty="0">
                  <a:gradFill>
                    <a:gsLst>
                      <a:gs pos="2917">
                        <a:srgbClr val="FFFFFF"/>
                      </a:gs>
                      <a:gs pos="30000">
                        <a:srgbClr val="FFFFFF"/>
                      </a:gs>
                    </a:gsLst>
                    <a:lin ang="5400000" scaled="0"/>
                  </a:gradFill>
                  <a:latin typeface="Segoe UI"/>
                </a:rPr>
                <a:t>Machine Learning,</a:t>
              </a:r>
            </a:p>
            <a:p>
              <a:pPr algn="ctr" defTabSz="914367">
                <a:lnSpc>
                  <a:spcPct val="90000"/>
                </a:lnSpc>
                <a:spcAft>
                  <a:spcPts val="196"/>
                </a:spcAft>
                <a:defRPr/>
              </a:pPr>
              <a:r>
                <a:rPr lang="en-US" sz="1765" dirty="0">
                  <a:gradFill>
                    <a:gsLst>
                      <a:gs pos="2917">
                        <a:srgbClr val="FFFFFF"/>
                      </a:gs>
                      <a:gs pos="30000">
                        <a:srgbClr val="FFFFFF"/>
                      </a:gs>
                    </a:gsLst>
                    <a:lin ang="5400000" scaled="0"/>
                  </a:gradFill>
                  <a:latin typeface="Segoe UI"/>
                </a:rPr>
                <a:t>Batch, Azure AD,</a:t>
              </a:r>
            </a:p>
            <a:p>
              <a:pPr algn="ctr" defTabSz="914367">
                <a:lnSpc>
                  <a:spcPct val="90000"/>
                </a:lnSpc>
                <a:spcAft>
                  <a:spcPts val="196"/>
                </a:spcAft>
                <a:defRPr/>
              </a:pPr>
              <a:r>
                <a:rPr lang="en-US" sz="1765" dirty="0" err="1">
                  <a:gradFill>
                    <a:gsLst>
                      <a:gs pos="2917">
                        <a:srgbClr val="FFFFFF"/>
                      </a:gs>
                      <a:gs pos="30000">
                        <a:srgbClr val="FFFFFF"/>
                      </a:gs>
                    </a:gsLst>
                    <a:lin ang="5400000" scaled="0"/>
                  </a:gradFill>
                  <a:latin typeface="Segoe UI"/>
                </a:rPr>
                <a:t>DocDB</a:t>
              </a:r>
              <a:r>
                <a:rPr lang="en-US" sz="1765" dirty="0">
                  <a:gradFill>
                    <a:gsLst>
                      <a:gs pos="2917">
                        <a:srgbClr val="FFFFFF"/>
                      </a:gs>
                      <a:gs pos="30000">
                        <a:srgbClr val="FFFFFF"/>
                      </a:gs>
                    </a:gsLst>
                    <a:lin ang="5400000" scaled="0"/>
                  </a:gradFill>
                  <a:latin typeface="Segoe UI"/>
                </a:rPr>
                <a:t>, SQL Azure,</a:t>
              </a:r>
            </a:p>
            <a:p>
              <a:pPr algn="ctr" defTabSz="914367">
                <a:lnSpc>
                  <a:spcPct val="90000"/>
                </a:lnSpc>
                <a:spcAft>
                  <a:spcPts val="196"/>
                </a:spcAft>
                <a:defRPr/>
              </a:pPr>
              <a:r>
                <a:rPr lang="en-US" sz="1765" dirty="0">
                  <a:gradFill>
                    <a:gsLst>
                      <a:gs pos="2917">
                        <a:srgbClr val="FFFFFF"/>
                      </a:gs>
                      <a:gs pos="30000">
                        <a:srgbClr val="FFFFFF"/>
                      </a:gs>
                    </a:gsLst>
                    <a:lin ang="5400000" scaled="0"/>
                  </a:gradFill>
                  <a:latin typeface="Segoe UI"/>
                </a:rPr>
                <a:t>etc.</a:t>
              </a:r>
            </a:p>
          </p:txBody>
        </p:sp>
      </p:grpSp>
      <p:grpSp>
        <p:nvGrpSpPr>
          <p:cNvPr id="24" name="Group 23"/>
          <p:cNvGrpSpPr/>
          <p:nvPr/>
        </p:nvGrpSpPr>
        <p:grpSpPr>
          <a:xfrm>
            <a:off x="4291426" y="4431318"/>
            <a:ext cx="2689275" cy="2338036"/>
            <a:chOff x="4377477" y="4221508"/>
            <a:chExt cx="2743201" cy="2384919"/>
          </a:xfrm>
        </p:grpSpPr>
        <p:sp>
          <p:nvSpPr>
            <p:cNvPr id="13" name="TextBox 12"/>
            <p:cNvSpPr txBox="1"/>
            <p:nvPr/>
          </p:nvSpPr>
          <p:spPr>
            <a:xfrm>
              <a:off x="4377477" y="5978563"/>
              <a:ext cx="2743201" cy="627864"/>
            </a:xfrm>
            <a:prstGeom prst="rect">
              <a:avLst/>
            </a:prstGeom>
            <a:noFill/>
          </p:spPr>
          <p:txBody>
            <a:bodyPr wrap="square" lIns="179285" tIns="143428" rIns="179285" bIns="143428" rtlCol="0">
              <a:spAutoFit/>
            </a:bodyPr>
            <a:lstStyle/>
            <a:p>
              <a:pPr defTabSz="914367">
                <a:lnSpc>
                  <a:spcPct val="90000"/>
                </a:lnSpc>
                <a:spcAft>
                  <a:spcPts val="588"/>
                </a:spcAft>
                <a:defRPr/>
              </a:pPr>
              <a:r>
                <a:rPr lang="en-US" sz="2353" dirty="0">
                  <a:solidFill>
                    <a:srgbClr val="505050"/>
                  </a:solidFill>
                  <a:latin typeface="Segoe UI"/>
                </a:rPr>
                <a:t>Azure Operations</a:t>
              </a:r>
            </a:p>
          </p:txBody>
        </p:sp>
        <p:sp>
          <p:nvSpPr>
            <p:cNvPr id="43" name="Freeform 5"/>
            <p:cNvSpPr>
              <a:spLocks noEditPoints="1"/>
            </p:cNvSpPr>
            <p:nvPr/>
          </p:nvSpPr>
          <p:spPr bwMode="auto">
            <a:xfrm>
              <a:off x="5105357" y="4221508"/>
              <a:ext cx="1672134" cy="1798291"/>
            </a:xfrm>
            <a:custGeom>
              <a:avLst/>
              <a:gdLst>
                <a:gd name="T0" fmla="*/ 748 w 1938"/>
                <a:gd name="T1" fmla="*/ 1276 h 2085"/>
                <a:gd name="T2" fmla="*/ 204 w 1938"/>
                <a:gd name="T3" fmla="*/ 1276 h 2085"/>
                <a:gd name="T4" fmla="*/ 561 w 1938"/>
                <a:gd name="T5" fmla="*/ 587 h 2085"/>
                <a:gd name="T6" fmla="*/ 680 w 1938"/>
                <a:gd name="T7" fmla="*/ 927 h 2085"/>
                <a:gd name="T8" fmla="*/ 748 w 1938"/>
                <a:gd name="T9" fmla="*/ 978 h 2085"/>
                <a:gd name="T10" fmla="*/ 1284 w 1938"/>
                <a:gd name="T11" fmla="*/ 978 h 2085"/>
                <a:gd name="T12" fmla="*/ 1360 w 1938"/>
                <a:gd name="T13" fmla="*/ 902 h 2085"/>
                <a:gd name="T14" fmla="*/ 1284 w 1938"/>
                <a:gd name="T15" fmla="*/ 834 h 2085"/>
                <a:gd name="T16" fmla="*/ 799 w 1938"/>
                <a:gd name="T17" fmla="*/ 834 h 2085"/>
                <a:gd name="T18" fmla="*/ 654 w 1938"/>
                <a:gd name="T19" fmla="*/ 425 h 2085"/>
                <a:gd name="T20" fmla="*/ 646 w 1938"/>
                <a:gd name="T21" fmla="*/ 417 h 2085"/>
                <a:gd name="T22" fmla="*/ 637 w 1938"/>
                <a:gd name="T23" fmla="*/ 400 h 2085"/>
                <a:gd name="T24" fmla="*/ 501 w 1938"/>
                <a:gd name="T25" fmla="*/ 383 h 2085"/>
                <a:gd name="T26" fmla="*/ 0 w 1938"/>
                <a:gd name="T27" fmla="*/ 1370 h 2085"/>
                <a:gd name="T28" fmla="*/ 34 w 1938"/>
                <a:gd name="T29" fmla="*/ 1438 h 2085"/>
                <a:gd name="T30" fmla="*/ 102 w 1938"/>
                <a:gd name="T31" fmla="*/ 1472 h 2085"/>
                <a:gd name="T32" fmla="*/ 654 w 1938"/>
                <a:gd name="T33" fmla="*/ 1472 h 2085"/>
                <a:gd name="T34" fmla="*/ 654 w 1938"/>
                <a:gd name="T35" fmla="*/ 1991 h 2085"/>
                <a:gd name="T36" fmla="*/ 748 w 1938"/>
                <a:gd name="T37" fmla="*/ 2085 h 2085"/>
                <a:gd name="T38" fmla="*/ 841 w 1938"/>
                <a:gd name="T39" fmla="*/ 1991 h 2085"/>
                <a:gd name="T40" fmla="*/ 841 w 1938"/>
                <a:gd name="T41" fmla="*/ 1370 h 2085"/>
                <a:gd name="T42" fmla="*/ 748 w 1938"/>
                <a:gd name="T43" fmla="*/ 1276 h 2085"/>
                <a:gd name="T44" fmla="*/ 841 w 1938"/>
                <a:gd name="T45" fmla="*/ 0 h 2085"/>
                <a:gd name="T46" fmla="*/ 1054 w 1938"/>
                <a:gd name="T47" fmla="*/ 213 h 2085"/>
                <a:gd name="T48" fmla="*/ 841 w 1938"/>
                <a:gd name="T49" fmla="*/ 425 h 2085"/>
                <a:gd name="T50" fmla="*/ 637 w 1938"/>
                <a:gd name="T51" fmla="*/ 213 h 2085"/>
                <a:gd name="T52" fmla="*/ 841 w 1938"/>
                <a:gd name="T53" fmla="*/ 0 h 2085"/>
                <a:gd name="T54" fmla="*/ 1437 w 1938"/>
                <a:gd name="T55" fmla="*/ 1072 h 2085"/>
                <a:gd name="T56" fmla="*/ 1164 w 1938"/>
                <a:gd name="T57" fmla="*/ 1072 h 2085"/>
                <a:gd name="T58" fmla="*/ 1114 w 1938"/>
                <a:gd name="T59" fmla="*/ 1115 h 2085"/>
                <a:gd name="T60" fmla="*/ 1164 w 1938"/>
                <a:gd name="T61" fmla="*/ 1166 h 2085"/>
                <a:gd name="T62" fmla="*/ 1437 w 1938"/>
                <a:gd name="T63" fmla="*/ 1166 h 2085"/>
                <a:gd name="T64" fmla="*/ 1487 w 1938"/>
                <a:gd name="T65" fmla="*/ 1115 h 2085"/>
                <a:gd name="T66" fmla="*/ 1437 w 1938"/>
                <a:gd name="T67" fmla="*/ 1072 h 2085"/>
                <a:gd name="T68" fmla="*/ 1743 w 1938"/>
                <a:gd name="T69" fmla="*/ 774 h 2085"/>
                <a:gd name="T70" fmla="*/ 1726 w 1938"/>
                <a:gd name="T71" fmla="*/ 749 h 2085"/>
                <a:gd name="T72" fmla="*/ 1938 w 1938"/>
                <a:gd name="T73" fmla="*/ 247 h 2085"/>
                <a:gd name="T74" fmla="*/ 1811 w 1938"/>
                <a:gd name="T75" fmla="*/ 187 h 2085"/>
                <a:gd name="T76" fmla="*/ 1487 w 1938"/>
                <a:gd name="T77" fmla="*/ 927 h 2085"/>
                <a:gd name="T78" fmla="*/ 1624 w 1938"/>
                <a:gd name="T79" fmla="*/ 978 h 2085"/>
                <a:gd name="T80" fmla="*/ 1675 w 1938"/>
                <a:gd name="T81" fmla="*/ 859 h 2085"/>
                <a:gd name="T82" fmla="*/ 1777 w 1938"/>
                <a:gd name="T83" fmla="*/ 1072 h 2085"/>
                <a:gd name="T84" fmla="*/ 1632 w 1938"/>
                <a:gd name="T85" fmla="*/ 1072 h 2085"/>
                <a:gd name="T86" fmla="*/ 1581 w 1938"/>
                <a:gd name="T87" fmla="*/ 1115 h 2085"/>
                <a:gd name="T88" fmla="*/ 1632 w 1938"/>
                <a:gd name="T89" fmla="*/ 1166 h 2085"/>
                <a:gd name="T90" fmla="*/ 1853 w 1938"/>
                <a:gd name="T91" fmla="*/ 1166 h 2085"/>
                <a:gd name="T92" fmla="*/ 1896 w 1938"/>
                <a:gd name="T93" fmla="*/ 1149 h 2085"/>
                <a:gd name="T94" fmla="*/ 1896 w 1938"/>
                <a:gd name="T95" fmla="*/ 1098 h 2085"/>
                <a:gd name="T96" fmla="*/ 1743 w 1938"/>
                <a:gd name="T97" fmla="*/ 774 h 2085"/>
                <a:gd name="T98" fmla="*/ 1743 w 1938"/>
                <a:gd name="T99" fmla="*/ 774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8" h="2085">
                  <a:moveTo>
                    <a:pt x="748" y="1276"/>
                  </a:moveTo>
                  <a:cubicBezTo>
                    <a:pt x="204" y="1276"/>
                    <a:pt x="204" y="1276"/>
                    <a:pt x="204" y="1276"/>
                  </a:cubicBezTo>
                  <a:cubicBezTo>
                    <a:pt x="229" y="1132"/>
                    <a:pt x="306" y="834"/>
                    <a:pt x="561" y="587"/>
                  </a:cubicBezTo>
                  <a:cubicBezTo>
                    <a:pt x="680" y="927"/>
                    <a:pt x="680" y="927"/>
                    <a:pt x="680" y="927"/>
                  </a:cubicBezTo>
                  <a:cubicBezTo>
                    <a:pt x="688" y="953"/>
                    <a:pt x="714" y="978"/>
                    <a:pt x="748" y="978"/>
                  </a:cubicBezTo>
                  <a:cubicBezTo>
                    <a:pt x="1284" y="978"/>
                    <a:pt x="1284" y="978"/>
                    <a:pt x="1284" y="978"/>
                  </a:cubicBezTo>
                  <a:cubicBezTo>
                    <a:pt x="1326" y="978"/>
                    <a:pt x="1360" y="944"/>
                    <a:pt x="1360" y="902"/>
                  </a:cubicBezTo>
                  <a:cubicBezTo>
                    <a:pt x="1360" y="859"/>
                    <a:pt x="1326" y="834"/>
                    <a:pt x="1284" y="834"/>
                  </a:cubicBezTo>
                  <a:cubicBezTo>
                    <a:pt x="799" y="834"/>
                    <a:pt x="799" y="834"/>
                    <a:pt x="799" y="834"/>
                  </a:cubicBezTo>
                  <a:cubicBezTo>
                    <a:pt x="654" y="425"/>
                    <a:pt x="654" y="425"/>
                    <a:pt x="654" y="425"/>
                  </a:cubicBezTo>
                  <a:cubicBezTo>
                    <a:pt x="654" y="425"/>
                    <a:pt x="654" y="417"/>
                    <a:pt x="646" y="417"/>
                  </a:cubicBezTo>
                  <a:cubicBezTo>
                    <a:pt x="646" y="408"/>
                    <a:pt x="646" y="400"/>
                    <a:pt x="637" y="400"/>
                  </a:cubicBezTo>
                  <a:cubicBezTo>
                    <a:pt x="603" y="357"/>
                    <a:pt x="544" y="349"/>
                    <a:pt x="501" y="383"/>
                  </a:cubicBezTo>
                  <a:cubicBezTo>
                    <a:pt x="17" y="791"/>
                    <a:pt x="0" y="1353"/>
                    <a:pt x="0" y="1370"/>
                  </a:cubicBezTo>
                  <a:cubicBezTo>
                    <a:pt x="0" y="1395"/>
                    <a:pt x="8" y="1421"/>
                    <a:pt x="34" y="1438"/>
                  </a:cubicBezTo>
                  <a:cubicBezTo>
                    <a:pt x="51" y="1463"/>
                    <a:pt x="76" y="1472"/>
                    <a:pt x="102" y="1472"/>
                  </a:cubicBezTo>
                  <a:cubicBezTo>
                    <a:pt x="654" y="1472"/>
                    <a:pt x="654" y="1472"/>
                    <a:pt x="654" y="1472"/>
                  </a:cubicBezTo>
                  <a:cubicBezTo>
                    <a:pt x="654" y="1991"/>
                    <a:pt x="654" y="1991"/>
                    <a:pt x="654" y="1991"/>
                  </a:cubicBezTo>
                  <a:cubicBezTo>
                    <a:pt x="654" y="2042"/>
                    <a:pt x="697" y="2085"/>
                    <a:pt x="748" y="2085"/>
                  </a:cubicBezTo>
                  <a:cubicBezTo>
                    <a:pt x="799" y="2085"/>
                    <a:pt x="841" y="2042"/>
                    <a:pt x="841" y="1991"/>
                  </a:cubicBezTo>
                  <a:cubicBezTo>
                    <a:pt x="841" y="1370"/>
                    <a:pt x="841" y="1370"/>
                    <a:pt x="841" y="1370"/>
                  </a:cubicBezTo>
                  <a:cubicBezTo>
                    <a:pt x="841" y="1319"/>
                    <a:pt x="799" y="1276"/>
                    <a:pt x="748" y="1276"/>
                  </a:cubicBezTo>
                  <a:close/>
                  <a:moveTo>
                    <a:pt x="841" y="0"/>
                  </a:moveTo>
                  <a:cubicBezTo>
                    <a:pt x="960" y="0"/>
                    <a:pt x="1054" y="102"/>
                    <a:pt x="1054" y="213"/>
                  </a:cubicBezTo>
                  <a:cubicBezTo>
                    <a:pt x="1054" y="332"/>
                    <a:pt x="960" y="425"/>
                    <a:pt x="841" y="425"/>
                  </a:cubicBezTo>
                  <a:cubicBezTo>
                    <a:pt x="731" y="425"/>
                    <a:pt x="637" y="332"/>
                    <a:pt x="637" y="213"/>
                  </a:cubicBezTo>
                  <a:cubicBezTo>
                    <a:pt x="637" y="102"/>
                    <a:pt x="731" y="0"/>
                    <a:pt x="841" y="0"/>
                  </a:cubicBezTo>
                  <a:close/>
                  <a:moveTo>
                    <a:pt x="1437" y="1072"/>
                  </a:moveTo>
                  <a:cubicBezTo>
                    <a:pt x="1164" y="1072"/>
                    <a:pt x="1164" y="1072"/>
                    <a:pt x="1164" y="1072"/>
                  </a:cubicBezTo>
                  <a:cubicBezTo>
                    <a:pt x="1139" y="1072"/>
                    <a:pt x="1114" y="1089"/>
                    <a:pt x="1114" y="1115"/>
                  </a:cubicBezTo>
                  <a:cubicBezTo>
                    <a:pt x="1114" y="1149"/>
                    <a:pt x="1139" y="1166"/>
                    <a:pt x="1164" y="1166"/>
                  </a:cubicBezTo>
                  <a:cubicBezTo>
                    <a:pt x="1437" y="1166"/>
                    <a:pt x="1437" y="1166"/>
                    <a:pt x="1437" y="1166"/>
                  </a:cubicBezTo>
                  <a:cubicBezTo>
                    <a:pt x="1462" y="1166"/>
                    <a:pt x="1487" y="1149"/>
                    <a:pt x="1487" y="1115"/>
                  </a:cubicBezTo>
                  <a:cubicBezTo>
                    <a:pt x="1487" y="1089"/>
                    <a:pt x="1462" y="1072"/>
                    <a:pt x="1437" y="1072"/>
                  </a:cubicBezTo>
                  <a:close/>
                  <a:moveTo>
                    <a:pt x="1743" y="774"/>
                  </a:moveTo>
                  <a:cubicBezTo>
                    <a:pt x="1734" y="766"/>
                    <a:pt x="1734" y="757"/>
                    <a:pt x="1726" y="749"/>
                  </a:cubicBezTo>
                  <a:cubicBezTo>
                    <a:pt x="1938" y="247"/>
                    <a:pt x="1938" y="247"/>
                    <a:pt x="1938" y="247"/>
                  </a:cubicBezTo>
                  <a:cubicBezTo>
                    <a:pt x="1811" y="187"/>
                    <a:pt x="1811" y="187"/>
                    <a:pt x="1811" y="187"/>
                  </a:cubicBezTo>
                  <a:cubicBezTo>
                    <a:pt x="1487" y="927"/>
                    <a:pt x="1487" y="927"/>
                    <a:pt x="1487" y="927"/>
                  </a:cubicBezTo>
                  <a:cubicBezTo>
                    <a:pt x="1624" y="978"/>
                    <a:pt x="1624" y="978"/>
                    <a:pt x="1624" y="978"/>
                  </a:cubicBezTo>
                  <a:cubicBezTo>
                    <a:pt x="1675" y="859"/>
                    <a:pt x="1675" y="859"/>
                    <a:pt x="1675" y="859"/>
                  </a:cubicBezTo>
                  <a:cubicBezTo>
                    <a:pt x="1777" y="1072"/>
                    <a:pt x="1777" y="1072"/>
                    <a:pt x="1777" y="1072"/>
                  </a:cubicBezTo>
                  <a:cubicBezTo>
                    <a:pt x="1632" y="1072"/>
                    <a:pt x="1632" y="1072"/>
                    <a:pt x="1632" y="1072"/>
                  </a:cubicBezTo>
                  <a:cubicBezTo>
                    <a:pt x="1607" y="1072"/>
                    <a:pt x="1581" y="1089"/>
                    <a:pt x="1581" y="1115"/>
                  </a:cubicBezTo>
                  <a:cubicBezTo>
                    <a:pt x="1581" y="1149"/>
                    <a:pt x="1607" y="1166"/>
                    <a:pt x="1632" y="1166"/>
                  </a:cubicBezTo>
                  <a:cubicBezTo>
                    <a:pt x="1853" y="1166"/>
                    <a:pt x="1853" y="1166"/>
                    <a:pt x="1853" y="1166"/>
                  </a:cubicBezTo>
                  <a:cubicBezTo>
                    <a:pt x="1870" y="1166"/>
                    <a:pt x="1887" y="1157"/>
                    <a:pt x="1896" y="1149"/>
                  </a:cubicBezTo>
                  <a:cubicBezTo>
                    <a:pt x="1904" y="1132"/>
                    <a:pt x="1904" y="1115"/>
                    <a:pt x="1896" y="1098"/>
                  </a:cubicBezTo>
                  <a:cubicBezTo>
                    <a:pt x="1743" y="774"/>
                    <a:pt x="1743" y="774"/>
                    <a:pt x="1743" y="774"/>
                  </a:cubicBezTo>
                  <a:cubicBezTo>
                    <a:pt x="1743" y="774"/>
                    <a:pt x="1743" y="774"/>
                    <a:pt x="1743" y="774"/>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grpSp>
        <p:nvGrpSpPr>
          <p:cNvPr id="9" name="Group 8"/>
          <p:cNvGrpSpPr/>
          <p:nvPr/>
        </p:nvGrpSpPr>
        <p:grpSpPr>
          <a:xfrm>
            <a:off x="5873090" y="3011280"/>
            <a:ext cx="1555148" cy="1271851"/>
            <a:chOff x="4736492" y="2772996"/>
            <a:chExt cx="1586332" cy="1297354"/>
          </a:xfrm>
        </p:grpSpPr>
        <p:sp>
          <p:nvSpPr>
            <p:cNvPr id="51" name="Rectangular Callout 50"/>
            <p:cNvSpPr/>
            <p:nvPr/>
          </p:nvSpPr>
          <p:spPr bwMode="auto">
            <a:xfrm>
              <a:off x="4736492" y="2772996"/>
              <a:ext cx="1586332" cy="1297354"/>
            </a:xfrm>
            <a:prstGeom prst="wedgeRectCallout">
              <a:avLst>
                <a:gd name="adj1" fmla="val -29290"/>
                <a:gd name="adj2" fmla="val 68216"/>
              </a:avLst>
            </a:prstGeom>
            <a:noFill/>
            <a:ln w="47625">
              <a:solidFill>
                <a:schemeClr val="accent6"/>
              </a:solid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sp>
          <p:nvSpPr>
            <p:cNvPr id="8" name="TextBox 7"/>
            <p:cNvSpPr txBox="1"/>
            <p:nvPr/>
          </p:nvSpPr>
          <p:spPr>
            <a:xfrm>
              <a:off x="4776614" y="2817028"/>
              <a:ext cx="1506088" cy="1209291"/>
            </a:xfrm>
            <a:prstGeom prst="rect">
              <a:avLst/>
            </a:prstGeom>
            <a:noFill/>
          </p:spPr>
          <p:txBody>
            <a:bodyPr wrap="square" lIns="0" tIns="0" rIns="0" bIns="0" rtlCol="0" anchor="ctr" anchorCtr="0">
              <a:noAutofit/>
            </a:bodyPr>
            <a:lstStyle/>
            <a:p>
              <a:pPr algn="ctr" defTabSz="914030" fontAlgn="base">
                <a:lnSpc>
                  <a:spcPct val="90000"/>
                </a:lnSpc>
                <a:spcBef>
                  <a:spcPct val="0"/>
                </a:spcBef>
                <a:spcAft>
                  <a:spcPts val="392"/>
                </a:spcAft>
                <a:defRPr/>
              </a:pPr>
              <a:r>
                <a:rPr lang="en-US" sz="1765" dirty="0">
                  <a:gradFill>
                    <a:gsLst>
                      <a:gs pos="16814">
                        <a:srgbClr val="FF8C00"/>
                      </a:gs>
                      <a:gs pos="46000">
                        <a:srgbClr val="FF8C00"/>
                      </a:gs>
                    </a:gsLst>
                    <a:lin ang="5400000" scaled="0"/>
                  </a:gradFill>
                  <a:latin typeface="Segoe UI"/>
                </a:rPr>
                <a:t>Monitor</a:t>
              </a:r>
            </a:p>
            <a:p>
              <a:pPr algn="ctr" defTabSz="914030" fontAlgn="base">
                <a:lnSpc>
                  <a:spcPct val="90000"/>
                </a:lnSpc>
                <a:spcBef>
                  <a:spcPct val="0"/>
                </a:spcBef>
                <a:spcAft>
                  <a:spcPts val="392"/>
                </a:spcAft>
                <a:defRPr/>
              </a:pPr>
              <a:r>
                <a:rPr lang="en-US" sz="1765" dirty="0">
                  <a:gradFill>
                    <a:gsLst>
                      <a:gs pos="16814">
                        <a:srgbClr val="FF8C00"/>
                      </a:gs>
                      <a:gs pos="46000">
                        <a:srgbClr val="FF8C00"/>
                      </a:gs>
                    </a:gsLst>
                    <a:lin ang="5400000" scaled="0"/>
                  </a:gradFill>
                  <a:latin typeface="Segoe UI"/>
                </a:rPr>
                <a:t>Diagnose</a:t>
              </a:r>
            </a:p>
            <a:p>
              <a:pPr algn="ctr" defTabSz="914030" fontAlgn="base">
                <a:lnSpc>
                  <a:spcPct val="90000"/>
                </a:lnSpc>
                <a:spcBef>
                  <a:spcPct val="0"/>
                </a:spcBef>
                <a:spcAft>
                  <a:spcPts val="392"/>
                </a:spcAft>
                <a:defRPr/>
              </a:pPr>
              <a:r>
                <a:rPr lang="en-US" sz="1765" dirty="0">
                  <a:gradFill>
                    <a:gsLst>
                      <a:gs pos="16814">
                        <a:srgbClr val="FF8C00"/>
                      </a:gs>
                      <a:gs pos="46000">
                        <a:srgbClr val="FF8C00"/>
                      </a:gs>
                    </a:gsLst>
                    <a:lin ang="5400000" scaled="0"/>
                  </a:gradFill>
                  <a:latin typeface="Segoe UI"/>
                </a:rPr>
                <a:t>Patch</a:t>
              </a:r>
            </a:p>
            <a:p>
              <a:pPr algn="ctr" defTabSz="914030" fontAlgn="base">
                <a:lnSpc>
                  <a:spcPct val="90000"/>
                </a:lnSpc>
                <a:spcBef>
                  <a:spcPct val="0"/>
                </a:spcBef>
                <a:spcAft>
                  <a:spcPts val="392"/>
                </a:spcAft>
                <a:defRPr/>
              </a:pPr>
              <a:r>
                <a:rPr lang="en-US" sz="1765" dirty="0">
                  <a:gradFill>
                    <a:gsLst>
                      <a:gs pos="16814">
                        <a:srgbClr val="FF8C00"/>
                      </a:gs>
                      <a:gs pos="46000">
                        <a:srgbClr val="FF8C00"/>
                      </a:gs>
                    </a:gsLst>
                    <a:lin ang="5400000" scaled="0"/>
                  </a:gradFill>
                  <a:latin typeface="Segoe UI"/>
                </a:rPr>
                <a:t>Audit</a:t>
              </a:r>
            </a:p>
          </p:txBody>
        </p:sp>
      </p:grpSp>
      <p:grpSp>
        <p:nvGrpSpPr>
          <p:cNvPr id="26" name="Group 25"/>
          <p:cNvGrpSpPr/>
          <p:nvPr/>
        </p:nvGrpSpPr>
        <p:grpSpPr>
          <a:xfrm>
            <a:off x="9856578" y="4822223"/>
            <a:ext cx="1887210" cy="1857599"/>
            <a:chOff x="10054222" y="4620252"/>
            <a:chExt cx="1925053" cy="1894848"/>
          </a:xfrm>
        </p:grpSpPr>
        <p:grpSp>
          <p:nvGrpSpPr>
            <p:cNvPr id="40" name="Group 39"/>
            <p:cNvGrpSpPr/>
            <p:nvPr/>
          </p:nvGrpSpPr>
          <p:grpSpPr>
            <a:xfrm>
              <a:off x="10054222" y="5203407"/>
              <a:ext cx="1925053" cy="1311693"/>
              <a:chOff x="9810583" y="5386677"/>
              <a:chExt cx="1310292" cy="833819"/>
            </a:xfrm>
          </p:grpSpPr>
          <p:pic>
            <p:nvPicPr>
              <p:cNvPr id="41" name="Picture 40"/>
              <p:cNvPicPr>
                <a:picLocks noChangeAspect="1"/>
              </p:cNvPicPr>
              <p:nvPr/>
            </p:nvPicPr>
            <p:blipFill>
              <a:blip r:embed="rId4"/>
              <a:stretch>
                <a:fillRect/>
              </a:stretch>
            </p:blipFill>
            <p:spPr>
              <a:xfrm>
                <a:off x="10799540" y="5386677"/>
                <a:ext cx="321335" cy="833819"/>
              </a:xfrm>
              <a:prstGeom prst="rect">
                <a:avLst/>
              </a:prstGeom>
            </p:spPr>
          </p:pic>
          <p:pic>
            <p:nvPicPr>
              <p:cNvPr id="42" name="Picture 41"/>
              <p:cNvPicPr>
                <a:picLocks noChangeAspect="1"/>
              </p:cNvPicPr>
              <p:nvPr/>
            </p:nvPicPr>
            <p:blipFill>
              <a:blip r:embed="rId4"/>
              <a:stretch>
                <a:fillRect/>
              </a:stretch>
            </p:blipFill>
            <p:spPr>
              <a:xfrm>
                <a:off x="9810583" y="5386677"/>
                <a:ext cx="321335" cy="833819"/>
              </a:xfrm>
              <a:prstGeom prst="rect">
                <a:avLst/>
              </a:prstGeom>
            </p:spPr>
          </p:pic>
          <p:pic>
            <p:nvPicPr>
              <p:cNvPr id="44" name="Picture 43"/>
              <p:cNvPicPr>
                <a:picLocks noChangeAspect="1"/>
              </p:cNvPicPr>
              <p:nvPr/>
            </p:nvPicPr>
            <p:blipFill>
              <a:blip r:embed="rId4"/>
              <a:stretch>
                <a:fillRect/>
              </a:stretch>
            </p:blipFill>
            <p:spPr>
              <a:xfrm>
                <a:off x="10144000" y="5386677"/>
                <a:ext cx="321335" cy="833819"/>
              </a:xfrm>
              <a:prstGeom prst="rect">
                <a:avLst/>
              </a:prstGeom>
            </p:spPr>
          </p:pic>
          <p:pic>
            <p:nvPicPr>
              <p:cNvPr id="45" name="Picture 44"/>
              <p:cNvPicPr>
                <a:picLocks noChangeAspect="1"/>
              </p:cNvPicPr>
              <p:nvPr/>
            </p:nvPicPr>
            <p:blipFill>
              <a:blip r:embed="rId4"/>
              <a:stretch>
                <a:fillRect/>
              </a:stretch>
            </p:blipFill>
            <p:spPr>
              <a:xfrm>
                <a:off x="10470617" y="5386677"/>
                <a:ext cx="321335" cy="833819"/>
              </a:xfrm>
              <a:prstGeom prst="rect">
                <a:avLst/>
              </a:prstGeom>
            </p:spPr>
          </p:pic>
        </p:grpSp>
        <p:sp>
          <p:nvSpPr>
            <p:cNvPr id="48" name="Freeform 9"/>
            <p:cNvSpPr>
              <a:spLocks noEditPoints="1"/>
            </p:cNvSpPr>
            <p:nvPr/>
          </p:nvSpPr>
          <p:spPr bwMode="auto">
            <a:xfrm>
              <a:off x="10542880" y="4620252"/>
              <a:ext cx="947737" cy="560578"/>
            </a:xfrm>
            <a:custGeom>
              <a:avLst/>
              <a:gdLst>
                <a:gd name="T0" fmla="*/ 1897 w 1897"/>
                <a:gd name="T1" fmla="*/ 209 h 1388"/>
                <a:gd name="T2" fmla="*/ 1897 w 1897"/>
                <a:gd name="T3" fmla="*/ 209 h 1388"/>
                <a:gd name="T4" fmla="*/ 1669 w 1897"/>
                <a:gd name="T5" fmla="*/ 422 h 1388"/>
                <a:gd name="T6" fmla="*/ 1669 w 1897"/>
                <a:gd name="T7" fmla="*/ 308 h 1388"/>
                <a:gd name="T8" fmla="*/ 1617 w 1897"/>
                <a:gd name="T9" fmla="*/ 308 h 1388"/>
                <a:gd name="T10" fmla="*/ 1384 w 1897"/>
                <a:gd name="T11" fmla="*/ 403 h 1388"/>
                <a:gd name="T12" fmla="*/ 1384 w 1897"/>
                <a:gd name="T13" fmla="*/ 403 h 1388"/>
                <a:gd name="T14" fmla="*/ 1019 w 1897"/>
                <a:gd name="T15" fmla="*/ 764 h 1388"/>
                <a:gd name="T16" fmla="*/ 659 w 1897"/>
                <a:gd name="T17" fmla="*/ 1129 h 1388"/>
                <a:gd name="T18" fmla="*/ 280 w 1897"/>
                <a:gd name="T19" fmla="*/ 1276 h 1388"/>
                <a:gd name="T20" fmla="*/ 0 w 1897"/>
                <a:gd name="T21" fmla="*/ 1276 h 1388"/>
                <a:gd name="T22" fmla="*/ 0 w 1897"/>
                <a:gd name="T23" fmla="*/ 1076 h 1388"/>
                <a:gd name="T24" fmla="*/ 280 w 1897"/>
                <a:gd name="T25" fmla="*/ 1076 h 1388"/>
                <a:gd name="T26" fmla="*/ 512 w 1897"/>
                <a:gd name="T27" fmla="*/ 982 h 1388"/>
                <a:gd name="T28" fmla="*/ 512 w 1897"/>
                <a:gd name="T29" fmla="*/ 982 h 1388"/>
                <a:gd name="T30" fmla="*/ 877 w 1897"/>
                <a:gd name="T31" fmla="*/ 621 h 1388"/>
                <a:gd name="T32" fmla="*/ 1238 w 1897"/>
                <a:gd name="T33" fmla="*/ 256 h 1388"/>
                <a:gd name="T34" fmla="*/ 1617 w 1897"/>
                <a:gd name="T35" fmla="*/ 109 h 1388"/>
                <a:gd name="T36" fmla="*/ 1669 w 1897"/>
                <a:gd name="T37" fmla="*/ 109 h 1388"/>
                <a:gd name="T38" fmla="*/ 1669 w 1897"/>
                <a:gd name="T39" fmla="*/ 0 h 1388"/>
                <a:gd name="T40" fmla="*/ 1897 w 1897"/>
                <a:gd name="T41" fmla="*/ 209 h 1388"/>
                <a:gd name="T42" fmla="*/ 784 w 1897"/>
                <a:gd name="T43" fmla="*/ 670 h 1388"/>
                <a:gd name="T44" fmla="*/ 927 w 1897"/>
                <a:gd name="T45" fmla="*/ 527 h 1388"/>
                <a:gd name="T46" fmla="*/ 661 w 1897"/>
                <a:gd name="T47" fmla="*/ 255 h 1388"/>
                <a:gd name="T48" fmla="*/ 280 w 1897"/>
                <a:gd name="T49" fmla="*/ 108 h 1388"/>
                <a:gd name="T50" fmla="*/ 280 w 1897"/>
                <a:gd name="T51" fmla="*/ 108 h 1388"/>
                <a:gd name="T52" fmla="*/ 0 w 1897"/>
                <a:gd name="T53" fmla="*/ 108 h 1388"/>
                <a:gd name="T54" fmla="*/ 0 w 1897"/>
                <a:gd name="T55" fmla="*/ 308 h 1388"/>
                <a:gd name="T56" fmla="*/ 280 w 1897"/>
                <a:gd name="T57" fmla="*/ 308 h 1388"/>
                <a:gd name="T58" fmla="*/ 280 w 1897"/>
                <a:gd name="T59" fmla="*/ 308 h 1388"/>
                <a:gd name="T60" fmla="*/ 513 w 1897"/>
                <a:gd name="T61" fmla="*/ 398 h 1388"/>
                <a:gd name="T62" fmla="*/ 513 w 1897"/>
                <a:gd name="T63" fmla="*/ 398 h 1388"/>
                <a:gd name="T64" fmla="*/ 784 w 1897"/>
                <a:gd name="T65" fmla="*/ 670 h 1388"/>
                <a:gd name="T66" fmla="*/ 784 w 1897"/>
                <a:gd name="T67" fmla="*/ 670 h 1388"/>
                <a:gd name="T68" fmla="*/ 1897 w 1897"/>
                <a:gd name="T69" fmla="*/ 1179 h 1388"/>
                <a:gd name="T70" fmla="*/ 1670 w 1897"/>
                <a:gd name="T71" fmla="*/ 965 h 1388"/>
                <a:gd name="T72" fmla="*/ 1670 w 1897"/>
                <a:gd name="T73" fmla="*/ 1079 h 1388"/>
                <a:gd name="T74" fmla="*/ 1618 w 1897"/>
                <a:gd name="T75" fmla="*/ 1079 h 1388"/>
                <a:gd name="T76" fmla="*/ 1618 w 1897"/>
                <a:gd name="T77" fmla="*/ 1079 h 1388"/>
                <a:gd name="T78" fmla="*/ 1386 w 1897"/>
                <a:gd name="T79" fmla="*/ 984 h 1388"/>
                <a:gd name="T80" fmla="*/ 1386 w 1897"/>
                <a:gd name="T81" fmla="*/ 984 h 1388"/>
                <a:gd name="T82" fmla="*/ 1117 w 1897"/>
                <a:gd name="T83" fmla="*/ 718 h 1388"/>
                <a:gd name="T84" fmla="*/ 975 w 1897"/>
                <a:gd name="T85" fmla="*/ 861 h 1388"/>
                <a:gd name="T86" fmla="*/ 1240 w 1897"/>
                <a:gd name="T87" fmla="*/ 1132 h 1388"/>
                <a:gd name="T88" fmla="*/ 1618 w 1897"/>
                <a:gd name="T89" fmla="*/ 1279 h 1388"/>
                <a:gd name="T90" fmla="*/ 1618 w 1897"/>
                <a:gd name="T91" fmla="*/ 1279 h 1388"/>
                <a:gd name="T92" fmla="*/ 1670 w 1897"/>
                <a:gd name="T93" fmla="*/ 1279 h 1388"/>
                <a:gd name="T94" fmla="*/ 1670 w 1897"/>
                <a:gd name="T95" fmla="*/ 1388 h 1388"/>
                <a:gd name="T96" fmla="*/ 1897 w 1897"/>
                <a:gd name="T97" fmla="*/ 1179 h 1388"/>
                <a:gd name="T98" fmla="*/ 1897 w 1897"/>
                <a:gd name="T99" fmla="*/ 1179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7" h="1388">
                  <a:moveTo>
                    <a:pt x="1897" y="209"/>
                  </a:moveTo>
                  <a:cubicBezTo>
                    <a:pt x="1897" y="209"/>
                    <a:pt x="1897" y="209"/>
                    <a:pt x="1897" y="209"/>
                  </a:cubicBezTo>
                  <a:cubicBezTo>
                    <a:pt x="1669" y="422"/>
                    <a:pt x="1669" y="422"/>
                    <a:pt x="1669" y="422"/>
                  </a:cubicBezTo>
                  <a:cubicBezTo>
                    <a:pt x="1669" y="422"/>
                    <a:pt x="1669" y="422"/>
                    <a:pt x="1669" y="308"/>
                  </a:cubicBezTo>
                  <a:cubicBezTo>
                    <a:pt x="1669" y="308"/>
                    <a:pt x="1669" y="308"/>
                    <a:pt x="1617" y="308"/>
                  </a:cubicBezTo>
                  <a:cubicBezTo>
                    <a:pt x="1527" y="308"/>
                    <a:pt x="1441" y="346"/>
                    <a:pt x="1384" y="403"/>
                  </a:cubicBezTo>
                  <a:cubicBezTo>
                    <a:pt x="1384" y="403"/>
                    <a:pt x="1384" y="403"/>
                    <a:pt x="1384" y="403"/>
                  </a:cubicBezTo>
                  <a:cubicBezTo>
                    <a:pt x="1384" y="403"/>
                    <a:pt x="1384" y="403"/>
                    <a:pt x="1019" y="764"/>
                  </a:cubicBezTo>
                  <a:cubicBezTo>
                    <a:pt x="1019" y="764"/>
                    <a:pt x="1019" y="764"/>
                    <a:pt x="659" y="1129"/>
                  </a:cubicBezTo>
                  <a:cubicBezTo>
                    <a:pt x="559" y="1219"/>
                    <a:pt x="427" y="1276"/>
                    <a:pt x="280" y="1276"/>
                  </a:cubicBezTo>
                  <a:cubicBezTo>
                    <a:pt x="280" y="1276"/>
                    <a:pt x="280" y="1276"/>
                    <a:pt x="0" y="1276"/>
                  </a:cubicBezTo>
                  <a:cubicBezTo>
                    <a:pt x="0" y="1276"/>
                    <a:pt x="0" y="1276"/>
                    <a:pt x="0" y="1076"/>
                  </a:cubicBezTo>
                  <a:cubicBezTo>
                    <a:pt x="0" y="1076"/>
                    <a:pt x="0" y="1076"/>
                    <a:pt x="280" y="1076"/>
                  </a:cubicBezTo>
                  <a:cubicBezTo>
                    <a:pt x="370" y="1076"/>
                    <a:pt x="455" y="1039"/>
                    <a:pt x="512" y="982"/>
                  </a:cubicBezTo>
                  <a:cubicBezTo>
                    <a:pt x="512" y="982"/>
                    <a:pt x="512" y="982"/>
                    <a:pt x="512" y="982"/>
                  </a:cubicBezTo>
                  <a:cubicBezTo>
                    <a:pt x="512" y="982"/>
                    <a:pt x="512" y="982"/>
                    <a:pt x="877" y="621"/>
                  </a:cubicBezTo>
                  <a:cubicBezTo>
                    <a:pt x="877" y="621"/>
                    <a:pt x="877" y="621"/>
                    <a:pt x="1238" y="256"/>
                  </a:cubicBezTo>
                  <a:cubicBezTo>
                    <a:pt x="1337" y="166"/>
                    <a:pt x="1470" y="109"/>
                    <a:pt x="1617" y="109"/>
                  </a:cubicBezTo>
                  <a:cubicBezTo>
                    <a:pt x="1617" y="109"/>
                    <a:pt x="1617" y="109"/>
                    <a:pt x="1669" y="109"/>
                  </a:cubicBezTo>
                  <a:cubicBezTo>
                    <a:pt x="1669" y="109"/>
                    <a:pt x="1669" y="109"/>
                    <a:pt x="1669" y="0"/>
                  </a:cubicBezTo>
                  <a:cubicBezTo>
                    <a:pt x="1669" y="0"/>
                    <a:pt x="1669" y="0"/>
                    <a:pt x="1897" y="209"/>
                  </a:cubicBezTo>
                  <a:close/>
                  <a:moveTo>
                    <a:pt x="784" y="670"/>
                  </a:moveTo>
                  <a:cubicBezTo>
                    <a:pt x="927" y="527"/>
                    <a:pt x="927" y="527"/>
                    <a:pt x="927" y="527"/>
                  </a:cubicBezTo>
                  <a:cubicBezTo>
                    <a:pt x="661" y="255"/>
                    <a:pt x="661" y="255"/>
                    <a:pt x="661" y="255"/>
                  </a:cubicBezTo>
                  <a:cubicBezTo>
                    <a:pt x="561" y="165"/>
                    <a:pt x="428" y="108"/>
                    <a:pt x="280" y="108"/>
                  </a:cubicBezTo>
                  <a:cubicBezTo>
                    <a:pt x="280" y="108"/>
                    <a:pt x="280" y="108"/>
                    <a:pt x="280" y="108"/>
                  </a:cubicBezTo>
                  <a:cubicBezTo>
                    <a:pt x="0" y="108"/>
                    <a:pt x="0" y="108"/>
                    <a:pt x="0" y="108"/>
                  </a:cubicBezTo>
                  <a:cubicBezTo>
                    <a:pt x="0" y="308"/>
                    <a:pt x="0" y="308"/>
                    <a:pt x="0" y="308"/>
                  </a:cubicBezTo>
                  <a:cubicBezTo>
                    <a:pt x="280" y="308"/>
                    <a:pt x="280" y="308"/>
                    <a:pt x="280" y="308"/>
                  </a:cubicBezTo>
                  <a:cubicBezTo>
                    <a:pt x="280" y="308"/>
                    <a:pt x="280" y="308"/>
                    <a:pt x="280" y="308"/>
                  </a:cubicBezTo>
                  <a:cubicBezTo>
                    <a:pt x="371" y="308"/>
                    <a:pt x="456" y="346"/>
                    <a:pt x="513" y="398"/>
                  </a:cubicBezTo>
                  <a:cubicBezTo>
                    <a:pt x="513" y="398"/>
                    <a:pt x="513" y="398"/>
                    <a:pt x="513" y="398"/>
                  </a:cubicBezTo>
                  <a:cubicBezTo>
                    <a:pt x="784" y="670"/>
                    <a:pt x="784" y="670"/>
                    <a:pt x="784" y="670"/>
                  </a:cubicBezTo>
                  <a:cubicBezTo>
                    <a:pt x="784" y="670"/>
                    <a:pt x="784" y="670"/>
                    <a:pt x="784" y="670"/>
                  </a:cubicBezTo>
                  <a:close/>
                  <a:moveTo>
                    <a:pt x="1897" y="1179"/>
                  </a:moveTo>
                  <a:cubicBezTo>
                    <a:pt x="1670" y="965"/>
                    <a:pt x="1670" y="965"/>
                    <a:pt x="1670" y="965"/>
                  </a:cubicBezTo>
                  <a:cubicBezTo>
                    <a:pt x="1670" y="1079"/>
                    <a:pt x="1670" y="1079"/>
                    <a:pt x="1670" y="1079"/>
                  </a:cubicBezTo>
                  <a:cubicBezTo>
                    <a:pt x="1618" y="1079"/>
                    <a:pt x="1618" y="1079"/>
                    <a:pt x="1618" y="1079"/>
                  </a:cubicBezTo>
                  <a:cubicBezTo>
                    <a:pt x="1618" y="1079"/>
                    <a:pt x="1618" y="1079"/>
                    <a:pt x="1618" y="1079"/>
                  </a:cubicBezTo>
                  <a:cubicBezTo>
                    <a:pt x="1528" y="1079"/>
                    <a:pt x="1443" y="1041"/>
                    <a:pt x="1386" y="984"/>
                  </a:cubicBezTo>
                  <a:cubicBezTo>
                    <a:pt x="1386" y="984"/>
                    <a:pt x="1386" y="984"/>
                    <a:pt x="1386" y="984"/>
                  </a:cubicBezTo>
                  <a:cubicBezTo>
                    <a:pt x="1117" y="718"/>
                    <a:pt x="1117" y="718"/>
                    <a:pt x="1117" y="718"/>
                  </a:cubicBezTo>
                  <a:cubicBezTo>
                    <a:pt x="975" y="861"/>
                    <a:pt x="975" y="861"/>
                    <a:pt x="975" y="861"/>
                  </a:cubicBezTo>
                  <a:cubicBezTo>
                    <a:pt x="1240" y="1132"/>
                    <a:pt x="1240" y="1132"/>
                    <a:pt x="1240" y="1132"/>
                  </a:cubicBezTo>
                  <a:cubicBezTo>
                    <a:pt x="1339" y="1222"/>
                    <a:pt x="1471" y="1279"/>
                    <a:pt x="1618" y="1279"/>
                  </a:cubicBezTo>
                  <a:cubicBezTo>
                    <a:pt x="1618" y="1279"/>
                    <a:pt x="1618" y="1279"/>
                    <a:pt x="1618" y="1279"/>
                  </a:cubicBezTo>
                  <a:cubicBezTo>
                    <a:pt x="1670" y="1279"/>
                    <a:pt x="1670" y="1279"/>
                    <a:pt x="1670" y="1279"/>
                  </a:cubicBezTo>
                  <a:cubicBezTo>
                    <a:pt x="1670" y="1388"/>
                    <a:pt x="1670" y="1388"/>
                    <a:pt x="1670" y="1388"/>
                  </a:cubicBezTo>
                  <a:cubicBezTo>
                    <a:pt x="1897" y="1179"/>
                    <a:pt x="1897" y="1179"/>
                    <a:pt x="1897" y="1179"/>
                  </a:cubicBezTo>
                  <a:cubicBezTo>
                    <a:pt x="1897" y="1179"/>
                    <a:pt x="1897" y="1179"/>
                    <a:pt x="1897" y="1179"/>
                  </a:cubicBez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nvGrpSpPr>
            <p:cNvPr id="60" name="Group 59"/>
            <p:cNvGrpSpPr/>
            <p:nvPr/>
          </p:nvGrpSpPr>
          <p:grpSpPr>
            <a:xfrm>
              <a:off x="10058390" y="5727740"/>
              <a:ext cx="1916717" cy="679205"/>
              <a:chOff x="4320857" y="2138058"/>
              <a:chExt cx="3794760" cy="1344706"/>
            </a:xfrm>
          </p:grpSpPr>
          <p:sp>
            <p:nvSpPr>
              <p:cNvPr id="61" name="Rectangle 60"/>
              <p:cNvSpPr/>
              <p:nvPr/>
            </p:nvSpPr>
            <p:spPr bwMode="auto">
              <a:xfrm>
                <a:off x="4320857" y="2138058"/>
                <a:ext cx="3794760" cy="1344706"/>
              </a:xfrm>
              <a:prstGeom prst="rect">
                <a:avLst/>
              </a:prstGeom>
              <a:solidFill>
                <a:schemeClr val="accent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45720" rIns="0" bIns="45720" numCol="1" rtlCol="0" anchor="ctr" anchorCtr="0" compatLnSpc="1">
                <a:prstTxWarp prst="textNoShape">
                  <a:avLst/>
                </a:prstTxWarp>
              </a:bodyPr>
              <a:lstStyle/>
              <a:p>
                <a:pP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grpSp>
            <p:nvGrpSpPr>
              <p:cNvPr id="62" name="Group 61"/>
              <p:cNvGrpSpPr/>
              <p:nvPr/>
            </p:nvGrpSpPr>
            <p:grpSpPr>
              <a:xfrm>
                <a:off x="4709335" y="2291685"/>
                <a:ext cx="3017805" cy="1037452"/>
                <a:chOff x="4572033" y="2290452"/>
                <a:chExt cx="3017805" cy="1037452"/>
              </a:xfrm>
            </p:grpSpPr>
            <p:pic>
              <p:nvPicPr>
                <p:cNvPr id="66" name="Picture 65"/>
                <p:cNvPicPr>
                  <a:picLocks noChangeAspect="1"/>
                </p:cNvPicPr>
                <p:nvPr/>
              </p:nvPicPr>
              <p:blipFill>
                <a:blip r:embed="rId5"/>
                <a:stretch>
                  <a:fillRect/>
                </a:stretch>
              </p:blipFill>
              <p:spPr>
                <a:xfrm>
                  <a:off x="4572033" y="2290452"/>
                  <a:ext cx="876357" cy="1037452"/>
                </a:xfrm>
                <a:prstGeom prst="rect">
                  <a:avLst/>
                </a:prstGeom>
              </p:spPr>
            </p:pic>
            <p:sp>
              <p:nvSpPr>
                <p:cNvPr id="67" name="TextBox 66"/>
                <p:cNvSpPr txBox="1"/>
                <p:nvPr/>
              </p:nvSpPr>
              <p:spPr>
                <a:xfrm>
                  <a:off x="5761038" y="2425292"/>
                  <a:ext cx="1828800" cy="767772"/>
                </a:xfrm>
                <a:prstGeom prst="rect">
                  <a:avLst/>
                </a:prstGeom>
                <a:noFill/>
              </p:spPr>
              <p:txBody>
                <a:bodyPr wrap="square" lIns="0" tIns="0" rIns="0" bIns="0" rtlCol="0" anchor="ctr" anchorCtr="0">
                  <a:spAutoFit/>
                </a:bodyPr>
                <a:lstStyle/>
                <a:p>
                  <a:pPr defTabSz="914367">
                    <a:lnSpc>
                      <a:spcPct val="90000"/>
                    </a:lnSpc>
                    <a:spcAft>
                      <a:spcPts val="588"/>
                    </a:spcAft>
                    <a:defRPr/>
                  </a:pPr>
                  <a:r>
                    <a:rPr lang="en-US" sz="2745" dirty="0">
                      <a:gradFill>
                        <a:gsLst>
                          <a:gs pos="2917">
                            <a:srgbClr val="FFFFFF"/>
                          </a:gs>
                          <a:gs pos="30000">
                            <a:srgbClr val="FFFFFF"/>
                          </a:gs>
                        </a:gsLst>
                        <a:lin ang="5400000" scaled="0"/>
                      </a:gradFill>
                      <a:latin typeface="Segoe UI"/>
                    </a:rPr>
                    <a:t>Linux</a:t>
                  </a:r>
                </a:p>
              </p:txBody>
            </p:sp>
          </p:grpSp>
        </p:grpSp>
      </p:grpSp>
      <p:grpSp>
        <p:nvGrpSpPr>
          <p:cNvPr id="25" name="Group 24"/>
          <p:cNvGrpSpPr/>
          <p:nvPr/>
        </p:nvGrpSpPr>
        <p:grpSpPr>
          <a:xfrm>
            <a:off x="7917446" y="3415173"/>
            <a:ext cx="1887955" cy="1873540"/>
            <a:chOff x="8076207" y="3184988"/>
            <a:chExt cx="1925812" cy="1911108"/>
          </a:xfrm>
        </p:grpSpPr>
        <p:grpSp>
          <p:nvGrpSpPr>
            <p:cNvPr id="11" name="Group 10"/>
            <p:cNvGrpSpPr/>
            <p:nvPr/>
          </p:nvGrpSpPr>
          <p:grpSpPr>
            <a:xfrm>
              <a:off x="8076966" y="3784403"/>
              <a:ext cx="1925053" cy="1311693"/>
              <a:chOff x="9810583" y="5386677"/>
              <a:chExt cx="1310292" cy="833819"/>
            </a:xfrm>
          </p:grpSpPr>
          <p:pic>
            <p:nvPicPr>
              <p:cNvPr id="36" name="Picture 35"/>
              <p:cNvPicPr>
                <a:picLocks noChangeAspect="1"/>
              </p:cNvPicPr>
              <p:nvPr/>
            </p:nvPicPr>
            <p:blipFill>
              <a:blip r:embed="rId4"/>
              <a:stretch>
                <a:fillRect/>
              </a:stretch>
            </p:blipFill>
            <p:spPr>
              <a:xfrm>
                <a:off x="10799540" y="5386677"/>
                <a:ext cx="321335" cy="833819"/>
              </a:xfrm>
              <a:prstGeom prst="rect">
                <a:avLst/>
              </a:prstGeom>
            </p:spPr>
          </p:pic>
          <p:pic>
            <p:nvPicPr>
              <p:cNvPr id="37" name="Picture 36"/>
              <p:cNvPicPr>
                <a:picLocks noChangeAspect="1"/>
              </p:cNvPicPr>
              <p:nvPr/>
            </p:nvPicPr>
            <p:blipFill>
              <a:blip r:embed="rId4"/>
              <a:stretch>
                <a:fillRect/>
              </a:stretch>
            </p:blipFill>
            <p:spPr>
              <a:xfrm>
                <a:off x="9810583" y="5386677"/>
                <a:ext cx="321335" cy="833819"/>
              </a:xfrm>
              <a:prstGeom prst="rect">
                <a:avLst/>
              </a:prstGeom>
            </p:spPr>
          </p:pic>
          <p:pic>
            <p:nvPicPr>
              <p:cNvPr id="38" name="Picture 37"/>
              <p:cNvPicPr>
                <a:picLocks noChangeAspect="1"/>
              </p:cNvPicPr>
              <p:nvPr/>
            </p:nvPicPr>
            <p:blipFill>
              <a:blip r:embed="rId4"/>
              <a:stretch>
                <a:fillRect/>
              </a:stretch>
            </p:blipFill>
            <p:spPr>
              <a:xfrm>
                <a:off x="10144000" y="5386677"/>
                <a:ext cx="321335" cy="833819"/>
              </a:xfrm>
              <a:prstGeom prst="rect">
                <a:avLst/>
              </a:prstGeom>
            </p:spPr>
          </p:pic>
          <p:pic>
            <p:nvPicPr>
              <p:cNvPr id="39" name="Picture 38"/>
              <p:cNvPicPr>
                <a:picLocks noChangeAspect="1"/>
              </p:cNvPicPr>
              <p:nvPr/>
            </p:nvPicPr>
            <p:blipFill>
              <a:blip r:embed="rId4"/>
              <a:stretch>
                <a:fillRect/>
              </a:stretch>
            </p:blipFill>
            <p:spPr>
              <a:xfrm>
                <a:off x="10470617" y="5386677"/>
                <a:ext cx="321335" cy="833819"/>
              </a:xfrm>
              <a:prstGeom prst="rect">
                <a:avLst/>
              </a:prstGeom>
            </p:spPr>
          </p:pic>
        </p:grpSp>
        <p:grpSp>
          <p:nvGrpSpPr>
            <p:cNvPr id="14" name="Group 13"/>
            <p:cNvGrpSpPr/>
            <p:nvPr/>
          </p:nvGrpSpPr>
          <p:grpSpPr>
            <a:xfrm>
              <a:off x="8076207" y="4319045"/>
              <a:ext cx="1917899" cy="599439"/>
              <a:chOff x="8076207" y="4319045"/>
              <a:chExt cx="1917899" cy="599439"/>
            </a:xfrm>
          </p:grpSpPr>
          <p:sp>
            <p:nvSpPr>
              <p:cNvPr id="69" name="Rectangle 68"/>
              <p:cNvSpPr/>
              <p:nvPr/>
            </p:nvSpPr>
            <p:spPr bwMode="auto">
              <a:xfrm>
                <a:off x="8076207" y="4319045"/>
                <a:ext cx="1917899" cy="599439"/>
              </a:xfrm>
              <a:prstGeom prst="rect">
                <a:avLst/>
              </a:prstGeom>
              <a:solidFill>
                <a:schemeClr val="accent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45720" rIns="0" bIns="45720" numCol="1" rtlCol="0" anchor="ctr" anchorCtr="0" compatLnSpc="1">
                <a:prstTxWarp prst="textNoShape">
                  <a:avLst/>
                </a:prstTxWarp>
              </a:bodyPr>
              <a:lstStyle/>
              <a:p>
                <a:pP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sp>
            <p:nvSpPr>
              <p:cNvPr id="70" name="Freeform 69"/>
              <p:cNvSpPr>
                <a:spLocks noChangeAspect="1" noEditPoints="1"/>
              </p:cNvSpPr>
              <p:nvPr/>
            </p:nvSpPr>
            <p:spPr bwMode="black">
              <a:xfrm>
                <a:off x="8225171" y="4452881"/>
                <a:ext cx="1627885" cy="363149"/>
              </a:xfrm>
              <a:custGeom>
                <a:avLst/>
                <a:gdLst>
                  <a:gd name="T0" fmla="*/ 115 w 526"/>
                  <a:gd name="T1" fmla="*/ 56 h 115"/>
                  <a:gd name="T2" fmla="*/ 49 w 526"/>
                  <a:gd name="T3" fmla="*/ 56 h 115"/>
                  <a:gd name="T4" fmla="*/ 0 w 526"/>
                  <a:gd name="T5" fmla="*/ 56 h 115"/>
                  <a:gd name="T6" fmla="*/ 0 w 526"/>
                  <a:gd name="T7" fmla="*/ 59 h 115"/>
                  <a:gd name="T8" fmla="*/ 49 w 526"/>
                  <a:gd name="T9" fmla="*/ 59 h 115"/>
                  <a:gd name="T10" fmla="*/ 115 w 526"/>
                  <a:gd name="T11" fmla="*/ 115 h 115"/>
                  <a:gd name="T12" fmla="*/ 231 w 526"/>
                  <a:gd name="T13" fmla="*/ 23 h 115"/>
                  <a:gd name="T14" fmla="*/ 215 w 526"/>
                  <a:gd name="T15" fmla="*/ 83 h 115"/>
                  <a:gd name="T16" fmla="*/ 192 w 526"/>
                  <a:gd name="T17" fmla="*/ 23 h 115"/>
                  <a:gd name="T18" fmla="*/ 175 w 526"/>
                  <a:gd name="T19" fmla="*/ 83 h 115"/>
                  <a:gd name="T20" fmla="*/ 150 w 526"/>
                  <a:gd name="T21" fmla="*/ 23 h 115"/>
                  <a:gd name="T22" fmla="*/ 194 w 526"/>
                  <a:gd name="T23" fmla="*/ 42 h 115"/>
                  <a:gd name="T24" fmla="*/ 196 w 526"/>
                  <a:gd name="T25" fmla="*/ 42 h 115"/>
                  <a:gd name="T26" fmla="*/ 240 w 526"/>
                  <a:gd name="T27" fmla="*/ 23 h 115"/>
                  <a:gd name="T28" fmla="*/ 250 w 526"/>
                  <a:gd name="T29" fmla="*/ 22 h 115"/>
                  <a:gd name="T30" fmla="*/ 246 w 526"/>
                  <a:gd name="T31" fmla="*/ 31 h 115"/>
                  <a:gd name="T32" fmla="*/ 255 w 526"/>
                  <a:gd name="T33" fmla="*/ 27 h 115"/>
                  <a:gd name="T34" fmla="*/ 246 w 526"/>
                  <a:gd name="T35" fmla="*/ 43 h 115"/>
                  <a:gd name="T36" fmla="*/ 254 w 526"/>
                  <a:gd name="T37" fmla="*/ 43 h 115"/>
                  <a:gd name="T38" fmla="*/ 290 w 526"/>
                  <a:gd name="T39" fmla="*/ 42 h 115"/>
                  <a:gd name="T40" fmla="*/ 274 w 526"/>
                  <a:gd name="T41" fmla="*/ 43 h 115"/>
                  <a:gd name="T42" fmla="*/ 274 w 526"/>
                  <a:gd name="T43" fmla="*/ 92 h 115"/>
                  <a:gd name="T44" fmla="*/ 287 w 526"/>
                  <a:gd name="T45" fmla="*/ 49 h 115"/>
                  <a:gd name="T46" fmla="*/ 307 w 526"/>
                  <a:gd name="T47" fmla="*/ 92 h 115"/>
                  <a:gd name="T48" fmla="*/ 354 w 526"/>
                  <a:gd name="T49" fmla="*/ 19 h 115"/>
                  <a:gd name="T50" fmla="*/ 339 w 526"/>
                  <a:gd name="T51" fmla="*/ 42 h 115"/>
                  <a:gd name="T52" fmla="*/ 322 w 526"/>
                  <a:gd name="T53" fmla="*/ 87 h 115"/>
                  <a:gd name="T54" fmla="*/ 354 w 526"/>
                  <a:gd name="T55" fmla="*/ 84 h 115"/>
                  <a:gd name="T56" fmla="*/ 362 w 526"/>
                  <a:gd name="T57" fmla="*/ 19 h 115"/>
                  <a:gd name="T58" fmla="*/ 328 w 526"/>
                  <a:gd name="T59" fmla="*/ 82 h 115"/>
                  <a:gd name="T60" fmla="*/ 340 w 526"/>
                  <a:gd name="T61" fmla="*/ 49 h 115"/>
                  <a:gd name="T62" fmla="*/ 354 w 526"/>
                  <a:gd name="T63" fmla="*/ 70 h 115"/>
                  <a:gd name="T64" fmla="*/ 396 w 526"/>
                  <a:gd name="T65" fmla="*/ 42 h 115"/>
                  <a:gd name="T66" fmla="*/ 378 w 526"/>
                  <a:gd name="T67" fmla="*/ 87 h 115"/>
                  <a:gd name="T68" fmla="*/ 420 w 526"/>
                  <a:gd name="T69" fmla="*/ 68 h 115"/>
                  <a:gd name="T70" fmla="*/ 396 w 526"/>
                  <a:gd name="T71" fmla="*/ 87 h 115"/>
                  <a:gd name="T72" fmla="*/ 384 w 526"/>
                  <a:gd name="T73" fmla="*/ 54 h 115"/>
                  <a:gd name="T74" fmla="*/ 412 w 526"/>
                  <a:gd name="T75" fmla="*/ 68 h 115"/>
                  <a:gd name="T76" fmla="*/ 474 w 526"/>
                  <a:gd name="T77" fmla="*/ 80 h 115"/>
                  <a:gd name="T78" fmla="*/ 472 w 526"/>
                  <a:gd name="T79" fmla="*/ 80 h 115"/>
                  <a:gd name="T80" fmla="*/ 443 w 526"/>
                  <a:gd name="T81" fmla="*/ 80 h 115"/>
                  <a:gd name="T82" fmla="*/ 441 w 526"/>
                  <a:gd name="T83" fmla="*/ 80 h 115"/>
                  <a:gd name="T84" fmla="*/ 438 w 526"/>
                  <a:gd name="T85" fmla="*/ 92 h 115"/>
                  <a:gd name="T86" fmla="*/ 458 w 526"/>
                  <a:gd name="T87" fmla="*/ 53 h 115"/>
                  <a:gd name="T88" fmla="*/ 469 w 526"/>
                  <a:gd name="T89" fmla="*/ 92 h 115"/>
                  <a:gd name="T90" fmla="*/ 484 w 526"/>
                  <a:gd name="T91" fmla="*/ 43 h 115"/>
                  <a:gd name="T92" fmla="*/ 505 w 526"/>
                  <a:gd name="T93" fmla="*/ 60 h 115"/>
                  <a:gd name="T94" fmla="*/ 512 w 526"/>
                  <a:gd name="T95" fmla="*/ 49 h 115"/>
                  <a:gd name="T96" fmla="*/ 513 w 526"/>
                  <a:gd name="T97" fmla="*/ 42 h 115"/>
                  <a:gd name="T98" fmla="*/ 498 w 526"/>
                  <a:gd name="T99" fmla="*/ 65 h 115"/>
                  <a:gd name="T100" fmla="*/ 517 w 526"/>
                  <a:gd name="T101" fmla="*/ 80 h 115"/>
                  <a:gd name="T102" fmla="*/ 495 w 526"/>
                  <a:gd name="T103" fmla="*/ 91 h 115"/>
                  <a:gd name="T104" fmla="*/ 526 w 526"/>
                  <a:gd name="T105"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6" h="115">
                    <a:moveTo>
                      <a:pt x="52" y="9"/>
                    </a:moveTo>
                    <a:cubicBezTo>
                      <a:pt x="115" y="0"/>
                      <a:pt x="115" y="0"/>
                      <a:pt x="115" y="0"/>
                    </a:cubicBezTo>
                    <a:cubicBezTo>
                      <a:pt x="115" y="56"/>
                      <a:pt x="115" y="56"/>
                      <a:pt x="115" y="56"/>
                    </a:cubicBezTo>
                    <a:cubicBezTo>
                      <a:pt x="52" y="56"/>
                      <a:pt x="52" y="56"/>
                      <a:pt x="52" y="56"/>
                    </a:cubicBezTo>
                    <a:lnTo>
                      <a:pt x="52" y="9"/>
                    </a:lnTo>
                    <a:close/>
                    <a:moveTo>
                      <a:pt x="49" y="56"/>
                    </a:moveTo>
                    <a:cubicBezTo>
                      <a:pt x="49" y="9"/>
                      <a:pt x="49" y="9"/>
                      <a:pt x="49" y="9"/>
                    </a:cubicBezTo>
                    <a:cubicBezTo>
                      <a:pt x="0" y="16"/>
                      <a:pt x="0" y="16"/>
                      <a:pt x="0" y="16"/>
                    </a:cubicBezTo>
                    <a:cubicBezTo>
                      <a:pt x="0" y="56"/>
                      <a:pt x="0" y="56"/>
                      <a:pt x="0" y="56"/>
                    </a:cubicBezTo>
                    <a:lnTo>
                      <a:pt x="49" y="56"/>
                    </a:lnTo>
                    <a:close/>
                    <a:moveTo>
                      <a:pt x="49" y="59"/>
                    </a:moveTo>
                    <a:cubicBezTo>
                      <a:pt x="0" y="59"/>
                      <a:pt x="0" y="59"/>
                      <a:pt x="0" y="59"/>
                    </a:cubicBezTo>
                    <a:cubicBezTo>
                      <a:pt x="0" y="99"/>
                      <a:pt x="0" y="99"/>
                      <a:pt x="0" y="99"/>
                    </a:cubicBezTo>
                    <a:cubicBezTo>
                      <a:pt x="49" y="106"/>
                      <a:pt x="49" y="106"/>
                      <a:pt x="49" y="106"/>
                    </a:cubicBezTo>
                    <a:lnTo>
                      <a:pt x="49" y="59"/>
                    </a:lnTo>
                    <a:close/>
                    <a:moveTo>
                      <a:pt x="52" y="59"/>
                    </a:moveTo>
                    <a:cubicBezTo>
                      <a:pt x="52" y="106"/>
                      <a:pt x="52" y="106"/>
                      <a:pt x="52" y="106"/>
                    </a:cubicBezTo>
                    <a:cubicBezTo>
                      <a:pt x="115" y="115"/>
                      <a:pt x="115" y="115"/>
                      <a:pt x="115" y="115"/>
                    </a:cubicBezTo>
                    <a:cubicBezTo>
                      <a:pt x="115" y="59"/>
                      <a:pt x="115" y="59"/>
                      <a:pt x="115" y="59"/>
                    </a:cubicBezTo>
                    <a:lnTo>
                      <a:pt x="52" y="59"/>
                    </a:lnTo>
                    <a:close/>
                    <a:moveTo>
                      <a:pt x="231" y="23"/>
                    </a:moveTo>
                    <a:cubicBezTo>
                      <a:pt x="217" y="76"/>
                      <a:pt x="217" y="76"/>
                      <a:pt x="217" y="76"/>
                    </a:cubicBezTo>
                    <a:cubicBezTo>
                      <a:pt x="216" y="79"/>
                      <a:pt x="215" y="81"/>
                      <a:pt x="215" y="83"/>
                    </a:cubicBezTo>
                    <a:cubicBezTo>
                      <a:pt x="215" y="83"/>
                      <a:pt x="215" y="83"/>
                      <a:pt x="215" y="83"/>
                    </a:cubicBezTo>
                    <a:cubicBezTo>
                      <a:pt x="215" y="81"/>
                      <a:pt x="215" y="79"/>
                      <a:pt x="214" y="77"/>
                    </a:cubicBezTo>
                    <a:cubicBezTo>
                      <a:pt x="199" y="23"/>
                      <a:pt x="199" y="23"/>
                      <a:pt x="199" y="23"/>
                    </a:cubicBezTo>
                    <a:cubicBezTo>
                      <a:pt x="192" y="23"/>
                      <a:pt x="192" y="23"/>
                      <a:pt x="192" y="23"/>
                    </a:cubicBezTo>
                    <a:cubicBezTo>
                      <a:pt x="176" y="76"/>
                      <a:pt x="176" y="76"/>
                      <a:pt x="176" y="76"/>
                    </a:cubicBezTo>
                    <a:cubicBezTo>
                      <a:pt x="175" y="79"/>
                      <a:pt x="175" y="81"/>
                      <a:pt x="175" y="83"/>
                    </a:cubicBezTo>
                    <a:cubicBezTo>
                      <a:pt x="175" y="83"/>
                      <a:pt x="175" y="83"/>
                      <a:pt x="175" y="83"/>
                    </a:cubicBezTo>
                    <a:cubicBezTo>
                      <a:pt x="174" y="81"/>
                      <a:pt x="174" y="79"/>
                      <a:pt x="173" y="76"/>
                    </a:cubicBezTo>
                    <a:cubicBezTo>
                      <a:pt x="159" y="23"/>
                      <a:pt x="159" y="23"/>
                      <a:pt x="159" y="23"/>
                    </a:cubicBezTo>
                    <a:cubicBezTo>
                      <a:pt x="150" y="23"/>
                      <a:pt x="150" y="23"/>
                      <a:pt x="150" y="23"/>
                    </a:cubicBezTo>
                    <a:cubicBezTo>
                      <a:pt x="170" y="92"/>
                      <a:pt x="170" y="92"/>
                      <a:pt x="170" y="92"/>
                    </a:cubicBezTo>
                    <a:cubicBezTo>
                      <a:pt x="179" y="92"/>
                      <a:pt x="179" y="92"/>
                      <a:pt x="179" y="92"/>
                    </a:cubicBezTo>
                    <a:cubicBezTo>
                      <a:pt x="194" y="42"/>
                      <a:pt x="194" y="42"/>
                      <a:pt x="194" y="42"/>
                    </a:cubicBezTo>
                    <a:cubicBezTo>
                      <a:pt x="194" y="40"/>
                      <a:pt x="195" y="37"/>
                      <a:pt x="195" y="35"/>
                    </a:cubicBezTo>
                    <a:cubicBezTo>
                      <a:pt x="195" y="35"/>
                      <a:pt x="195" y="35"/>
                      <a:pt x="195" y="35"/>
                    </a:cubicBezTo>
                    <a:cubicBezTo>
                      <a:pt x="195" y="38"/>
                      <a:pt x="196" y="40"/>
                      <a:pt x="196" y="42"/>
                    </a:cubicBezTo>
                    <a:cubicBezTo>
                      <a:pt x="210" y="92"/>
                      <a:pt x="210" y="92"/>
                      <a:pt x="210" y="92"/>
                    </a:cubicBezTo>
                    <a:cubicBezTo>
                      <a:pt x="220" y="92"/>
                      <a:pt x="220" y="92"/>
                      <a:pt x="220" y="92"/>
                    </a:cubicBezTo>
                    <a:cubicBezTo>
                      <a:pt x="240" y="23"/>
                      <a:pt x="240" y="23"/>
                      <a:pt x="240" y="23"/>
                    </a:cubicBezTo>
                    <a:lnTo>
                      <a:pt x="231" y="23"/>
                    </a:lnTo>
                    <a:close/>
                    <a:moveTo>
                      <a:pt x="254" y="23"/>
                    </a:moveTo>
                    <a:cubicBezTo>
                      <a:pt x="253" y="22"/>
                      <a:pt x="251" y="22"/>
                      <a:pt x="250" y="22"/>
                    </a:cubicBezTo>
                    <a:cubicBezTo>
                      <a:pt x="248" y="22"/>
                      <a:pt x="247" y="22"/>
                      <a:pt x="246" y="23"/>
                    </a:cubicBezTo>
                    <a:cubicBezTo>
                      <a:pt x="245" y="24"/>
                      <a:pt x="245" y="25"/>
                      <a:pt x="245" y="27"/>
                    </a:cubicBezTo>
                    <a:cubicBezTo>
                      <a:pt x="245" y="28"/>
                      <a:pt x="245" y="30"/>
                      <a:pt x="246" y="31"/>
                    </a:cubicBezTo>
                    <a:cubicBezTo>
                      <a:pt x="247" y="31"/>
                      <a:pt x="249" y="32"/>
                      <a:pt x="250" y="32"/>
                    </a:cubicBezTo>
                    <a:cubicBezTo>
                      <a:pt x="251" y="32"/>
                      <a:pt x="253" y="31"/>
                      <a:pt x="254" y="30"/>
                    </a:cubicBezTo>
                    <a:cubicBezTo>
                      <a:pt x="255" y="30"/>
                      <a:pt x="255" y="28"/>
                      <a:pt x="255" y="27"/>
                    </a:cubicBezTo>
                    <a:cubicBezTo>
                      <a:pt x="255" y="25"/>
                      <a:pt x="255" y="24"/>
                      <a:pt x="254" y="23"/>
                    </a:cubicBezTo>
                    <a:close/>
                    <a:moveTo>
                      <a:pt x="254" y="43"/>
                    </a:moveTo>
                    <a:cubicBezTo>
                      <a:pt x="246" y="43"/>
                      <a:pt x="246" y="43"/>
                      <a:pt x="246" y="43"/>
                    </a:cubicBezTo>
                    <a:cubicBezTo>
                      <a:pt x="246" y="92"/>
                      <a:pt x="246" y="92"/>
                      <a:pt x="246" y="92"/>
                    </a:cubicBezTo>
                    <a:cubicBezTo>
                      <a:pt x="254" y="92"/>
                      <a:pt x="254" y="92"/>
                      <a:pt x="254" y="92"/>
                    </a:cubicBezTo>
                    <a:lnTo>
                      <a:pt x="254" y="43"/>
                    </a:lnTo>
                    <a:close/>
                    <a:moveTo>
                      <a:pt x="307" y="62"/>
                    </a:moveTo>
                    <a:cubicBezTo>
                      <a:pt x="307" y="56"/>
                      <a:pt x="305" y="51"/>
                      <a:pt x="302" y="47"/>
                    </a:cubicBezTo>
                    <a:cubicBezTo>
                      <a:pt x="300" y="44"/>
                      <a:pt x="295" y="42"/>
                      <a:pt x="290" y="42"/>
                    </a:cubicBezTo>
                    <a:cubicBezTo>
                      <a:pt x="283" y="42"/>
                      <a:pt x="278" y="45"/>
                      <a:pt x="274" y="51"/>
                    </a:cubicBezTo>
                    <a:cubicBezTo>
                      <a:pt x="274" y="51"/>
                      <a:pt x="274" y="51"/>
                      <a:pt x="274" y="51"/>
                    </a:cubicBezTo>
                    <a:cubicBezTo>
                      <a:pt x="274" y="43"/>
                      <a:pt x="274" y="43"/>
                      <a:pt x="274" y="43"/>
                    </a:cubicBezTo>
                    <a:cubicBezTo>
                      <a:pt x="266" y="43"/>
                      <a:pt x="266" y="43"/>
                      <a:pt x="266" y="43"/>
                    </a:cubicBezTo>
                    <a:cubicBezTo>
                      <a:pt x="266" y="92"/>
                      <a:pt x="266" y="92"/>
                      <a:pt x="266" y="92"/>
                    </a:cubicBezTo>
                    <a:cubicBezTo>
                      <a:pt x="274" y="92"/>
                      <a:pt x="274" y="92"/>
                      <a:pt x="274" y="92"/>
                    </a:cubicBezTo>
                    <a:cubicBezTo>
                      <a:pt x="274" y="64"/>
                      <a:pt x="274" y="64"/>
                      <a:pt x="274" y="64"/>
                    </a:cubicBezTo>
                    <a:cubicBezTo>
                      <a:pt x="274" y="60"/>
                      <a:pt x="275" y="56"/>
                      <a:pt x="278" y="53"/>
                    </a:cubicBezTo>
                    <a:cubicBezTo>
                      <a:pt x="280" y="50"/>
                      <a:pt x="283" y="49"/>
                      <a:pt x="287" y="49"/>
                    </a:cubicBezTo>
                    <a:cubicBezTo>
                      <a:pt x="295" y="49"/>
                      <a:pt x="299" y="54"/>
                      <a:pt x="299" y="64"/>
                    </a:cubicBezTo>
                    <a:cubicBezTo>
                      <a:pt x="299" y="92"/>
                      <a:pt x="299" y="92"/>
                      <a:pt x="299" y="92"/>
                    </a:cubicBezTo>
                    <a:cubicBezTo>
                      <a:pt x="307" y="92"/>
                      <a:pt x="307" y="92"/>
                      <a:pt x="307" y="92"/>
                    </a:cubicBezTo>
                    <a:lnTo>
                      <a:pt x="307" y="62"/>
                    </a:lnTo>
                    <a:close/>
                    <a:moveTo>
                      <a:pt x="362" y="19"/>
                    </a:moveTo>
                    <a:cubicBezTo>
                      <a:pt x="354" y="19"/>
                      <a:pt x="354" y="19"/>
                      <a:pt x="354" y="19"/>
                    </a:cubicBezTo>
                    <a:cubicBezTo>
                      <a:pt x="354" y="50"/>
                      <a:pt x="354" y="50"/>
                      <a:pt x="354" y="50"/>
                    </a:cubicBezTo>
                    <a:cubicBezTo>
                      <a:pt x="353" y="50"/>
                      <a:pt x="353" y="50"/>
                      <a:pt x="353" y="50"/>
                    </a:cubicBezTo>
                    <a:cubicBezTo>
                      <a:pt x="350" y="44"/>
                      <a:pt x="345" y="42"/>
                      <a:pt x="339" y="42"/>
                    </a:cubicBezTo>
                    <a:cubicBezTo>
                      <a:pt x="332" y="42"/>
                      <a:pt x="326" y="44"/>
                      <a:pt x="322" y="49"/>
                    </a:cubicBezTo>
                    <a:cubicBezTo>
                      <a:pt x="318" y="54"/>
                      <a:pt x="316" y="61"/>
                      <a:pt x="316" y="69"/>
                    </a:cubicBezTo>
                    <a:cubicBezTo>
                      <a:pt x="316" y="76"/>
                      <a:pt x="318" y="82"/>
                      <a:pt x="322" y="87"/>
                    </a:cubicBezTo>
                    <a:cubicBezTo>
                      <a:pt x="325" y="91"/>
                      <a:pt x="330" y="94"/>
                      <a:pt x="337" y="94"/>
                    </a:cubicBezTo>
                    <a:cubicBezTo>
                      <a:pt x="344" y="94"/>
                      <a:pt x="350" y="90"/>
                      <a:pt x="353" y="84"/>
                    </a:cubicBezTo>
                    <a:cubicBezTo>
                      <a:pt x="354" y="84"/>
                      <a:pt x="354" y="84"/>
                      <a:pt x="354" y="84"/>
                    </a:cubicBezTo>
                    <a:cubicBezTo>
                      <a:pt x="354" y="92"/>
                      <a:pt x="354" y="92"/>
                      <a:pt x="354" y="92"/>
                    </a:cubicBezTo>
                    <a:cubicBezTo>
                      <a:pt x="362" y="92"/>
                      <a:pt x="362" y="92"/>
                      <a:pt x="362" y="92"/>
                    </a:cubicBezTo>
                    <a:lnTo>
                      <a:pt x="362" y="19"/>
                    </a:lnTo>
                    <a:close/>
                    <a:moveTo>
                      <a:pt x="349" y="82"/>
                    </a:moveTo>
                    <a:cubicBezTo>
                      <a:pt x="347" y="85"/>
                      <a:pt x="343" y="87"/>
                      <a:pt x="339" y="87"/>
                    </a:cubicBezTo>
                    <a:cubicBezTo>
                      <a:pt x="334" y="87"/>
                      <a:pt x="331" y="85"/>
                      <a:pt x="328" y="82"/>
                    </a:cubicBezTo>
                    <a:cubicBezTo>
                      <a:pt x="325" y="79"/>
                      <a:pt x="324" y="74"/>
                      <a:pt x="324" y="68"/>
                    </a:cubicBezTo>
                    <a:cubicBezTo>
                      <a:pt x="324" y="62"/>
                      <a:pt x="326" y="57"/>
                      <a:pt x="328" y="54"/>
                    </a:cubicBezTo>
                    <a:cubicBezTo>
                      <a:pt x="331" y="50"/>
                      <a:pt x="335" y="49"/>
                      <a:pt x="340" y="49"/>
                    </a:cubicBezTo>
                    <a:cubicBezTo>
                      <a:pt x="344" y="49"/>
                      <a:pt x="347" y="50"/>
                      <a:pt x="350" y="53"/>
                    </a:cubicBezTo>
                    <a:cubicBezTo>
                      <a:pt x="352" y="55"/>
                      <a:pt x="354" y="59"/>
                      <a:pt x="354" y="63"/>
                    </a:cubicBezTo>
                    <a:cubicBezTo>
                      <a:pt x="354" y="70"/>
                      <a:pt x="354" y="70"/>
                      <a:pt x="354" y="70"/>
                    </a:cubicBezTo>
                    <a:cubicBezTo>
                      <a:pt x="354" y="75"/>
                      <a:pt x="352" y="79"/>
                      <a:pt x="349" y="82"/>
                    </a:cubicBezTo>
                    <a:close/>
                    <a:moveTo>
                      <a:pt x="414" y="49"/>
                    </a:moveTo>
                    <a:cubicBezTo>
                      <a:pt x="410" y="44"/>
                      <a:pt x="404" y="42"/>
                      <a:pt x="396" y="42"/>
                    </a:cubicBezTo>
                    <a:cubicBezTo>
                      <a:pt x="389" y="42"/>
                      <a:pt x="383" y="44"/>
                      <a:pt x="378" y="49"/>
                    </a:cubicBezTo>
                    <a:cubicBezTo>
                      <a:pt x="374" y="54"/>
                      <a:pt x="371" y="60"/>
                      <a:pt x="371" y="68"/>
                    </a:cubicBezTo>
                    <a:cubicBezTo>
                      <a:pt x="371" y="76"/>
                      <a:pt x="374" y="82"/>
                      <a:pt x="378" y="87"/>
                    </a:cubicBezTo>
                    <a:cubicBezTo>
                      <a:pt x="382" y="91"/>
                      <a:pt x="388" y="94"/>
                      <a:pt x="395" y="94"/>
                    </a:cubicBezTo>
                    <a:cubicBezTo>
                      <a:pt x="403" y="94"/>
                      <a:pt x="409" y="91"/>
                      <a:pt x="413" y="86"/>
                    </a:cubicBezTo>
                    <a:cubicBezTo>
                      <a:pt x="418" y="82"/>
                      <a:pt x="420" y="75"/>
                      <a:pt x="420" y="68"/>
                    </a:cubicBezTo>
                    <a:cubicBezTo>
                      <a:pt x="420" y="60"/>
                      <a:pt x="418" y="53"/>
                      <a:pt x="414" y="49"/>
                    </a:cubicBezTo>
                    <a:close/>
                    <a:moveTo>
                      <a:pt x="408" y="82"/>
                    </a:moveTo>
                    <a:cubicBezTo>
                      <a:pt x="405" y="85"/>
                      <a:pt x="401" y="87"/>
                      <a:pt x="396" y="87"/>
                    </a:cubicBezTo>
                    <a:cubicBezTo>
                      <a:pt x="391" y="87"/>
                      <a:pt x="387" y="85"/>
                      <a:pt x="384" y="82"/>
                    </a:cubicBezTo>
                    <a:cubicBezTo>
                      <a:pt x="381" y="79"/>
                      <a:pt x="379" y="74"/>
                      <a:pt x="379" y="68"/>
                    </a:cubicBezTo>
                    <a:cubicBezTo>
                      <a:pt x="379" y="62"/>
                      <a:pt x="381" y="57"/>
                      <a:pt x="384" y="54"/>
                    </a:cubicBezTo>
                    <a:cubicBezTo>
                      <a:pt x="387" y="50"/>
                      <a:pt x="391" y="49"/>
                      <a:pt x="396" y="49"/>
                    </a:cubicBezTo>
                    <a:cubicBezTo>
                      <a:pt x="401" y="49"/>
                      <a:pt x="405" y="50"/>
                      <a:pt x="408" y="54"/>
                    </a:cubicBezTo>
                    <a:cubicBezTo>
                      <a:pt x="410" y="57"/>
                      <a:pt x="412" y="62"/>
                      <a:pt x="412" y="68"/>
                    </a:cubicBezTo>
                    <a:cubicBezTo>
                      <a:pt x="412" y="74"/>
                      <a:pt x="410" y="79"/>
                      <a:pt x="408" y="82"/>
                    </a:cubicBezTo>
                    <a:close/>
                    <a:moveTo>
                      <a:pt x="484" y="43"/>
                    </a:moveTo>
                    <a:cubicBezTo>
                      <a:pt x="474" y="80"/>
                      <a:pt x="474" y="80"/>
                      <a:pt x="474" y="80"/>
                    </a:cubicBezTo>
                    <a:cubicBezTo>
                      <a:pt x="474" y="82"/>
                      <a:pt x="473" y="83"/>
                      <a:pt x="473" y="85"/>
                    </a:cubicBezTo>
                    <a:cubicBezTo>
                      <a:pt x="473" y="85"/>
                      <a:pt x="473" y="85"/>
                      <a:pt x="473" y="85"/>
                    </a:cubicBezTo>
                    <a:cubicBezTo>
                      <a:pt x="473" y="83"/>
                      <a:pt x="472" y="81"/>
                      <a:pt x="472" y="80"/>
                    </a:cubicBezTo>
                    <a:cubicBezTo>
                      <a:pt x="462" y="43"/>
                      <a:pt x="462" y="43"/>
                      <a:pt x="462" y="43"/>
                    </a:cubicBezTo>
                    <a:cubicBezTo>
                      <a:pt x="455" y="43"/>
                      <a:pt x="455" y="43"/>
                      <a:pt x="455" y="43"/>
                    </a:cubicBezTo>
                    <a:cubicBezTo>
                      <a:pt x="443" y="80"/>
                      <a:pt x="443" y="80"/>
                      <a:pt x="443" y="80"/>
                    </a:cubicBezTo>
                    <a:cubicBezTo>
                      <a:pt x="443" y="82"/>
                      <a:pt x="442" y="83"/>
                      <a:pt x="442" y="85"/>
                    </a:cubicBezTo>
                    <a:cubicBezTo>
                      <a:pt x="442" y="85"/>
                      <a:pt x="442" y="85"/>
                      <a:pt x="442" y="85"/>
                    </a:cubicBezTo>
                    <a:cubicBezTo>
                      <a:pt x="442" y="83"/>
                      <a:pt x="442" y="81"/>
                      <a:pt x="441" y="80"/>
                    </a:cubicBezTo>
                    <a:cubicBezTo>
                      <a:pt x="431" y="43"/>
                      <a:pt x="431" y="43"/>
                      <a:pt x="431" y="43"/>
                    </a:cubicBezTo>
                    <a:cubicBezTo>
                      <a:pt x="423" y="43"/>
                      <a:pt x="423" y="43"/>
                      <a:pt x="423" y="43"/>
                    </a:cubicBezTo>
                    <a:cubicBezTo>
                      <a:pt x="438" y="92"/>
                      <a:pt x="438" y="92"/>
                      <a:pt x="438" y="92"/>
                    </a:cubicBezTo>
                    <a:cubicBezTo>
                      <a:pt x="446" y="92"/>
                      <a:pt x="446" y="92"/>
                      <a:pt x="446" y="92"/>
                    </a:cubicBezTo>
                    <a:cubicBezTo>
                      <a:pt x="457" y="57"/>
                      <a:pt x="457" y="57"/>
                      <a:pt x="457" y="57"/>
                    </a:cubicBezTo>
                    <a:cubicBezTo>
                      <a:pt x="457" y="55"/>
                      <a:pt x="458" y="54"/>
                      <a:pt x="458" y="53"/>
                    </a:cubicBezTo>
                    <a:cubicBezTo>
                      <a:pt x="458" y="53"/>
                      <a:pt x="458" y="53"/>
                      <a:pt x="458" y="53"/>
                    </a:cubicBezTo>
                    <a:cubicBezTo>
                      <a:pt x="458" y="54"/>
                      <a:pt x="458" y="56"/>
                      <a:pt x="459" y="57"/>
                    </a:cubicBezTo>
                    <a:cubicBezTo>
                      <a:pt x="469" y="92"/>
                      <a:pt x="469" y="92"/>
                      <a:pt x="469" y="92"/>
                    </a:cubicBezTo>
                    <a:cubicBezTo>
                      <a:pt x="477" y="92"/>
                      <a:pt x="477" y="92"/>
                      <a:pt x="477" y="92"/>
                    </a:cubicBezTo>
                    <a:cubicBezTo>
                      <a:pt x="492" y="43"/>
                      <a:pt x="492" y="43"/>
                      <a:pt x="492" y="43"/>
                    </a:cubicBezTo>
                    <a:lnTo>
                      <a:pt x="484" y="43"/>
                    </a:lnTo>
                    <a:close/>
                    <a:moveTo>
                      <a:pt x="523" y="71"/>
                    </a:moveTo>
                    <a:cubicBezTo>
                      <a:pt x="521" y="69"/>
                      <a:pt x="517" y="67"/>
                      <a:pt x="513" y="65"/>
                    </a:cubicBezTo>
                    <a:cubicBezTo>
                      <a:pt x="509" y="63"/>
                      <a:pt x="506" y="62"/>
                      <a:pt x="505" y="60"/>
                    </a:cubicBezTo>
                    <a:cubicBezTo>
                      <a:pt x="504" y="59"/>
                      <a:pt x="503" y="58"/>
                      <a:pt x="503" y="55"/>
                    </a:cubicBezTo>
                    <a:cubicBezTo>
                      <a:pt x="503" y="53"/>
                      <a:pt x="504" y="52"/>
                      <a:pt x="506" y="50"/>
                    </a:cubicBezTo>
                    <a:cubicBezTo>
                      <a:pt x="507" y="49"/>
                      <a:pt x="509" y="49"/>
                      <a:pt x="512" y="49"/>
                    </a:cubicBezTo>
                    <a:cubicBezTo>
                      <a:pt x="516" y="49"/>
                      <a:pt x="520" y="50"/>
                      <a:pt x="523" y="52"/>
                    </a:cubicBezTo>
                    <a:cubicBezTo>
                      <a:pt x="523" y="44"/>
                      <a:pt x="523" y="44"/>
                      <a:pt x="523" y="44"/>
                    </a:cubicBezTo>
                    <a:cubicBezTo>
                      <a:pt x="520" y="43"/>
                      <a:pt x="517" y="42"/>
                      <a:pt x="513" y="42"/>
                    </a:cubicBezTo>
                    <a:cubicBezTo>
                      <a:pt x="508" y="42"/>
                      <a:pt x="503" y="43"/>
                      <a:pt x="500" y="46"/>
                    </a:cubicBezTo>
                    <a:cubicBezTo>
                      <a:pt x="497" y="49"/>
                      <a:pt x="495" y="52"/>
                      <a:pt x="495" y="56"/>
                    </a:cubicBezTo>
                    <a:cubicBezTo>
                      <a:pt x="495" y="60"/>
                      <a:pt x="496" y="62"/>
                      <a:pt x="498" y="65"/>
                    </a:cubicBezTo>
                    <a:cubicBezTo>
                      <a:pt x="500" y="67"/>
                      <a:pt x="503" y="69"/>
                      <a:pt x="507" y="71"/>
                    </a:cubicBezTo>
                    <a:cubicBezTo>
                      <a:pt x="512" y="73"/>
                      <a:pt x="514" y="74"/>
                      <a:pt x="516" y="75"/>
                    </a:cubicBezTo>
                    <a:cubicBezTo>
                      <a:pt x="517" y="77"/>
                      <a:pt x="517" y="78"/>
                      <a:pt x="517" y="80"/>
                    </a:cubicBezTo>
                    <a:cubicBezTo>
                      <a:pt x="517" y="85"/>
                      <a:pt x="514" y="87"/>
                      <a:pt x="508" y="87"/>
                    </a:cubicBezTo>
                    <a:cubicBezTo>
                      <a:pt x="503" y="87"/>
                      <a:pt x="499" y="85"/>
                      <a:pt x="495" y="82"/>
                    </a:cubicBezTo>
                    <a:cubicBezTo>
                      <a:pt x="495" y="91"/>
                      <a:pt x="495" y="91"/>
                      <a:pt x="495" y="91"/>
                    </a:cubicBezTo>
                    <a:cubicBezTo>
                      <a:pt x="499" y="93"/>
                      <a:pt x="503" y="94"/>
                      <a:pt x="507" y="94"/>
                    </a:cubicBezTo>
                    <a:cubicBezTo>
                      <a:pt x="513" y="94"/>
                      <a:pt x="517" y="92"/>
                      <a:pt x="521" y="90"/>
                    </a:cubicBezTo>
                    <a:cubicBezTo>
                      <a:pt x="524" y="87"/>
                      <a:pt x="526" y="83"/>
                      <a:pt x="526" y="79"/>
                    </a:cubicBezTo>
                    <a:cubicBezTo>
                      <a:pt x="526" y="76"/>
                      <a:pt x="525" y="73"/>
                      <a:pt x="523" y="71"/>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latin typeface="Segoe UI"/>
                </a:endParaRPr>
              </a:p>
            </p:txBody>
          </p:sp>
        </p:grpSp>
        <p:sp>
          <p:nvSpPr>
            <p:cNvPr id="71" name="Freeform 9"/>
            <p:cNvSpPr>
              <a:spLocks noEditPoints="1"/>
            </p:cNvSpPr>
            <p:nvPr/>
          </p:nvSpPr>
          <p:spPr bwMode="auto">
            <a:xfrm>
              <a:off x="8565624" y="3184988"/>
              <a:ext cx="947737" cy="560578"/>
            </a:xfrm>
            <a:custGeom>
              <a:avLst/>
              <a:gdLst>
                <a:gd name="T0" fmla="*/ 1897 w 1897"/>
                <a:gd name="T1" fmla="*/ 209 h 1388"/>
                <a:gd name="T2" fmla="*/ 1897 w 1897"/>
                <a:gd name="T3" fmla="*/ 209 h 1388"/>
                <a:gd name="T4" fmla="*/ 1669 w 1897"/>
                <a:gd name="T5" fmla="*/ 422 h 1388"/>
                <a:gd name="T6" fmla="*/ 1669 w 1897"/>
                <a:gd name="T7" fmla="*/ 308 h 1388"/>
                <a:gd name="T8" fmla="*/ 1617 w 1897"/>
                <a:gd name="T9" fmla="*/ 308 h 1388"/>
                <a:gd name="T10" fmla="*/ 1384 w 1897"/>
                <a:gd name="T11" fmla="*/ 403 h 1388"/>
                <a:gd name="T12" fmla="*/ 1384 w 1897"/>
                <a:gd name="T13" fmla="*/ 403 h 1388"/>
                <a:gd name="T14" fmla="*/ 1019 w 1897"/>
                <a:gd name="T15" fmla="*/ 764 h 1388"/>
                <a:gd name="T16" fmla="*/ 659 w 1897"/>
                <a:gd name="T17" fmla="*/ 1129 h 1388"/>
                <a:gd name="T18" fmla="*/ 280 w 1897"/>
                <a:gd name="T19" fmla="*/ 1276 h 1388"/>
                <a:gd name="T20" fmla="*/ 0 w 1897"/>
                <a:gd name="T21" fmla="*/ 1276 h 1388"/>
                <a:gd name="T22" fmla="*/ 0 w 1897"/>
                <a:gd name="T23" fmla="*/ 1076 h 1388"/>
                <a:gd name="T24" fmla="*/ 280 w 1897"/>
                <a:gd name="T25" fmla="*/ 1076 h 1388"/>
                <a:gd name="T26" fmla="*/ 512 w 1897"/>
                <a:gd name="T27" fmla="*/ 982 h 1388"/>
                <a:gd name="T28" fmla="*/ 512 w 1897"/>
                <a:gd name="T29" fmla="*/ 982 h 1388"/>
                <a:gd name="T30" fmla="*/ 877 w 1897"/>
                <a:gd name="T31" fmla="*/ 621 h 1388"/>
                <a:gd name="T32" fmla="*/ 1238 w 1897"/>
                <a:gd name="T33" fmla="*/ 256 h 1388"/>
                <a:gd name="T34" fmla="*/ 1617 w 1897"/>
                <a:gd name="T35" fmla="*/ 109 h 1388"/>
                <a:gd name="T36" fmla="*/ 1669 w 1897"/>
                <a:gd name="T37" fmla="*/ 109 h 1388"/>
                <a:gd name="T38" fmla="*/ 1669 w 1897"/>
                <a:gd name="T39" fmla="*/ 0 h 1388"/>
                <a:gd name="T40" fmla="*/ 1897 w 1897"/>
                <a:gd name="T41" fmla="*/ 209 h 1388"/>
                <a:gd name="T42" fmla="*/ 784 w 1897"/>
                <a:gd name="T43" fmla="*/ 670 h 1388"/>
                <a:gd name="T44" fmla="*/ 927 w 1897"/>
                <a:gd name="T45" fmla="*/ 527 h 1388"/>
                <a:gd name="T46" fmla="*/ 661 w 1897"/>
                <a:gd name="T47" fmla="*/ 255 h 1388"/>
                <a:gd name="T48" fmla="*/ 280 w 1897"/>
                <a:gd name="T49" fmla="*/ 108 h 1388"/>
                <a:gd name="T50" fmla="*/ 280 w 1897"/>
                <a:gd name="T51" fmla="*/ 108 h 1388"/>
                <a:gd name="T52" fmla="*/ 0 w 1897"/>
                <a:gd name="T53" fmla="*/ 108 h 1388"/>
                <a:gd name="T54" fmla="*/ 0 w 1897"/>
                <a:gd name="T55" fmla="*/ 308 h 1388"/>
                <a:gd name="T56" fmla="*/ 280 w 1897"/>
                <a:gd name="T57" fmla="*/ 308 h 1388"/>
                <a:gd name="T58" fmla="*/ 280 w 1897"/>
                <a:gd name="T59" fmla="*/ 308 h 1388"/>
                <a:gd name="T60" fmla="*/ 513 w 1897"/>
                <a:gd name="T61" fmla="*/ 398 h 1388"/>
                <a:gd name="T62" fmla="*/ 513 w 1897"/>
                <a:gd name="T63" fmla="*/ 398 h 1388"/>
                <a:gd name="T64" fmla="*/ 784 w 1897"/>
                <a:gd name="T65" fmla="*/ 670 h 1388"/>
                <a:gd name="T66" fmla="*/ 784 w 1897"/>
                <a:gd name="T67" fmla="*/ 670 h 1388"/>
                <a:gd name="T68" fmla="*/ 1897 w 1897"/>
                <a:gd name="T69" fmla="*/ 1179 h 1388"/>
                <a:gd name="T70" fmla="*/ 1670 w 1897"/>
                <a:gd name="T71" fmla="*/ 965 h 1388"/>
                <a:gd name="T72" fmla="*/ 1670 w 1897"/>
                <a:gd name="T73" fmla="*/ 1079 h 1388"/>
                <a:gd name="T74" fmla="*/ 1618 w 1897"/>
                <a:gd name="T75" fmla="*/ 1079 h 1388"/>
                <a:gd name="T76" fmla="*/ 1618 w 1897"/>
                <a:gd name="T77" fmla="*/ 1079 h 1388"/>
                <a:gd name="T78" fmla="*/ 1386 w 1897"/>
                <a:gd name="T79" fmla="*/ 984 h 1388"/>
                <a:gd name="T80" fmla="*/ 1386 w 1897"/>
                <a:gd name="T81" fmla="*/ 984 h 1388"/>
                <a:gd name="T82" fmla="*/ 1117 w 1897"/>
                <a:gd name="T83" fmla="*/ 718 h 1388"/>
                <a:gd name="T84" fmla="*/ 975 w 1897"/>
                <a:gd name="T85" fmla="*/ 861 h 1388"/>
                <a:gd name="T86" fmla="*/ 1240 w 1897"/>
                <a:gd name="T87" fmla="*/ 1132 h 1388"/>
                <a:gd name="T88" fmla="*/ 1618 w 1897"/>
                <a:gd name="T89" fmla="*/ 1279 h 1388"/>
                <a:gd name="T90" fmla="*/ 1618 w 1897"/>
                <a:gd name="T91" fmla="*/ 1279 h 1388"/>
                <a:gd name="T92" fmla="*/ 1670 w 1897"/>
                <a:gd name="T93" fmla="*/ 1279 h 1388"/>
                <a:gd name="T94" fmla="*/ 1670 w 1897"/>
                <a:gd name="T95" fmla="*/ 1388 h 1388"/>
                <a:gd name="T96" fmla="*/ 1897 w 1897"/>
                <a:gd name="T97" fmla="*/ 1179 h 1388"/>
                <a:gd name="T98" fmla="*/ 1897 w 1897"/>
                <a:gd name="T99" fmla="*/ 1179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7" h="1388">
                  <a:moveTo>
                    <a:pt x="1897" y="209"/>
                  </a:moveTo>
                  <a:cubicBezTo>
                    <a:pt x="1897" y="209"/>
                    <a:pt x="1897" y="209"/>
                    <a:pt x="1897" y="209"/>
                  </a:cubicBezTo>
                  <a:cubicBezTo>
                    <a:pt x="1669" y="422"/>
                    <a:pt x="1669" y="422"/>
                    <a:pt x="1669" y="422"/>
                  </a:cubicBezTo>
                  <a:cubicBezTo>
                    <a:pt x="1669" y="422"/>
                    <a:pt x="1669" y="422"/>
                    <a:pt x="1669" y="308"/>
                  </a:cubicBezTo>
                  <a:cubicBezTo>
                    <a:pt x="1669" y="308"/>
                    <a:pt x="1669" y="308"/>
                    <a:pt x="1617" y="308"/>
                  </a:cubicBezTo>
                  <a:cubicBezTo>
                    <a:pt x="1527" y="308"/>
                    <a:pt x="1441" y="346"/>
                    <a:pt x="1384" y="403"/>
                  </a:cubicBezTo>
                  <a:cubicBezTo>
                    <a:pt x="1384" y="403"/>
                    <a:pt x="1384" y="403"/>
                    <a:pt x="1384" y="403"/>
                  </a:cubicBezTo>
                  <a:cubicBezTo>
                    <a:pt x="1384" y="403"/>
                    <a:pt x="1384" y="403"/>
                    <a:pt x="1019" y="764"/>
                  </a:cubicBezTo>
                  <a:cubicBezTo>
                    <a:pt x="1019" y="764"/>
                    <a:pt x="1019" y="764"/>
                    <a:pt x="659" y="1129"/>
                  </a:cubicBezTo>
                  <a:cubicBezTo>
                    <a:pt x="559" y="1219"/>
                    <a:pt x="427" y="1276"/>
                    <a:pt x="280" y="1276"/>
                  </a:cubicBezTo>
                  <a:cubicBezTo>
                    <a:pt x="280" y="1276"/>
                    <a:pt x="280" y="1276"/>
                    <a:pt x="0" y="1276"/>
                  </a:cubicBezTo>
                  <a:cubicBezTo>
                    <a:pt x="0" y="1276"/>
                    <a:pt x="0" y="1276"/>
                    <a:pt x="0" y="1076"/>
                  </a:cubicBezTo>
                  <a:cubicBezTo>
                    <a:pt x="0" y="1076"/>
                    <a:pt x="0" y="1076"/>
                    <a:pt x="280" y="1076"/>
                  </a:cubicBezTo>
                  <a:cubicBezTo>
                    <a:pt x="370" y="1076"/>
                    <a:pt x="455" y="1039"/>
                    <a:pt x="512" y="982"/>
                  </a:cubicBezTo>
                  <a:cubicBezTo>
                    <a:pt x="512" y="982"/>
                    <a:pt x="512" y="982"/>
                    <a:pt x="512" y="982"/>
                  </a:cubicBezTo>
                  <a:cubicBezTo>
                    <a:pt x="512" y="982"/>
                    <a:pt x="512" y="982"/>
                    <a:pt x="877" y="621"/>
                  </a:cubicBezTo>
                  <a:cubicBezTo>
                    <a:pt x="877" y="621"/>
                    <a:pt x="877" y="621"/>
                    <a:pt x="1238" y="256"/>
                  </a:cubicBezTo>
                  <a:cubicBezTo>
                    <a:pt x="1337" y="166"/>
                    <a:pt x="1470" y="109"/>
                    <a:pt x="1617" y="109"/>
                  </a:cubicBezTo>
                  <a:cubicBezTo>
                    <a:pt x="1617" y="109"/>
                    <a:pt x="1617" y="109"/>
                    <a:pt x="1669" y="109"/>
                  </a:cubicBezTo>
                  <a:cubicBezTo>
                    <a:pt x="1669" y="109"/>
                    <a:pt x="1669" y="109"/>
                    <a:pt x="1669" y="0"/>
                  </a:cubicBezTo>
                  <a:cubicBezTo>
                    <a:pt x="1669" y="0"/>
                    <a:pt x="1669" y="0"/>
                    <a:pt x="1897" y="209"/>
                  </a:cubicBezTo>
                  <a:close/>
                  <a:moveTo>
                    <a:pt x="784" y="670"/>
                  </a:moveTo>
                  <a:cubicBezTo>
                    <a:pt x="927" y="527"/>
                    <a:pt x="927" y="527"/>
                    <a:pt x="927" y="527"/>
                  </a:cubicBezTo>
                  <a:cubicBezTo>
                    <a:pt x="661" y="255"/>
                    <a:pt x="661" y="255"/>
                    <a:pt x="661" y="255"/>
                  </a:cubicBezTo>
                  <a:cubicBezTo>
                    <a:pt x="561" y="165"/>
                    <a:pt x="428" y="108"/>
                    <a:pt x="280" y="108"/>
                  </a:cubicBezTo>
                  <a:cubicBezTo>
                    <a:pt x="280" y="108"/>
                    <a:pt x="280" y="108"/>
                    <a:pt x="280" y="108"/>
                  </a:cubicBezTo>
                  <a:cubicBezTo>
                    <a:pt x="0" y="108"/>
                    <a:pt x="0" y="108"/>
                    <a:pt x="0" y="108"/>
                  </a:cubicBezTo>
                  <a:cubicBezTo>
                    <a:pt x="0" y="308"/>
                    <a:pt x="0" y="308"/>
                    <a:pt x="0" y="308"/>
                  </a:cubicBezTo>
                  <a:cubicBezTo>
                    <a:pt x="280" y="308"/>
                    <a:pt x="280" y="308"/>
                    <a:pt x="280" y="308"/>
                  </a:cubicBezTo>
                  <a:cubicBezTo>
                    <a:pt x="280" y="308"/>
                    <a:pt x="280" y="308"/>
                    <a:pt x="280" y="308"/>
                  </a:cubicBezTo>
                  <a:cubicBezTo>
                    <a:pt x="371" y="308"/>
                    <a:pt x="456" y="346"/>
                    <a:pt x="513" y="398"/>
                  </a:cubicBezTo>
                  <a:cubicBezTo>
                    <a:pt x="513" y="398"/>
                    <a:pt x="513" y="398"/>
                    <a:pt x="513" y="398"/>
                  </a:cubicBezTo>
                  <a:cubicBezTo>
                    <a:pt x="784" y="670"/>
                    <a:pt x="784" y="670"/>
                    <a:pt x="784" y="670"/>
                  </a:cubicBezTo>
                  <a:cubicBezTo>
                    <a:pt x="784" y="670"/>
                    <a:pt x="784" y="670"/>
                    <a:pt x="784" y="670"/>
                  </a:cubicBezTo>
                  <a:close/>
                  <a:moveTo>
                    <a:pt x="1897" y="1179"/>
                  </a:moveTo>
                  <a:cubicBezTo>
                    <a:pt x="1670" y="965"/>
                    <a:pt x="1670" y="965"/>
                    <a:pt x="1670" y="965"/>
                  </a:cubicBezTo>
                  <a:cubicBezTo>
                    <a:pt x="1670" y="1079"/>
                    <a:pt x="1670" y="1079"/>
                    <a:pt x="1670" y="1079"/>
                  </a:cubicBezTo>
                  <a:cubicBezTo>
                    <a:pt x="1618" y="1079"/>
                    <a:pt x="1618" y="1079"/>
                    <a:pt x="1618" y="1079"/>
                  </a:cubicBezTo>
                  <a:cubicBezTo>
                    <a:pt x="1618" y="1079"/>
                    <a:pt x="1618" y="1079"/>
                    <a:pt x="1618" y="1079"/>
                  </a:cubicBezTo>
                  <a:cubicBezTo>
                    <a:pt x="1528" y="1079"/>
                    <a:pt x="1443" y="1041"/>
                    <a:pt x="1386" y="984"/>
                  </a:cubicBezTo>
                  <a:cubicBezTo>
                    <a:pt x="1386" y="984"/>
                    <a:pt x="1386" y="984"/>
                    <a:pt x="1386" y="984"/>
                  </a:cubicBezTo>
                  <a:cubicBezTo>
                    <a:pt x="1117" y="718"/>
                    <a:pt x="1117" y="718"/>
                    <a:pt x="1117" y="718"/>
                  </a:cubicBezTo>
                  <a:cubicBezTo>
                    <a:pt x="975" y="861"/>
                    <a:pt x="975" y="861"/>
                    <a:pt x="975" y="861"/>
                  </a:cubicBezTo>
                  <a:cubicBezTo>
                    <a:pt x="1240" y="1132"/>
                    <a:pt x="1240" y="1132"/>
                    <a:pt x="1240" y="1132"/>
                  </a:cubicBezTo>
                  <a:cubicBezTo>
                    <a:pt x="1339" y="1222"/>
                    <a:pt x="1471" y="1279"/>
                    <a:pt x="1618" y="1279"/>
                  </a:cubicBezTo>
                  <a:cubicBezTo>
                    <a:pt x="1618" y="1279"/>
                    <a:pt x="1618" y="1279"/>
                    <a:pt x="1618" y="1279"/>
                  </a:cubicBezTo>
                  <a:cubicBezTo>
                    <a:pt x="1670" y="1279"/>
                    <a:pt x="1670" y="1279"/>
                    <a:pt x="1670" y="1279"/>
                  </a:cubicBezTo>
                  <a:cubicBezTo>
                    <a:pt x="1670" y="1388"/>
                    <a:pt x="1670" y="1388"/>
                    <a:pt x="1670" y="1388"/>
                  </a:cubicBezTo>
                  <a:cubicBezTo>
                    <a:pt x="1897" y="1179"/>
                    <a:pt x="1897" y="1179"/>
                    <a:pt x="1897" y="1179"/>
                  </a:cubicBezTo>
                  <a:cubicBezTo>
                    <a:pt x="1897" y="1179"/>
                    <a:pt x="1897" y="1179"/>
                    <a:pt x="1897" y="1179"/>
                  </a:cubicBez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cxnSp>
        <p:nvCxnSpPr>
          <p:cNvPr id="17" name="Straight Arrow Connector 16"/>
          <p:cNvCxnSpPr/>
          <p:nvPr/>
        </p:nvCxnSpPr>
        <p:spPr>
          <a:xfrm flipV="1">
            <a:off x="6650663" y="4836147"/>
            <a:ext cx="1016128" cy="278446"/>
          </a:xfrm>
          <a:prstGeom prst="straightConnector1">
            <a:avLst/>
          </a:prstGeom>
          <a:ln w="44450">
            <a:solidFill>
              <a:schemeClr val="accent1"/>
            </a:solidFill>
            <a:prstDash val="sysDot"/>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650663" y="5288713"/>
            <a:ext cx="3008703" cy="507887"/>
          </a:xfrm>
          <a:prstGeom prst="straightConnector1">
            <a:avLst/>
          </a:prstGeom>
          <a:ln w="44450">
            <a:solidFill>
              <a:schemeClr val="accent1"/>
            </a:solidFill>
            <a:prstDash val="sysDot"/>
            <a:miter lim="800000"/>
            <a:headEnd type="none"/>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98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42" presetClass="path" presetSubtype="0" accel="50000" decel="50000" fill="hold" nodeType="withEffect">
                                  <p:stCondLst>
                                    <p:cond delay="0"/>
                                  </p:stCondLst>
                                  <p:childTnLst>
                                    <p:animMotion origin="layout" path="M -1.23819E-6 -0.10645 L -1.23819E-6 -1.34816E-6 " pathEditMode="relative" rAng="0" ptsTypes="AA">
                                      <p:cBhvr>
                                        <p:cTn id="9" dur="750" fill="hold"/>
                                        <p:tgtEl>
                                          <p:spTgt spid="22"/>
                                        </p:tgtEl>
                                        <p:attrNameLst>
                                          <p:attrName>ppt_x</p:attrName>
                                          <p:attrName>ppt_y</p:attrName>
                                        </p:attrNameLst>
                                      </p:cBhvr>
                                      <p:rCtr x="0" y="5266"/>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compute and HPC</a:t>
            </a:r>
          </a:p>
        </p:txBody>
      </p:sp>
      <p:sp>
        <p:nvSpPr>
          <p:cNvPr id="3" name="Text Placeholder 2"/>
          <p:cNvSpPr>
            <a:spLocks noGrp="1"/>
          </p:cNvSpPr>
          <p:nvPr>
            <p:ph type="body" sz="quarter" idx="10"/>
          </p:nvPr>
        </p:nvSpPr>
        <p:spPr>
          <a:xfrm>
            <a:off x="269240" y="1189495"/>
            <a:ext cx="7916535" cy="2950884"/>
          </a:xfrm>
        </p:spPr>
        <p:txBody>
          <a:bodyPr/>
          <a:lstStyle/>
          <a:p>
            <a:r>
              <a:rPr lang="en-US" sz="3529" dirty="0">
                <a:gradFill>
                  <a:gsLst>
                    <a:gs pos="20354">
                      <a:schemeClr val="accent1"/>
                    </a:gs>
                    <a:gs pos="40000">
                      <a:schemeClr val="accent1"/>
                    </a:gs>
                  </a:gsLst>
                  <a:lin ang="5400000" scaled="0"/>
                </a:gradFill>
              </a:rPr>
              <a:t>More broadly accessible, radically </a:t>
            </a:r>
            <a:br>
              <a:rPr lang="en-US" sz="3529" dirty="0">
                <a:gradFill>
                  <a:gsLst>
                    <a:gs pos="20354">
                      <a:schemeClr val="accent1"/>
                    </a:gs>
                    <a:gs pos="40000">
                      <a:schemeClr val="accent1"/>
                    </a:gs>
                  </a:gsLst>
                  <a:lin ang="5400000" scaled="0"/>
                </a:gradFill>
              </a:rPr>
            </a:br>
            <a:r>
              <a:rPr lang="en-US" sz="3529" dirty="0">
                <a:gradFill>
                  <a:gsLst>
                    <a:gs pos="20354">
                      <a:schemeClr val="accent1"/>
                    </a:gs>
                    <a:gs pos="40000">
                      <a:schemeClr val="accent1"/>
                    </a:gs>
                  </a:gsLst>
                  <a:lin ang="5400000" scaled="0"/>
                </a:gradFill>
              </a:rPr>
              <a:t>easier, and more cost-effective</a:t>
            </a:r>
          </a:p>
          <a:p>
            <a:pPr lvl="1"/>
            <a:r>
              <a:rPr lang="en-US" sz="1765" dirty="0"/>
              <a:t>Enterprise ready infrastructure</a:t>
            </a:r>
          </a:p>
          <a:p>
            <a:pPr lvl="1"/>
            <a:r>
              <a:rPr lang="en-US" sz="1765" dirty="0"/>
              <a:t>Choice of VM’s—commodity to high-performance</a:t>
            </a:r>
          </a:p>
          <a:p>
            <a:pPr lvl="1"/>
            <a:r>
              <a:rPr lang="en-US" sz="1765" dirty="0"/>
              <a:t>IaaS and </a:t>
            </a:r>
            <a:r>
              <a:rPr lang="en-US" sz="1765" dirty="0" err="1"/>
              <a:t>PaaS</a:t>
            </a:r>
            <a:r>
              <a:rPr lang="en-US" sz="1765" dirty="0"/>
              <a:t>, Windows and Linux</a:t>
            </a:r>
          </a:p>
          <a:p>
            <a:pPr lvl="1"/>
            <a:r>
              <a:rPr lang="en-US" sz="1765" dirty="0"/>
              <a:t>On-premises, hybrid, and cloud-only</a:t>
            </a:r>
          </a:p>
          <a:p>
            <a:pPr lvl="1"/>
            <a:r>
              <a:rPr lang="en-US" sz="1765" dirty="0"/>
              <a:t>Choice of job scheduler:  grid engine, LSF, PBS, etc.</a:t>
            </a:r>
          </a:p>
          <a:p>
            <a:pPr lvl="1"/>
            <a:r>
              <a:rPr lang="en-US" sz="1765" dirty="0"/>
              <a:t>Azure Batch provides job scheduling as-a-service</a:t>
            </a:r>
          </a:p>
        </p:txBody>
      </p:sp>
      <p:grpSp>
        <p:nvGrpSpPr>
          <p:cNvPr id="4" name="Group 3"/>
          <p:cNvGrpSpPr/>
          <p:nvPr/>
        </p:nvGrpSpPr>
        <p:grpSpPr>
          <a:xfrm>
            <a:off x="10499254" y="292549"/>
            <a:ext cx="1279232" cy="765469"/>
            <a:chOff x="10698206" y="483664"/>
            <a:chExt cx="1304883" cy="780818"/>
          </a:xfrm>
        </p:grpSpPr>
        <p:sp>
          <p:nvSpPr>
            <p:cNvPr id="5" name="Freeform 13"/>
            <p:cNvSpPr>
              <a:spLocks/>
            </p:cNvSpPr>
            <p:nvPr/>
          </p:nvSpPr>
          <p:spPr bwMode="auto">
            <a:xfrm>
              <a:off x="10698206" y="483664"/>
              <a:ext cx="1281069" cy="70950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6" name="TextBox 5"/>
            <p:cNvSpPr txBox="1"/>
            <p:nvPr/>
          </p:nvSpPr>
          <p:spPr>
            <a:xfrm>
              <a:off x="10722020" y="802817"/>
              <a:ext cx="1281069" cy="461665"/>
            </a:xfrm>
            <a:prstGeom prst="rect">
              <a:avLst/>
            </a:prstGeom>
            <a:noFill/>
          </p:spPr>
          <p:txBody>
            <a:bodyPr wrap="square" lIns="179285" tIns="143428" rIns="179285" bIns="143428" rtlCol="0">
              <a:spAutoFit/>
            </a:bodyPr>
            <a:lstStyle/>
            <a:p>
              <a:pPr algn="ctr" defTabSz="914367">
                <a:lnSpc>
                  <a:spcPct val="90000"/>
                </a:lnSpc>
                <a:spcAft>
                  <a:spcPts val="588"/>
                </a:spcAft>
                <a:defRPr/>
              </a:pPr>
              <a:r>
                <a:rPr lang="en-US" sz="1176" dirty="0">
                  <a:gradFill>
                    <a:gsLst>
                      <a:gs pos="2917">
                        <a:srgbClr val="FFFFFF"/>
                      </a:gs>
                      <a:gs pos="30000">
                        <a:srgbClr val="FFFFFF"/>
                      </a:gs>
                    </a:gsLst>
                    <a:lin ang="5400000" scaled="0"/>
                  </a:gradFill>
                  <a:latin typeface="Segoe UI"/>
                </a:rPr>
                <a:t>Public Cloud</a:t>
              </a:r>
            </a:p>
          </p:txBody>
        </p:sp>
      </p:grpSp>
      <p:sp>
        <p:nvSpPr>
          <p:cNvPr id="7" name="Text Placeholder 2"/>
          <p:cNvSpPr txBox="1">
            <a:spLocks/>
          </p:cNvSpPr>
          <p:nvPr/>
        </p:nvSpPr>
        <p:spPr>
          <a:xfrm>
            <a:off x="8337064" y="1183237"/>
            <a:ext cx="3395535" cy="2694621"/>
          </a:xfrm>
          <a:prstGeom prst="rect">
            <a:avLst/>
          </a:prstGeom>
          <a:solidFill>
            <a:schemeClr val="accent2"/>
          </a:solidFill>
        </p:spPr>
        <p:txBody>
          <a:bodyPr vert="horz" wrap="square" lIns="179285" tIns="143428" rIns="179285" bIns="143428" rtlCol="0" anchor="ctr" anchorCtr="0">
            <a:noAutofit/>
          </a:bodyPr>
          <a:lst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bg2"/>
                    </a:gs>
                    <a:gs pos="100000">
                      <a:schemeClr val="bg2"/>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bg2"/>
                    </a:gs>
                    <a:gs pos="100000">
                      <a:schemeClr val="bg2"/>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bg2"/>
                    </a:gs>
                    <a:gs pos="100000">
                      <a:schemeClr val="bg2"/>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bg2"/>
                    </a:gs>
                    <a:gs pos="100000">
                      <a:schemeClr val="bg2"/>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Media transcoding</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Rendering</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Image analysis and processing</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Builds</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Test execution</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Fluid dynamics</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Monte Carlo simulations</a:t>
            </a:r>
          </a:p>
          <a:p>
            <a:pPr marL="224097" indent="-224097" defTabSz="914293">
              <a:spcBef>
                <a:spcPts val="0"/>
              </a:spcBef>
              <a:spcAft>
                <a:spcPts val="588"/>
              </a:spcAft>
              <a:buClr>
                <a:srgbClr val="FFFFFF"/>
              </a:buClr>
              <a:buFont typeface="Arial" panose="020B0604020202020204" pitchFamily="34" charset="0"/>
              <a:buChar char="•"/>
              <a:defRPr/>
            </a:pPr>
            <a:r>
              <a:rPr lang="en-US" sz="1568" dirty="0">
                <a:gradFill>
                  <a:gsLst>
                    <a:gs pos="1250">
                      <a:srgbClr val="FFFFFF"/>
                    </a:gs>
                    <a:gs pos="100000">
                      <a:srgbClr val="FFFFFF"/>
                    </a:gs>
                  </a:gsLst>
                  <a:lin ang="5400000" scaled="0"/>
                </a:gradFill>
                <a:latin typeface="Segoe UI"/>
              </a:rPr>
              <a:t>Engineering stress analysis</a:t>
            </a:r>
          </a:p>
        </p:txBody>
      </p:sp>
      <p:sp>
        <p:nvSpPr>
          <p:cNvPr id="40" name="TextBox 39"/>
          <p:cNvSpPr txBox="1"/>
          <p:nvPr/>
        </p:nvSpPr>
        <p:spPr>
          <a:xfrm>
            <a:off x="448213" y="5939913"/>
            <a:ext cx="5644353" cy="669832"/>
          </a:xfrm>
          <a:prstGeom prst="rect">
            <a:avLst/>
          </a:prstGeom>
          <a:noFill/>
        </p:spPr>
        <p:txBody>
          <a:bodyPr wrap="square" lIns="179285" tIns="143428" rIns="179285" bIns="143428" rtlCol="0">
            <a:spAutoFit/>
          </a:bodyPr>
          <a:lstStyle/>
          <a:p>
            <a:pPr algn="ctr" defTabSz="914367">
              <a:lnSpc>
                <a:spcPct val="90000"/>
              </a:lnSpc>
              <a:spcAft>
                <a:spcPts val="588"/>
              </a:spcAft>
              <a:defRPr/>
            </a:pPr>
            <a:r>
              <a:rPr lang="en-US" sz="2745" dirty="0">
                <a:gradFill>
                  <a:gsLst>
                    <a:gs pos="1250">
                      <a:srgbClr val="0078D7"/>
                    </a:gs>
                    <a:gs pos="100000">
                      <a:srgbClr val="0078D7"/>
                    </a:gs>
                  </a:gsLst>
                  <a:lin ang="5400000" scaled="0"/>
                </a:gradFill>
                <a:latin typeface="Segoe UI Light"/>
              </a:rPr>
              <a:t>Existing scenarios</a:t>
            </a:r>
          </a:p>
        </p:txBody>
      </p:sp>
      <p:sp>
        <p:nvSpPr>
          <p:cNvPr id="42" name="TextBox 41"/>
          <p:cNvSpPr txBox="1"/>
          <p:nvPr/>
        </p:nvSpPr>
        <p:spPr>
          <a:xfrm>
            <a:off x="6487364" y="4099330"/>
            <a:ext cx="2583225" cy="669832"/>
          </a:xfrm>
          <a:prstGeom prst="rect">
            <a:avLst/>
          </a:prstGeom>
          <a:noFill/>
        </p:spPr>
        <p:txBody>
          <a:bodyPr wrap="square" lIns="0" tIns="143428" rIns="0" bIns="143428" rtlCol="0">
            <a:spAutoFit/>
          </a:bodyPr>
          <a:lstStyle/>
          <a:p>
            <a:pPr algn="ctr" defTabSz="914367">
              <a:lnSpc>
                <a:spcPct val="90000"/>
              </a:lnSpc>
              <a:defRPr/>
            </a:pPr>
            <a:r>
              <a:rPr lang="en-US" sz="1372" dirty="0">
                <a:gradFill>
                  <a:gsLst>
                    <a:gs pos="1250">
                      <a:srgbClr val="505050"/>
                    </a:gs>
                    <a:gs pos="100000">
                      <a:srgbClr val="505050"/>
                    </a:gs>
                  </a:gsLst>
                  <a:lin ang="5400000" scaled="0"/>
                </a:gradFill>
                <a:latin typeface="Segoe UI"/>
              </a:rPr>
              <a:t>Small orgs with no </a:t>
            </a:r>
            <a:br>
              <a:rPr lang="en-US" sz="1372" dirty="0">
                <a:gradFill>
                  <a:gsLst>
                    <a:gs pos="1250">
                      <a:srgbClr val="505050"/>
                    </a:gs>
                    <a:gs pos="100000">
                      <a:srgbClr val="505050"/>
                    </a:gs>
                  </a:gsLst>
                  <a:lin ang="5400000" scaled="0"/>
                </a:gradFill>
                <a:latin typeface="Segoe UI"/>
              </a:rPr>
            </a:br>
            <a:r>
              <a:rPr lang="en-US" sz="1372" dirty="0">
                <a:gradFill>
                  <a:gsLst>
                    <a:gs pos="1250">
                      <a:srgbClr val="505050"/>
                    </a:gs>
                    <a:gs pos="100000">
                      <a:srgbClr val="505050"/>
                    </a:gs>
                  </a:gsLst>
                  <a:lin ang="5400000" scaled="0"/>
                </a:gradFill>
                <a:latin typeface="Segoe UI"/>
              </a:rPr>
              <a:t>on-premises servers</a:t>
            </a:r>
          </a:p>
        </p:txBody>
      </p:sp>
      <p:sp>
        <p:nvSpPr>
          <p:cNvPr id="44" name="Rectangle 43"/>
          <p:cNvSpPr/>
          <p:nvPr/>
        </p:nvSpPr>
        <p:spPr>
          <a:xfrm>
            <a:off x="9168728" y="4099330"/>
            <a:ext cx="2583223" cy="669832"/>
          </a:xfrm>
          <a:prstGeom prst="rect">
            <a:avLst/>
          </a:prstGeom>
          <a:noFill/>
        </p:spPr>
        <p:txBody>
          <a:bodyPr wrap="square" lIns="0" tIns="143428" rIns="0" bIns="143428" rtlCol="0">
            <a:spAutoFit/>
          </a:bodyPr>
          <a:lstStyle/>
          <a:p>
            <a:pPr algn="ctr" defTabSz="914367">
              <a:lnSpc>
                <a:spcPct val="90000"/>
              </a:lnSpc>
              <a:defRPr/>
            </a:pPr>
            <a:r>
              <a:rPr lang="en-US" sz="1372" dirty="0">
                <a:gradFill>
                  <a:gsLst>
                    <a:gs pos="1250">
                      <a:srgbClr val="505050"/>
                    </a:gs>
                    <a:gs pos="100000">
                      <a:srgbClr val="505050"/>
                    </a:gs>
                  </a:gsLst>
                  <a:lin ang="5400000" scaled="0"/>
                </a:gradFill>
                <a:latin typeface="Segoe UI"/>
              </a:rPr>
              <a:t>100,000’s of VM’s:</a:t>
            </a:r>
          </a:p>
          <a:p>
            <a:pPr algn="ctr" defTabSz="914367">
              <a:lnSpc>
                <a:spcPct val="90000"/>
              </a:lnSpc>
              <a:defRPr/>
            </a:pPr>
            <a:r>
              <a:rPr lang="en-US" sz="1372" dirty="0">
                <a:gradFill>
                  <a:gsLst>
                    <a:gs pos="1250">
                      <a:srgbClr val="505050"/>
                    </a:gs>
                    <a:gs pos="100000">
                      <a:srgbClr val="505050"/>
                    </a:gs>
                  </a:gsLst>
                  <a:lin ang="5400000" scaled="0"/>
                </a:gradFill>
                <a:latin typeface="Segoe UI"/>
              </a:rPr>
              <a:t>Do things not previously possible</a:t>
            </a:r>
          </a:p>
        </p:txBody>
      </p:sp>
      <p:sp>
        <p:nvSpPr>
          <p:cNvPr id="45" name="TextBox 44"/>
          <p:cNvSpPr txBox="1"/>
          <p:nvPr/>
        </p:nvSpPr>
        <p:spPr>
          <a:xfrm>
            <a:off x="6552729" y="5939913"/>
            <a:ext cx="5199222" cy="669832"/>
          </a:xfrm>
          <a:prstGeom prst="rect">
            <a:avLst/>
          </a:prstGeom>
          <a:noFill/>
        </p:spPr>
        <p:txBody>
          <a:bodyPr wrap="square" lIns="179285" tIns="143428" rIns="179285" bIns="143428" rtlCol="0">
            <a:spAutoFit/>
          </a:bodyPr>
          <a:lstStyle>
            <a:defPPr>
              <a:defRPr lang="en-US"/>
            </a:defPPr>
            <a:lvl1pPr algn="ctr">
              <a:lnSpc>
                <a:spcPct val="90000"/>
              </a:lnSpc>
              <a:spcAft>
                <a:spcPts val="600"/>
              </a:spcAft>
              <a:defRPr sz="2800">
                <a:gradFill>
                  <a:gsLst>
                    <a:gs pos="1250">
                      <a:schemeClr val="accent1"/>
                    </a:gs>
                    <a:gs pos="100000">
                      <a:schemeClr val="accent1"/>
                    </a:gs>
                  </a:gsLst>
                  <a:lin ang="5400000" scaled="0"/>
                </a:gradFill>
                <a:latin typeface="+mj-lt"/>
              </a:defRPr>
            </a:lvl1pPr>
          </a:lstStyle>
          <a:p>
            <a:pPr defTabSz="914367">
              <a:spcAft>
                <a:spcPts val="588"/>
              </a:spcAft>
              <a:defRPr/>
            </a:pPr>
            <a:r>
              <a:rPr lang="en-US" sz="2745" dirty="0">
                <a:gradFill>
                  <a:gsLst>
                    <a:gs pos="1250">
                      <a:srgbClr val="0078D7"/>
                    </a:gs>
                    <a:gs pos="100000">
                      <a:srgbClr val="0078D7"/>
                    </a:gs>
                  </a:gsLst>
                  <a:lin ang="5400000" scaled="0"/>
                </a:gradFill>
                <a:latin typeface="Segoe UI Light"/>
              </a:rPr>
              <a:t>New possibilities</a:t>
            </a:r>
          </a:p>
        </p:txBody>
      </p:sp>
      <p:sp>
        <p:nvSpPr>
          <p:cNvPr id="12" name="Rectangle 11"/>
          <p:cNvSpPr/>
          <p:nvPr/>
        </p:nvSpPr>
        <p:spPr bwMode="auto">
          <a:xfrm>
            <a:off x="456968" y="4691753"/>
            <a:ext cx="1344637" cy="1344637"/>
          </a:xfrm>
          <a:prstGeom prst="rect">
            <a:avLst/>
          </a:prstGeom>
          <a:solidFill>
            <a:schemeClr val="accent1"/>
          </a:solidFill>
          <a:ln w="9525" cap="flat" cmpd="sng" algn="ctr">
            <a:noFill/>
            <a:prstDash val="solid"/>
            <a:headEnd type="none" w="med" len="med"/>
            <a:tailEnd type="none" w="med" len="med"/>
          </a:ln>
          <a:effectLst/>
        </p:spPr>
        <p:txBody>
          <a:bodyPr vert="horz" wrap="square" lIns="134464" tIns="89642" rIns="89642" bIns="143428" numCol="1" rtlCol="0" anchor="t" anchorCtr="0" compatLnSpc="1">
            <a:prstTxWarp prst="textNoShape">
              <a:avLst/>
            </a:prstTxWarp>
          </a:bodyPr>
          <a:lstStyle/>
          <a:p>
            <a:pPr defTabSz="761390">
              <a:defRPr/>
            </a:pPr>
            <a:r>
              <a:rPr lang="en-US" sz="1765" kern="0" dirty="0">
                <a:gradFill>
                  <a:gsLst>
                    <a:gs pos="1250">
                      <a:srgbClr val="FFFFFF"/>
                    </a:gs>
                    <a:gs pos="100000">
                      <a:srgbClr val="FFFFFF"/>
                    </a:gs>
                  </a:gsLst>
                  <a:lin ang="5400000" scaled="0"/>
                </a:gradFill>
                <a:latin typeface="Segoe UI"/>
              </a:rPr>
              <a:t>Managed</a:t>
            </a:r>
          </a:p>
        </p:txBody>
      </p:sp>
      <p:sp>
        <p:nvSpPr>
          <p:cNvPr id="18" name="Rectangle 17"/>
          <p:cNvSpPr/>
          <p:nvPr/>
        </p:nvSpPr>
        <p:spPr bwMode="auto">
          <a:xfrm>
            <a:off x="1887289" y="4691753"/>
            <a:ext cx="1344637" cy="1344637"/>
          </a:xfrm>
          <a:prstGeom prst="rect">
            <a:avLst/>
          </a:prstGeom>
          <a:solidFill>
            <a:schemeClr val="accent1"/>
          </a:solidFill>
          <a:ln w="9525" cap="flat" cmpd="sng" algn="ctr">
            <a:noFill/>
            <a:prstDash val="solid"/>
            <a:headEnd type="none" w="med" len="med"/>
            <a:tailEnd type="none" w="med" len="med"/>
          </a:ln>
          <a:effectLst/>
        </p:spPr>
        <p:txBody>
          <a:bodyPr vert="horz" wrap="square" lIns="134464" tIns="89642" rIns="89642" bIns="143428" numCol="1" rtlCol="0" anchor="t" anchorCtr="0" compatLnSpc="1">
            <a:prstTxWarp prst="textNoShape">
              <a:avLst/>
            </a:prstTxWarp>
          </a:bodyPr>
          <a:lstStyle/>
          <a:p>
            <a:pPr defTabSz="761390">
              <a:defRPr/>
            </a:pPr>
            <a:r>
              <a:rPr lang="en-US" sz="1765" kern="0" dirty="0">
                <a:gradFill>
                  <a:gsLst>
                    <a:gs pos="1250">
                      <a:srgbClr val="FFFFFF"/>
                    </a:gs>
                    <a:gs pos="100000">
                      <a:srgbClr val="FFFFFF"/>
                    </a:gs>
                  </a:gsLst>
                  <a:lin ang="5400000" scaled="0"/>
                </a:gradFill>
                <a:latin typeface="Segoe UI"/>
              </a:rPr>
              <a:t>Scale</a:t>
            </a:r>
          </a:p>
        </p:txBody>
      </p:sp>
      <p:sp>
        <p:nvSpPr>
          <p:cNvPr id="23" name="Rectangle 22"/>
          <p:cNvSpPr/>
          <p:nvPr/>
        </p:nvSpPr>
        <p:spPr bwMode="auto">
          <a:xfrm>
            <a:off x="3317609" y="4691753"/>
            <a:ext cx="1344637" cy="1344637"/>
          </a:xfrm>
          <a:prstGeom prst="rect">
            <a:avLst/>
          </a:prstGeom>
          <a:solidFill>
            <a:schemeClr val="accent1"/>
          </a:solidFill>
          <a:ln w="9525" cap="flat" cmpd="sng" algn="ctr">
            <a:noFill/>
            <a:prstDash val="solid"/>
            <a:headEnd type="none" w="med" len="med"/>
            <a:tailEnd type="none" w="med" len="med"/>
          </a:ln>
          <a:effectLst/>
        </p:spPr>
        <p:txBody>
          <a:bodyPr vert="horz" wrap="square" lIns="134464" tIns="89642" rIns="89642" bIns="143428" numCol="1" rtlCol="0" anchor="t" anchorCtr="0" compatLnSpc="1">
            <a:prstTxWarp prst="textNoShape">
              <a:avLst/>
            </a:prstTxWarp>
          </a:bodyPr>
          <a:lstStyle/>
          <a:p>
            <a:pPr defTabSz="761390">
              <a:defRPr/>
            </a:pPr>
            <a:r>
              <a:rPr lang="en-US" sz="1765" kern="0" dirty="0">
                <a:gradFill>
                  <a:gsLst>
                    <a:gs pos="1250">
                      <a:srgbClr val="FFFFFF"/>
                    </a:gs>
                    <a:gs pos="100000">
                      <a:srgbClr val="FFFFFF"/>
                    </a:gs>
                  </a:gsLst>
                  <a:lin ang="5400000" scaled="0"/>
                </a:gradFill>
                <a:latin typeface="Segoe UI"/>
              </a:rPr>
              <a:t>Elastic</a:t>
            </a:r>
          </a:p>
        </p:txBody>
      </p:sp>
      <p:sp>
        <p:nvSpPr>
          <p:cNvPr id="26" name="Rectangle 25"/>
          <p:cNvSpPr/>
          <p:nvPr/>
        </p:nvSpPr>
        <p:spPr bwMode="auto">
          <a:xfrm>
            <a:off x="4747929" y="4691753"/>
            <a:ext cx="1344637" cy="1344637"/>
          </a:xfrm>
          <a:prstGeom prst="rect">
            <a:avLst/>
          </a:prstGeom>
          <a:solidFill>
            <a:schemeClr val="accent1"/>
          </a:solidFill>
          <a:ln w="9525" cap="flat" cmpd="sng" algn="ctr">
            <a:noFill/>
            <a:prstDash val="solid"/>
            <a:headEnd type="none" w="med" len="med"/>
            <a:tailEnd type="none" w="med" len="med"/>
          </a:ln>
          <a:effectLst/>
        </p:spPr>
        <p:txBody>
          <a:bodyPr vert="horz" wrap="square" lIns="134464" tIns="89642" rIns="89642" bIns="143428" numCol="1" rtlCol="0" anchor="t" anchorCtr="0" compatLnSpc="1">
            <a:prstTxWarp prst="textNoShape">
              <a:avLst/>
            </a:prstTxWarp>
          </a:bodyPr>
          <a:lstStyle/>
          <a:p>
            <a:pPr defTabSz="761390">
              <a:defRPr/>
            </a:pPr>
            <a:r>
              <a:rPr lang="en-US" sz="1765" kern="0" dirty="0">
                <a:gradFill>
                  <a:gsLst>
                    <a:gs pos="1250">
                      <a:srgbClr val="FFFFFF"/>
                    </a:gs>
                    <a:gs pos="100000">
                      <a:srgbClr val="FFFFFF"/>
                    </a:gs>
                  </a:gsLst>
                  <a:lin ang="5400000" scaled="0"/>
                </a:gradFill>
                <a:latin typeface="Segoe UI"/>
              </a:rPr>
              <a:t>Pay for use</a:t>
            </a:r>
          </a:p>
        </p:txBody>
      </p:sp>
      <p:pic>
        <p:nvPicPr>
          <p:cNvPr id="13" name="Picture 12"/>
          <p:cNvPicPr>
            <a:picLocks noChangeAspect="1"/>
          </p:cNvPicPr>
          <p:nvPr/>
        </p:nvPicPr>
        <p:blipFill>
          <a:blip r:embed="rId3"/>
          <a:stretch>
            <a:fillRect/>
          </a:stretch>
        </p:blipFill>
        <p:spPr>
          <a:xfrm>
            <a:off x="989676" y="5166017"/>
            <a:ext cx="279221" cy="817428"/>
          </a:xfrm>
          <a:prstGeom prst="rect">
            <a:avLst/>
          </a:prstGeom>
        </p:spPr>
      </p:pic>
      <p:pic>
        <p:nvPicPr>
          <p:cNvPr id="19" name="Picture 18"/>
          <p:cNvPicPr>
            <a:picLocks noChangeAspect="1"/>
          </p:cNvPicPr>
          <p:nvPr/>
        </p:nvPicPr>
        <p:blipFill>
          <a:blip r:embed="rId3"/>
          <a:stretch>
            <a:fillRect/>
          </a:stretch>
        </p:blipFill>
        <p:spPr>
          <a:xfrm>
            <a:off x="1996442" y="5166016"/>
            <a:ext cx="279221" cy="817428"/>
          </a:xfrm>
          <a:prstGeom prst="rect">
            <a:avLst/>
          </a:prstGeom>
        </p:spPr>
      </p:pic>
      <p:pic>
        <p:nvPicPr>
          <p:cNvPr id="20" name="Picture 19"/>
          <p:cNvPicPr>
            <a:picLocks noChangeAspect="1"/>
          </p:cNvPicPr>
          <p:nvPr/>
        </p:nvPicPr>
        <p:blipFill>
          <a:blip r:embed="rId3"/>
          <a:stretch>
            <a:fillRect/>
          </a:stretch>
        </p:blipFill>
        <p:spPr>
          <a:xfrm>
            <a:off x="2419997" y="5166015"/>
            <a:ext cx="279221" cy="817428"/>
          </a:xfrm>
          <a:prstGeom prst="rect">
            <a:avLst/>
          </a:prstGeom>
        </p:spPr>
      </p:pic>
      <p:pic>
        <p:nvPicPr>
          <p:cNvPr id="21" name="Picture 20"/>
          <p:cNvPicPr>
            <a:picLocks noChangeAspect="1"/>
          </p:cNvPicPr>
          <p:nvPr/>
        </p:nvPicPr>
        <p:blipFill>
          <a:blip r:embed="rId3"/>
          <a:stretch>
            <a:fillRect/>
          </a:stretch>
        </p:blipFill>
        <p:spPr>
          <a:xfrm>
            <a:off x="2840455" y="5166014"/>
            <a:ext cx="279221" cy="817428"/>
          </a:xfrm>
          <a:prstGeom prst="rect">
            <a:avLst/>
          </a:prstGeom>
        </p:spPr>
      </p:pic>
      <p:sp>
        <p:nvSpPr>
          <p:cNvPr id="24" name="Striped Right Arrow 23"/>
          <p:cNvSpPr/>
          <p:nvPr/>
        </p:nvSpPr>
        <p:spPr>
          <a:xfrm>
            <a:off x="4001177" y="5288772"/>
            <a:ext cx="547476" cy="352345"/>
          </a:xfrm>
          <a:prstGeom prst="stripedRightArrow">
            <a:avLst/>
          </a:prstGeom>
          <a:solidFill>
            <a:schemeClr val="accent5"/>
          </a:solidFill>
          <a:ln w="6350" cap="flat" cmpd="sng" algn="ctr">
            <a:noFill/>
            <a:prstDash val="solid"/>
          </a:ln>
          <a:effectLst/>
        </p:spPr>
        <p:txBody>
          <a:bodyPr lIns="76169" tIns="38083" rIns="76169" bIns="38083" rtlCol="0" anchor="ctr"/>
          <a:lstStyle/>
          <a:p>
            <a:pPr algn="ctr" defTabSz="761641">
              <a:defRPr/>
            </a:pPr>
            <a:endParaRPr lang="en-US" sz="1765" kern="0">
              <a:solidFill>
                <a:srgbClr val="FFFFFF"/>
              </a:solidFill>
              <a:latin typeface="Segoe UI"/>
            </a:endParaRPr>
          </a:p>
        </p:txBody>
      </p:sp>
      <p:grpSp>
        <p:nvGrpSpPr>
          <p:cNvPr id="132" name="Group 131"/>
          <p:cNvGrpSpPr/>
          <p:nvPr/>
        </p:nvGrpSpPr>
        <p:grpSpPr>
          <a:xfrm>
            <a:off x="4921531" y="5164269"/>
            <a:ext cx="997434" cy="687885"/>
            <a:chOff x="5571329" y="8369695"/>
            <a:chExt cx="1289054" cy="889002"/>
          </a:xfrm>
        </p:grpSpPr>
        <p:sp>
          <p:nvSpPr>
            <p:cNvPr id="74" name="Freeform 37"/>
            <p:cNvSpPr>
              <a:spLocks/>
            </p:cNvSpPr>
            <p:nvPr/>
          </p:nvSpPr>
          <p:spPr bwMode="auto">
            <a:xfrm>
              <a:off x="5571329" y="8606233"/>
              <a:ext cx="82550" cy="87313"/>
            </a:xfrm>
            <a:custGeom>
              <a:avLst/>
              <a:gdLst>
                <a:gd name="T0" fmla="*/ 0 w 52"/>
                <a:gd name="T1" fmla="*/ 5 h 55"/>
                <a:gd name="T2" fmla="*/ 46 w 52"/>
                <a:gd name="T3" fmla="*/ 55 h 55"/>
                <a:gd name="T4" fmla="*/ 52 w 52"/>
                <a:gd name="T5" fmla="*/ 50 h 55"/>
                <a:gd name="T6" fmla="*/ 7 w 52"/>
                <a:gd name="T7" fmla="*/ 0 h 55"/>
                <a:gd name="T8" fmla="*/ 0 w 52"/>
                <a:gd name="T9" fmla="*/ 5 h 55"/>
              </a:gdLst>
              <a:ahLst/>
              <a:cxnLst>
                <a:cxn ang="0">
                  <a:pos x="T0" y="T1"/>
                </a:cxn>
                <a:cxn ang="0">
                  <a:pos x="T2" y="T3"/>
                </a:cxn>
                <a:cxn ang="0">
                  <a:pos x="T4" y="T5"/>
                </a:cxn>
                <a:cxn ang="0">
                  <a:pos x="T6" y="T7"/>
                </a:cxn>
                <a:cxn ang="0">
                  <a:pos x="T8" y="T9"/>
                </a:cxn>
              </a:cxnLst>
              <a:rect l="0" t="0" r="r" b="b"/>
              <a:pathLst>
                <a:path w="52" h="55">
                  <a:moveTo>
                    <a:pt x="0" y="5"/>
                  </a:moveTo>
                  <a:lnTo>
                    <a:pt x="46" y="55"/>
                  </a:lnTo>
                  <a:lnTo>
                    <a:pt x="52" y="50"/>
                  </a:lnTo>
                  <a:lnTo>
                    <a:pt x="7" y="0"/>
                  </a:lnTo>
                  <a:lnTo>
                    <a:pt x="0" y="5"/>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75" name="Freeform 38"/>
            <p:cNvSpPr>
              <a:spLocks/>
            </p:cNvSpPr>
            <p:nvPr/>
          </p:nvSpPr>
          <p:spPr bwMode="auto">
            <a:xfrm>
              <a:off x="5611017" y="8580833"/>
              <a:ext cx="60325" cy="68263"/>
            </a:xfrm>
            <a:custGeom>
              <a:avLst/>
              <a:gdLst>
                <a:gd name="T0" fmla="*/ 0 w 38"/>
                <a:gd name="T1" fmla="*/ 7 h 43"/>
                <a:gd name="T2" fmla="*/ 30 w 38"/>
                <a:gd name="T3" fmla="*/ 43 h 43"/>
                <a:gd name="T4" fmla="*/ 38 w 38"/>
                <a:gd name="T5" fmla="*/ 36 h 43"/>
                <a:gd name="T6" fmla="*/ 7 w 38"/>
                <a:gd name="T7" fmla="*/ 0 h 43"/>
                <a:gd name="T8" fmla="*/ 0 w 38"/>
                <a:gd name="T9" fmla="*/ 7 h 43"/>
              </a:gdLst>
              <a:ahLst/>
              <a:cxnLst>
                <a:cxn ang="0">
                  <a:pos x="T0" y="T1"/>
                </a:cxn>
                <a:cxn ang="0">
                  <a:pos x="T2" y="T3"/>
                </a:cxn>
                <a:cxn ang="0">
                  <a:pos x="T4" y="T5"/>
                </a:cxn>
                <a:cxn ang="0">
                  <a:pos x="T6" y="T7"/>
                </a:cxn>
                <a:cxn ang="0">
                  <a:pos x="T8" y="T9"/>
                </a:cxn>
              </a:cxnLst>
              <a:rect l="0" t="0" r="r" b="b"/>
              <a:pathLst>
                <a:path w="38" h="43">
                  <a:moveTo>
                    <a:pt x="0" y="7"/>
                  </a:moveTo>
                  <a:lnTo>
                    <a:pt x="30" y="43"/>
                  </a:lnTo>
                  <a:lnTo>
                    <a:pt x="38" y="36"/>
                  </a:lnTo>
                  <a:lnTo>
                    <a:pt x="7" y="0"/>
                  </a:lnTo>
                  <a:lnTo>
                    <a:pt x="0" y="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76" name="Freeform 39"/>
            <p:cNvSpPr>
              <a:spLocks/>
            </p:cNvSpPr>
            <p:nvPr/>
          </p:nvSpPr>
          <p:spPr bwMode="auto">
            <a:xfrm>
              <a:off x="5647530" y="8553846"/>
              <a:ext cx="57150" cy="69850"/>
            </a:xfrm>
            <a:custGeom>
              <a:avLst/>
              <a:gdLst>
                <a:gd name="T0" fmla="*/ 0 w 36"/>
                <a:gd name="T1" fmla="*/ 6 h 44"/>
                <a:gd name="T2" fmla="*/ 28 w 36"/>
                <a:gd name="T3" fmla="*/ 44 h 44"/>
                <a:gd name="T4" fmla="*/ 36 w 36"/>
                <a:gd name="T5" fmla="*/ 38 h 44"/>
                <a:gd name="T6" fmla="*/ 8 w 36"/>
                <a:gd name="T7" fmla="*/ 0 h 44"/>
                <a:gd name="T8" fmla="*/ 0 w 36"/>
                <a:gd name="T9" fmla="*/ 6 h 44"/>
              </a:gdLst>
              <a:ahLst/>
              <a:cxnLst>
                <a:cxn ang="0">
                  <a:pos x="T0" y="T1"/>
                </a:cxn>
                <a:cxn ang="0">
                  <a:pos x="T2" y="T3"/>
                </a:cxn>
                <a:cxn ang="0">
                  <a:pos x="T4" y="T5"/>
                </a:cxn>
                <a:cxn ang="0">
                  <a:pos x="T6" y="T7"/>
                </a:cxn>
                <a:cxn ang="0">
                  <a:pos x="T8" y="T9"/>
                </a:cxn>
              </a:cxnLst>
              <a:rect l="0" t="0" r="r" b="b"/>
              <a:pathLst>
                <a:path w="36" h="44">
                  <a:moveTo>
                    <a:pt x="0" y="6"/>
                  </a:moveTo>
                  <a:lnTo>
                    <a:pt x="28" y="44"/>
                  </a:lnTo>
                  <a:lnTo>
                    <a:pt x="36" y="38"/>
                  </a:lnTo>
                  <a:lnTo>
                    <a:pt x="8" y="0"/>
                  </a:lnTo>
                  <a:lnTo>
                    <a:pt x="0" y="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77" name="Freeform 40"/>
            <p:cNvSpPr>
              <a:spLocks/>
            </p:cNvSpPr>
            <p:nvPr/>
          </p:nvSpPr>
          <p:spPr bwMode="auto">
            <a:xfrm>
              <a:off x="5684042" y="8528446"/>
              <a:ext cx="55563" cy="69850"/>
            </a:xfrm>
            <a:custGeom>
              <a:avLst/>
              <a:gdLst>
                <a:gd name="T0" fmla="*/ 0 w 35"/>
                <a:gd name="T1" fmla="*/ 5 h 44"/>
                <a:gd name="T2" fmla="*/ 27 w 35"/>
                <a:gd name="T3" fmla="*/ 44 h 44"/>
                <a:gd name="T4" fmla="*/ 35 w 35"/>
                <a:gd name="T5" fmla="*/ 39 h 44"/>
                <a:gd name="T6" fmla="*/ 9 w 35"/>
                <a:gd name="T7" fmla="*/ 0 h 44"/>
                <a:gd name="T8" fmla="*/ 0 w 35"/>
                <a:gd name="T9" fmla="*/ 5 h 44"/>
              </a:gdLst>
              <a:ahLst/>
              <a:cxnLst>
                <a:cxn ang="0">
                  <a:pos x="T0" y="T1"/>
                </a:cxn>
                <a:cxn ang="0">
                  <a:pos x="T2" y="T3"/>
                </a:cxn>
                <a:cxn ang="0">
                  <a:pos x="T4" y="T5"/>
                </a:cxn>
                <a:cxn ang="0">
                  <a:pos x="T6" y="T7"/>
                </a:cxn>
                <a:cxn ang="0">
                  <a:pos x="T8" y="T9"/>
                </a:cxn>
              </a:cxnLst>
              <a:rect l="0" t="0" r="r" b="b"/>
              <a:pathLst>
                <a:path w="35" h="44">
                  <a:moveTo>
                    <a:pt x="0" y="5"/>
                  </a:moveTo>
                  <a:lnTo>
                    <a:pt x="27" y="44"/>
                  </a:lnTo>
                  <a:lnTo>
                    <a:pt x="35" y="39"/>
                  </a:lnTo>
                  <a:lnTo>
                    <a:pt x="9" y="0"/>
                  </a:lnTo>
                  <a:lnTo>
                    <a:pt x="0" y="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78" name="Freeform 41"/>
            <p:cNvSpPr>
              <a:spLocks/>
            </p:cNvSpPr>
            <p:nvPr/>
          </p:nvSpPr>
          <p:spPr bwMode="auto">
            <a:xfrm>
              <a:off x="5725317" y="8503045"/>
              <a:ext cx="50800" cy="73025"/>
            </a:xfrm>
            <a:custGeom>
              <a:avLst/>
              <a:gdLst>
                <a:gd name="T0" fmla="*/ 0 w 32"/>
                <a:gd name="T1" fmla="*/ 6 h 46"/>
                <a:gd name="T2" fmla="*/ 23 w 32"/>
                <a:gd name="T3" fmla="*/ 46 h 46"/>
                <a:gd name="T4" fmla="*/ 32 w 32"/>
                <a:gd name="T5" fmla="*/ 41 h 46"/>
                <a:gd name="T6" fmla="*/ 8 w 32"/>
                <a:gd name="T7" fmla="*/ 0 h 46"/>
                <a:gd name="T8" fmla="*/ 0 w 32"/>
                <a:gd name="T9" fmla="*/ 6 h 46"/>
              </a:gdLst>
              <a:ahLst/>
              <a:cxnLst>
                <a:cxn ang="0">
                  <a:pos x="T0" y="T1"/>
                </a:cxn>
                <a:cxn ang="0">
                  <a:pos x="T2" y="T3"/>
                </a:cxn>
                <a:cxn ang="0">
                  <a:pos x="T4" y="T5"/>
                </a:cxn>
                <a:cxn ang="0">
                  <a:pos x="T6" y="T7"/>
                </a:cxn>
                <a:cxn ang="0">
                  <a:pos x="T8" y="T9"/>
                </a:cxn>
              </a:cxnLst>
              <a:rect l="0" t="0" r="r" b="b"/>
              <a:pathLst>
                <a:path w="32" h="46">
                  <a:moveTo>
                    <a:pt x="0" y="6"/>
                  </a:moveTo>
                  <a:lnTo>
                    <a:pt x="23" y="46"/>
                  </a:lnTo>
                  <a:lnTo>
                    <a:pt x="32" y="41"/>
                  </a:lnTo>
                  <a:lnTo>
                    <a:pt x="8" y="0"/>
                  </a:lnTo>
                  <a:lnTo>
                    <a:pt x="0" y="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79" name="Freeform 42"/>
            <p:cNvSpPr>
              <a:spLocks/>
            </p:cNvSpPr>
            <p:nvPr/>
          </p:nvSpPr>
          <p:spPr bwMode="auto">
            <a:xfrm>
              <a:off x="5760242" y="8474470"/>
              <a:ext cx="65088" cy="101600"/>
            </a:xfrm>
            <a:custGeom>
              <a:avLst/>
              <a:gdLst>
                <a:gd name="T0" fmla="*/ 0 w 41"/>
                <a:gd name="T1" fmla="*/ 4 h 64"/>
                <a:gd name="T2" fmla="*/ 32 w 41"/>
                <a:gd name="T3" fmla="*/ 64 h 64"/>
                <a:gd name="T4" fmla="*/ 41 w 41"/>
                <a:gd name="T5" fmla="*/ 60 h 64"/>
                <a:gd name="T6" fmla="*/ 8 w 41"/>
                <a:gd name="T7" fmla="*/ 0 h 64"/>
                <a:gd name="T8" fmla="*/ 0 w 41"/>
                <a:gd name="T9" fmla="*/ 4 h 64"/>
              </a:gdLst>
              <a:ahLst/>
              <a:cxnLst>
                <a:cxn ang="0">
                  <a:pos x="T0" y="T1"/>
                </a:cxn>
                <a:cxn ang="0">
                  <a:pos x="T2" y="T3"/>
                </a:cxn>
                <a:cxn ang="0">
                  <a:pos x="T4" y="T5"/>
                </a:cxn>
                <a:cxn ang="0">
                  <a:pos x="T6" y="T7"/>
                </a:cxn>
                <a:cxn ang="0">
                  <a:pos x="T8" y="T9"/>
                </a:cxn>
              </a:cxnLst>
              <a:rect l="0" t="0" r="r" b="b"/>
              <a:pathLst>
                <a:path w="41" h="64">
                  <a:moveTo>
                    <a:pt x="0" y="4"/>
                  </a:moveTo>
                  <a:lnTo>
                    <a:pt x="32" y="64"/>
                  </a:lnTo>
                  <a:lnTo>
                    <a:pt x="41" y="60"/>
                  </a:lnTo>
                  <a:lnTo>
                    <a:pt x="8" y="0"/>
                  </a:lnTo>
                  <a:lnTo>
                    <a:pt x="0" y="4"/>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0" name="Freeform 43"/>
            <p:cNvSpPr>
              <a:spLocks/>
            </p:cNvSpPr>
            <p:nvPr/>
          </p:nvSpPr>
          <p:spPr bwMode="auto">
            <a:xfrm>
              <a:off x="5804693" y="8461770"/>
              <a:ext cx="46038" cy="73025"/>
            </a:xfrm>
            <a:custGeom>
              <a:avLst/>
              <a:gdLst>
                <a:gd name="T0" fmla="*/ 0 w 29"/>
                <a:gd name="T1" fmla="*/ 4 h 46"/>
                <a:gd name="T2" fmla="*/ 21 w 29"/>
                <a:gd name="T3" fmla="*/ 46 h 46"/>
                <a:gd name="T4" fmla="*/ 29 w 29"/>
                <a:gd name="T5" fmla="*/ 42 h 46"/>
                <a:gd name="T6" fmla="*/ 10 w 29"/>
                <a:gd name="T7" fmla="*/ 0 h 46"/>
                <a:gd name="T8" fmla="*/ 0 w 29"/>
                <a:gd name="T9" fmla="*/ 4 h 46"/>
              </a:gdLst>
              <a:ahLst/>
              <a:cxnLst>
                <a:cxn ang="0">
                  <a:pos x="T0" y="T1"/>
                </a:cxn>
                <a:cxn ang="0">
                  <a:pos x="T2" y="T3"/>
                </a:cxn>
                <a:cxn ang="0">
                  <a:pos x="T4" y="T5"/>
                </a:cxn>
                <a:cxn ang="0">
                  <a:pos x="T6" y="T7"/>
                </a:cxn>
                <a:cxn ang="0">
                  <a:pos x="T8" y="T9"/>
                </a:cxn>
              </a:cxnLst>
              <a:rect l="0" t="0" r="r" b="b"/>
              <a:pathLst>
                <a:path w="29" h="46">
                  <a:moveTo>
                    <a:pt x="0" y="4"/>
                  </a:moveTo>
                  <a:lnTo>
                    <a:pt x="21" y="46"/>
                  </a:lnTo>
                  <a:lnTo>
                    <a:pt x="29" y="42"/>
                  </a:lnTo>
                  <a:lnTo>
                    <a:pt x="10" y="0"/>
                  </a:lnTo>
                  <a:lnTo>
                    <a:pt x="0" y="4"/>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1" name="Freeform 44"/>
            <p:cNvSpPr>
              <a:spLocks/>
            </p:cNvSpPr>
            <p:nvPr/>
          </p:nvSpPr>
          <p:spPr bwMode="auto">
            <a:xfrm>
              <a:off x="5847555" y="8442720"/>
              <a:ext cx="44450" cy="76200"/>
            </a:xfrm>
            <a:custGeom>
              <a:avLst/>
              <a:gdLst>
                <a:gd name="T0" fmla="*/ 0 w 28"/>
                <a:gd name="T1" fmla="*/ 5 h 48"/>
                <a:gd name="T2" fmla="*/ 18 w 28"/>
                <a:gd name="T3" fmla="*/ 48 h 48"/>
                <a:gd name="T4" fmla="*/ 28 w 28"/>
                <a:gd name="T5" fmla="*/ 44 h 48"/>
                <a:gd name="T6" fmla="*/ 9 w 28"/>
                <a:gd name="T7" fmla="*/ 0 h 48"/>
                <a:gd name="T8" fmla="*/ 0 w 28"/>
                <a:gd name="T9" fmla="*/ 5 h 48"/>
              </a:gdLst>
              <a:ahLst/>
              <a:cxnLst>
                <a:cxn ang="0">
                  <a:pos x="T0" y="T1"/>
                </a:cxn>
                <a:cxn ang="0">
                  <a:pos x="T2" y="T3"/>
                </a:cxn>
                <a:cxn ang="0">
                  <a:pos x="T4" y="T5"/>
                </a:cxn>
                <a:cxn ang="0">
                  <a:pos x="T6" y="T7"/>
                </a:cxn>
                <a:cxn ang="0">
                  <a:pos x="T8" y="T9"/>
                </a:cxn>
              </a:cxnLst>
              <a:rect l="0" t="0" r="r" b="b"/>
              <a:pathLst>
                <a:path w="28" h="48">
                  <a:moveTo>
                    <a:pt x="0" y="5"/>
                  </a:moveTo>
                  <a:lnTo>
                    <a:pt x="18" y="48"/>
                  </a:lnTo>
                  <a:lnTo>
                    <a:pt x="28" y="44"/>
                  </a:lnTo>
                  <a:lnTo>
                    <a:pt x="9" y="0"/>
                  </a:lnTo>
                  <a:lnTo>
                    <a:pt x="0" y="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2" name="Freeform 45"/>
            <p:cNvSpPr>
              <a:spLocks/>
            </p:cNvSpPr>
            <p:nvPr/>
          </p:nvSpPr>
          <p:spPr bwMode="auto">
            <a:xfrm>
              <a:off x="5892005" y="8428433"/>
              <a:ext cx="39688" cy="74613"/>
            </a:xfrm>
            <a:custGeom>
              <a:avLst/>
              <a:gdLst>
                <a:gd name="T0" fmla="*/ 0 w 25"/>
                <a:gd name="T1" fmla="*/ 2 h 47"/>
                <a:gd name="T2" fmla="*/ 15 w 25"/>
                <a:gd name="T3" fmla="*/ 47 h 47"/>
                <a:gd name="T4" fmla="*/ 25 w 25"/>
                <a:gd name="T5" fmla="*/ 43 h 47"/>
                <a:gd name="T6" fmla="*/ 8 w 25"/>
                <a:gd name="T7" fmla="*/ 0 h 47"/>
                <a:gd name="T8" fmla="*/ 0 w 25"/>
                <a:gd name="T9" fmla="*/ 2 h 47"/>
              </a:gdLst>
              <a:ahLst/>
              <a:cxnLst>
                <a:cxn ang="0">
                  <a:pos x="T0" y="T1"/>
                </a:cxn>
                <a:cxn ang="0">
                  <a:pos x="T2" y="T3"/>
                </a:cxn>
                <a:cxn ang="0">
                  <a:pos x="T4" y="T5"/>
                </a:cxn>
                <a:cxn ang="0">
                  <a:pos x="T6" y="T7"/>
                </a:cxn>
                <a:cxn ang="0">
                  <a:pos x="T8" y="T9"/>
                </a:cxn>
              </a:cxnLst>
              <a:rect l="0" t="0" r="r" b="b"/>
              <a:pathLst>
                <a:path w="25" h="47">
                  <a:moveTo>
                    <a:pt x="0" y="2"/>
                  </a:moveTo>
                  <a:lnTo>
                    <a:pt x="15" y="47"/>
                  </a:lnTo>
                  <a:lnTo>
                    <a:pt x="25" y="43"/>
                  </a:lnTo>
                  <a:lnTo>
                    <a:pt x="8" y="0"/>
                  </a:lnTo>
                  <a:lnTo>
                    <a:pt x="0" y="2"/>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3" name="Freeform 46"/>
            <p:cNvSpPr>
              <a:spLocks/>
            </p:cNvSpPr>
            <p:nvPr/>
          </p:nvSpPr>
          <p:spPr bwMode="auto">
            <a:xfrm>
              <a:off x="5936455" y="8414145"/>
              <a:ext cx="34925" cy="76200"/>
            </a:xfrm>
            <a:custGeom>
              <a:avLst/>
              <a:gdLst>
                <a:gd name="T0" fmla="*/ 0 w 22"/>
                <a:gd name="T1" fmla="*/ 3 h 48"/>
                <a:gd name="T2" fmla="*/ 12 w 22"/>
                <a:gd name="T3" fmla="*/ 48 h 48"/>
                <a:gd name="T4" fmla="*/ 22 w 22"/>
                <a:gd name="T5" fmla="*/ 45 h 48"/>
                <a:gd name="T6" fmla="*/ 8 w 22"/>
                <a:gd name="T7" fmla="*/ 0 h 48"/>
                <a:gd name="T8" fmla="*/ 0 w 22"/>
                <a:gd name="T9" fmla="*/ 3 h 48"/>
              </a:gdLst>
              <a:ahLst/>
              <a:cxnLst>
                <a:cxn ang="0">
                  <a:pos x="T0" y="T1"/>
                </a:cxn>
                <a:cxn ang="0">
                  <a:pos x="T2" y="T3"/>
                </a:cxn>
                <a:cxn ang="0">
                  <a:pos x="T4" y="T5"/>
                </a:cxn>
                <a:cxn ang="0">
                  <a:pos x="T6" y="T7"/>
                </a:cxn>
                <a:cxn ang="0">
                  <a:pos x="T8" y="T9"/>
                </a:cxn>
              </a:cxnLst>
              <a:rect l="0" t="0" r="r" b="b"/>
              <a:pathLst>
                <a:path w="22" h="48">
                  <a:moveTo>
                    <a:pt x="0" y="3"/>
                  </a:moveTo>
                  <a:lnTo>
                    <a:pt x="12" y="48"/>
                  </a:lnTo>
                  <a:lnTo>
                    <a:pt x="22" y="45"/>
                  </a:lnTo>
                  <a:lnTo>
                    <a:pt x="8" y="0"/>
                  </a:lnTo>
                  <a:lnTo>
                    <a:pt x="0" y="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4" name="Freeform 47"/>
            <p:cNvSpPr>
              <a:spLocks/>
            </p:cNvSpPr>
            <p:nvPr/>
          </p:nvSpPr>
          <p:spPr bwMode="auto">
            <a:xfrm>
              <a:off x="5977731" y="8395095"/>
              <a:ext cx="39688" cy="106363"/>
            </a:xfrm>
            <a:custGeom>
              <a:avLst/>
              <a:gdLst>
                <a:gd name="T0" fmla="*/ 0 w 25"/>
                <a:gd name="T1" fmla="*/ 2 h 67"/>
                <a:gd name="T2" fmla="*/ 17 w 25"/>
                <a:gd name="T3" fmla="*/ 67 h 67"/>
                <a:gd name="T4" fmla="*/ 25 w 25"/>
                <a:gd name="T5" fmla="*/ 65 h 67"/>
                <a:gd name="T6" fmla="*/ 9 w 25"/>
                <a:gd name="T7" fmla="*/ 0 h 67"/>
                <a:gd name="T8" fmla="*/ 0 w 25"/>
                <a:gd name="T9" fmla="*/ 2 h 67"/>
              </a:gdLst>
              <a:ahLst/>
              <a:cxnLst>
                <a:cxn ang="0">
                  <a:pos x="T0" y="T1"/>
                </a:cxn>
                <a:cxn ang="0">
                  <a:pos x="T2" y="T3"/>
                </a:cxn>
                <a:cxn ang="0">
                  <a:pos x="T4" y="T5"/>
                </a:cxn>
                <a:cxn ang="0">
                  <a:pos x="T6" y="T7"/>
                </a:cxn>
                <a:cxn ang="0">
                  <a:pos x="T8" y="T9"/>
                </a:cxn>
              </a:cxnLst>
              <a:rect l="0" t="0" r="r" b="b"/>
              <a:pathLst>
                <a:path w="25" h="67">
                  <a:moveTo>
                    <a:pt x="0" y="2"/>
                  </a:moveTo>
                  <a:lnTo>
                    <a:pt x="17" y="67"/>
                  </a:lnTo>
                  <a:lnTo>
                    <a:pt x="25" y="65"/>
                  </a:lnTo>
                  <a:lnTo>
                    <a:pt x="9" y="0"/>
                  </a:lnTo>
                  <a:lnTo>
                    <a:pt x="0" y="2"/>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5" name="Freeform 48"/>
            <p:cNvSpPr>
              <a:spLocks/>
            </p:cNvSpPr>
            <p:nvPr/>
          </p:nvSpPr>
          <p:spPr bwMode="auto">
            <a:xfrm>
              <a:off x="6025356" y="8391920"/>
              <a:ext cx="30163" cy="76200"/>
            </a:xfrm>
            <a:custGeom>
              <a:avLst/>
              <a:gdLst>
                <a:gd name="T0" fmla="*/ 0 w 19"/>
                <a:gd name="T1" fmla="*/ 2 h 48"/>
                <a:gd name="T2" fmla="*/ 9 w 19"/>
                <a:gd name="T3" fmla="*/ 48 h 48"/>
                <a:gd name="T4" fmla="*/ 19 w 19"/>
                <a:gd name="T5" fmla="*/ 46 h 48"/>
                <a:gd name="T6" fmla="*/ 9 w 19"/>
                <a:gd name="T7" fmla="*/ 0 h 48"/>
                <a:gd name="T8" fmla="*/ 0 w 19"/>
                <a:gd name="T9" fmla="*/ 2 h 48"/>
              </a:gdLst>
              <a:ahLst/>
              <a:cxnLst>
                <a:cxn ang="0">
                  <a:pos x="T0" y="T1"/>
                </a:cxn>
                <a:cxn ang="0">
                  <a:pos x="T2" y="T3"/>
                </a:cxn>
                <a:cxn ang="0">
                  <a:pos x="T4" y="T5"/>
                </a:cxn>
                <a:cxn ang="0">
                  <a:pos x="T6" y="T7"/>
                </a:cxn>
                <a:cxn ang="0">
                  <a:pos x="T8" y="T9"/>
                </a:cxn>
              </a:cxnLst>
              <a:rect l="0" t="0" r="r" b="b"/>
              <a:pathLst>
                <a:path w="19" h="48">
                  <a:moveTo>
                    <a:pt x="0" y="2"/>
                  </a:moveTo>
                  <a:lnTo>
                    <a:pt x="9" y="48"/>
                  </a:lnTo>
                  <a:lnTo>
                    <a:pt x="19" y="46"/>
                  </a:lnTo>
                  <a:lnTo>
                    <a:pt x="9" y="0"/>
                  </a:lnTo>
                  <a:lnTo>
                    <a:pt x="0" y="2"/>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6" name="Freeform 49"/>
            <p:cNvSpPr>
              <a:spLocks/>
            </p:cNvSpPr>
            <p:nvPr/>
          </p:nvSpPr>
          <p:spPr bwMode="auto">
            <a:xfrm>
              <a:off x="6071393" y="8385570"/>
              <a:ext cx="26988" cy="76200"/>
            </a:xfrm>
            <a:custGeom>
              <a:avLst/>
              <a:gdLst>
                <a:gd name="T0" fmla="*/ 0 w 17"/>
                <a:gd name="T1" fmla="*/ 1 h 48"/>
                <a:gd name="T2" fmla="*/ 6 w 17"/>
                <a:gd name="T3" fmla="*/ 48 h 48"/>
                <a:gd name="T4" fmla="*/ 17 w 17"/>
                <a:gd name="T5" fmla="*/ 46 h 48"/>
                <a:gd name="T6" fmla="*/ 10 w 17"/>
                <a:gd name="T7" fmla="*/ 0 h 48"/>
                <a:gd name="T8" fmla="*/ 0 w 17"/>
                <a:gd name="T9" fmla="*/ 1 h 48"/>
              </a:gdLst>
              <a:ahLst/>
              <a:cxnLst>
                <a:cxn ang="0">
                  <a:pos x="T0" y="T1"/>
                </a:cxn>
                <a:cxn ang="0">
                  <a:pos x="T2" y="T3"/>
                </a:cxn>
                <a:cxn ang="0">
                  <a:pos x="T4" y="T5"/>
                </a:cxn>
                <a:cxn ang="0">
                  <a:pos x="T6" y="T7"/>
                </a:cxn>
                <a:cxn ang="0">
                  <a:pos x="T8" y="T9"/>
                </a:cxn>
              </a:cxnLst>
              <a:rect l="0" t="0" r="r" b="b"/>
              <a:pathLst>
                <a:path w="17" h="48">
                  <a:moveTo>
                    <a:pt x="0" y="1"/>
                  </a:moveTo>
                  <a:lnTo>
                    <a:pt x="6" y="48"/>
                  </a:lnTo>
                  <a:lnTo>
                    <a:pt x="17" y="46"/>
                  </a:lnTo>
                  <a:lnTo>
                    <a:pt x="10" y="0"/>
                  </a:lnTo>
                  <a:lnTo>
                    <a:pt x="0" y="1"/>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7" name="Freeform 50"/>
            <p:cNvSpPr>
              <a:spLocks/>
            </p:cNvSpPr>
            <p:nvPr/>
          </p:nvSpPr>
          <p:spPr bwMode="auto">
            <a:xfrm>
              <a:off x="6115843" y="8380808"/>
              <a:ext cx="23813" cy="73025"/>
            </a:xfrm>
            <a:custGeom>
              <a:avLst/>
              <a:gdLst>
                <a:gd name="T0" fmla="*/ 0 w 15"/>
                <a:gd name="T1" fmla="*/ 0 h 46"/>
                <a:gd name="T2" fmla="*/ 6 w 15"/>
                <a:gd name="T3" fmla="*/ 46 h 46"/>
                <a:gd name="T4" fmla="*/ 15 w 15"/>
                <a:gd name="T5" fmla="*/ 46 h 46"/>
                <a:gd name="T6" fmla="*/ 11 w 15"/>
                <a:gd name="T7" fmla="*/ 0 h 46"/>
                <a:gd name="T8" fmla="*/ 0 w 15"/>
                <a:gd name="T9" fmla="*/ 0 h 46"/>
              </a:gdLst>
              <a:ahLst/>
              <a:cxnLst>
                <a:cxn ang="0">
                  <a:pos x="T0" y="T1"/>
                </a:cxn>
                <a:cxn ang="0">
                  <a:pos x="T2" y="T3"/>
                </a:cxn>
                <a:cxn ang="0">
                  <a:pos x="T4" y="T5"/>
                </a:cxn>
                <a:cxn ang="0">
                  <a:pos x="T6" y="T7"/>
                </a:cxn>
                <a:cxn ang="0">
                  <a:pos x="T8" y="T9"/>
                </a:cxn>
              </a:cxnLst>
              <a:rect l="0" t="0" r="r" b="b"/>
              <a:pathLst>
                <a:path w="15" h="46">
                  <a:moveTo>
                    <a:pt x="0" y="0"/>
                  </a:moveTo>
                  <a:lnTo>
                    <a:pt x="6" y="46"/>
                  </a:lnTo>
                  <a:lnTo>
                    <a:pt x="15" y="46"/>
                  </a:lnTo>
                  <a:lnTo>
                    <a:pt x="11" y="0"/>
                  </a:lnTo>
                  <a:lnTo>
                    <a:pt x="0"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8" name="Freeform 51"/>
            <p:cNvSpPr>
              <a:spLocks/>
            </p:cNvSpPr>
            <p:nvPr/>
          </p:nvSpPr>
          <p:spPr bwMode="auto">
            <a:xfrm>
              <a:off x="6161881" y="8376045"/>
              <a:ext cx="20638" cy="76200"/>
            </a:xfrm>
            <a:custGeom>
              <a:avLst/>
              <a:gdLst>
                <a:gd name="T0" fmla="*/ 0 w 13"/>
                <a:gd name="T1" fmla="*/ 2 h 48"/>
                <a:gd name="T2" fmla="*/ 3 w 13"/>
                <a:gd name="T3" fmla="*/ 48 h 48"/>
                <a:gd name="T4" fmla="*/ 13 w 13"/>
                <a:gd name="T5" fmla="*/ 48 h 48"/>
                <a:gd name="T6" fmla="*/ 10 w 13"/>
                <a:gd name="T7" fmla="*/ 0 h 48"/>
                <a:gd name="T8" fmla="*/ 0 w 13"/>
                <a:gd name="T9" fmla="*/ 2 h 48"/>
              </a:gdLst>
              <a:ahLst/>
              <a:cxnLst>
                <a:cxn ang="0">
                  <a:pos x="T0" y="T1"/>
                </a:cxn>
                <a:cxn ang="0">
                  <a:pos x="T2" y="T3"/>
                </a:cxn>
                <a:cxn ang="0">
                  <a:pos x="T4" y="T5"/>
                </a:cxn>
                <a:cxn ang="0">
                  <a:pos x="T6" y="T7"/>
                </a:cxn>
                <a:cxn ang="0">
                  <a:pos x="T8" y="T9"/>
                </a:cxn>
              </a:cxnLst>
              <a:rect l="0" t="0" r="r" b="b"/>
              <a:pathLst>
                <a:path w="13" h="48">
                  <a:moveTo>
                    <a:pt x="0" y="2"/>
                  </a:moveTo>
                  <a:lnTo>
                    <a:pt x="3" y="48"/>
                  </a:lnTo>
                  <a:lnTo>
                    <a:pt x="13" y="48"/>
                  </a:lnTo>
                  <a:lnTo>
                    <a:pt x="10" y="0"/>
                  </a:lnTo>
                  <a:lnTo>
                    <a:pt x="0" y="2"/>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89" name="Freeform 52"/>
            <p:cNvSpPr>
              <a:spLocks/>
            </p:cNvSpPr>
            <p:nvPr/>
          </p:nvSpPr>
          <p:spPr bwMode="auto">
            <a:xfrm>
              <a:off x="6209506" y="8369695"/>
              <a:ext cx="15875" cy="106363"/>
            </a:xfrm>
            <a:custGeom>
              <a:avLst/>
              <a:gdLst>
                <a:gd name="T0" fmla="*/ 0 w 10"/>
                <a:gd name="T1" fmla="*/ 67 h 67"/>
                <a:gd name="T2" fmla="*/ 10 w 10"/>
                <a:gd name="T3" fmla="*/ 67 h 67"/>
                <a:gd name="T4" fmla="*/ 10 w 10"/>
                <a:gd name="T5" fmla="*/ 0 h 67"/>
                <a:gd name="T6" fmla="*/ 1 w 10"/>
                <a:gd name="T7" fmla="*/ 0 h 67"/>
                <a:gd name="T8" fmla="*/ 0 w 10"/>
                <a:gd name="T9" fmla="*/ 67 h 67"/>
              </a:gdLst>
              <a:ahLst/>
              <a:cxnLst>
                <a:cxn ang="0">
                  <a:pos x="T0" y="T1"/>
                </a:cxn>
                <a:cxn ang="0">
                  <a:pos x="T2" y="T3"/>
                </a:cxn>
                <a:cxn ang="0">
                  <a:pos x="T4" y="T5"/>
                </a:cxn>
                <a:cxn ang="0">
                  <a:pos x="T6" y="T7"/>
                </a:cxn>
                <a:cxn ang="0">
                  <a:pos x="T8" y="T9"/>
                </a:cxn>
              </a:cxnLst>
              <a:rect l="0" t="0" r="r" b="b"/>
              <a:pathLst>
                <a:path w="10" h="67">
                  <a:moveTo>
                    <a:pt x="0" y="67"/>
                  </a:moveTo>
                  <a:lnTo>
                    <a:pt x="10" y="67"/>
                  </a:lnTo>
                  <a:lnTo>
                    <a:pt x="10" y="0"/>
                  </a:lnTo>
                  <a:lnTo>
                    <a:pt x="1" y="0"/>
                  </a:lnTo>
                  <a:lnTo>
                    <a:pt x="0" y="67"/>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0" name="Freeform 53"/>
            <p:cNvSpPr>
              <a:spLocks/>
            </p:cNvSpPr>
            <p:nvPr/>
          </p:nvSpPr>
          <p:spPr bwMode="auto">
            <a:xfrm>
              <a:off x="6250781" y="8379220"/>
              <a:ext cx="20638" cy="73025"/>
            </a:xfrm>
            <a:custGeom>
              <a:avLst/>
              <a:gdLst>
                <a:gd name="T0" fmla="*/ 0 w 13"/>
                <a:gd name="T1" fmla="*/ 46 h 46"/>
                <a:gd name="T2" fmla="*/ 10 w 13"/>
                <a:gd name="T3" fmla="*/ 46 h 46"/>
                <a:gd name="T4" fmla="*/ 13 w 13"/>
                <a:gd name="T5" fmla="*/ 0 h 46"/>
                <a:gd name="T6" fmla="*/ 3 w 13"/>
                <a:gd name="T7" fmla="*/ 0 h 46"/>
                <a:gd name="T8" fmla="*/ 0 w 13"/>
                <a:gd name="T9" fmla="*/ 46 h 46"/>
              </a:gdLst>
              <a:ahLst/>
              <a:cxnLst>
                <a:cxn ang="0">
                  <a:pos x="T0" y="T1"/>
                </a:cxn>
                <a:cxn ang="0">
                  <a:pos x="T2" y="T3"/>
                </a:cxn>
                <a:cxn ang="0">
                  <a:pos x="T4" y="T5"/>
                </a:cxn>
                <a:cxn ang="0">
                  <a:pos x="T6" y="T7"/>
                </a:cxn>
                <a:cxn ang="0">
                  <a:pos x="T8" y="T9"/>
                </a:cxn>
              </a:cxnLst>
              <a:rect l="0" t="0" r="r" b="b"/>
              <a:pathLst>
                <a:path w="13" h="46">
                  <a:moveTo>
                    <a:pt x="0" y="46"/>
                  </a:moveTo>
                  <a:lnTo>
                    <a:pt x="10" y="46"/>
                  </a:lnTo>
                  <a:lnTo>
                    <a:pt x="13" y="0"/>
                  </a:lnTo>
                  <a:lnTo>
                    <a:pt x="3" y="0"/>
                  </a:lnTo>
                  <a:lnTo>
                    <a:pt x="0" y="4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1" name="Freeform 54"/>
            <p:cNvSpPr>
              <a:spLocks/>
            </p:cNvSpPr>
            <p:nvPr/>
          </p:nvSpPr>
          <p:spPr bwMode="auto">
            <a:xfrm>
              <a:off x="6293644" y="8380808"/>
              <a:ext cx="23813" cy="76200"/>
            </a:xfrm>
            <a:custGeom>
              <a:avLst/>
              <a:gdLst>
                <a:gd name="T0" fmla="*/ 0 w 15"/>
                <a:gd name="T1" fmla="*/ 46 h 48"/>
                <a:gd name="T2" fmla="*/ 10 w 15"/>
                <a:gd name="T3" fmla="*/ 48 h 48"/>
                <a:gd name="T4" fmla="*/ 15 w 15"/>
                <a:gd name="T5" fmla="*/ 2 h 48"/>
                <a:gd name="T6" fmla="*/ 6 w 15"/>
                <a:gd name="T7" fmla="*/ 0 h 48"/>
                <a:gd name="T8" fmla="*/ 0 w 15"/>
                <a:gd name="T9" fmla="*/ 46 h 48"/>
              </a:gdLst>
              <a:ahLst/>
              <a:cxnLst>
                <a:cxn ang="0">
                  <a:pos x="T0" y="T1"/>
                </a:cxn>
                <a:cxn ang="0">
                  <a:pos x="T2" y="T3"/>
                </a:cxn>
                <a:cxn ang="0">
                  <a:pos x="T4" y="T5"/>
                </a:cxn>
                <a:cxn ang="0">
                  <a:pos x="T6" y="T7"/>
                </a:cxn>
                <a:cxn ang="0">
                  <a:pos x="T8" y="T9"/>
                </a:cxn>
              </a:cxnLst>
              <a:rect l="0" t="0" r="r" b="b"/>
              <a:pathLst>
                <a:path w="15" h="48">
                  <a:moveTo>
                    <a:pt x="0" y="46"/>
                  </a:moveTo>
                  <a:lnTo>
                    <a:pt x="10" y="48"/>
                  </a:lnTo>
                  <a:lnTo>
                    <a:pt x="15" y="2"/>
                  </a:lnTo>
                  <a:lnTo>
                    <a:pt x="6" y="0"/>
                  </a:lnTo>
                  <a:lnTo>
                    <a:pt x="0" y="4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2" name="Freeform 55"/>
            <p:cNvSpPr>
              <a:spLocks/>
            </p:cNvSpPr>
            <p:nvPr/>
          </p:nvSpPr>
          <p:spPr bwMode="auto">
            <a:xfrm>
              <a:off x="6336507" y="8387158"/>
              <a:ext cx="28575" cy="76200"/>
            </a:xfrm>
            <a:custGeom>
              <a:avLst/>
              <a:gdLst>
                <a:gd name="T0" fmla="*/ 0 w 18"/>
                <a:gd name="T1" fmla="*/ 47 h 48"/>
                <a:gd name="T2" fmla="*/ 9 w 18"/>
                <a:gd name="T3" fmla="*/ 48 h 48"/>
                <a:gd name="T4" fmla="*/ 18 w 18"/>
                <a:gd name="T5" fmla="*/ 2 h 48"/>
                <a:gd name="T6" fmla="*/ 8 w 18"/>
                <a:gd name="T7" fmla="*/ 0 h 48"/>
                <a:gd name="T8" fmla="*/ 0 w 18"/>
                <a:gd name="T9" fmla="*/ 47 h 48"/>
              </a:gdLst>
              <a:ahLst/>
              <a:cxnLst>
                <a:cxn ang="0">
                  <a:pos x="T0" y="T1"/>
                </a:cxn>
                <a:cxn ang="0">
                  <a:pos x="T2" y="T3"/>
                </a:cxn>
                <a:cxn ang="0">
                  <a:pos x="T4" y="T5"/>
                </a:cxn>
                <a:cxn ang="0">
                  <a:pos x="T6" y="T7"/>
                </a:cxn>
                <a:cxn ang="0">
                  <a:pos x="T8" y="T9"/>
                </a:cxn>
              </a:cxnLst>
              <a:rect l="0" t="0" r="r" b="b"/>
              <a:pathLst>
                <a:path w="18" h="48">
                  <a:moveTo>
                    <a:pt x="0" y="47"/>
                  </a:moveTo>
                  <a:lnTo>
                    <a:pt x="9" y="48"/>
                  </a:lnTo>
                  <a:lnTo>
                    <a:pt x="18" y="2"/>
                  </a:lnTo>
                  <a:lnTo>
                    <a:pt x="8" y="0"/>
                  </a:lnTo>
                  <a:lnTo>
                    <a:pt x="0" y="47"/>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3" name="Freeform 56"/>
            <p:cNvSpPr>
              <a:spLocks/>
            </p:cNvSpPr>
            <p:nvPr/>
          </p:nvSpPr>
          <p:spPr bwMode="auto">
            <a:xfrm>
              <a:off x="6377782" y="8395095"/>
              <a:ext cx="31750" cy="74613"/>
            </a:xfrm>
            <a:custGeom>
              <a:avLst/>
              <a:gdLst>
                <a:gd name="T0" fmla="*/ 0 w 20"/>
                <a:gd name="T1" fmla="*/ 46 h 47"/>
                <a:gd name="T2" fmla="*/ 10 w 20"/>
                <a:gd name="T3" fmla="*/ 47 h 47"/>
                <a:gd name="T4" fmla="*/ 20 w 20"/>
                <a:gd name="T5" fmla="*/ 2 h 47"/>
                <a:gd name="T6" fmla="*/ 10 w 20"/>
                <a:gd name="T7" fmla="*/ 0 h 47"/>
                <a:gd name="T8" fmla="*/ 0 w 20"/>
                <a:gd name="T9" fmla="*/ 46 h 47"/>
              </a:gdLst>
              <a:ahLst/>
              <a:cxnLst>
                <a:cxn ang="0">
                  <a:pos x="T0" y="T1"/>
                </a:cxn>
                <a:cxn ang="0">
                  <a:pos x="T2" y="T3"/>
                </a:cxn>
                <a:cxn ang="0">
                  <a:pos x="T4" y="T5"/>
                </a:cxn>
                <a:cxn ang="0">
                  <a:pos x="T6" y="T7"/>
                </a:cxn>
                <a:cxn ang="0">
                  <a:pos x="T8" y="T9"/>
                </a:cxn>
              </a:cxnLst>
              <a:rect l="0" t="0" r="r" b="b"/>
              <a:pathLst>
                <a:path w="20" h="47">
                  <a:moveTo>
                    <a:pt x="0" y="46"/>
                  </a:moveTo>
                  <a:lnTo>
                    <a:pt x="10" y="47"/>
                  </a:lnTo>
                  <a:lnTo>
                    <a:pt x="20" y="2"/>
                  </a:lnTo>
                  <a:lnTo>
                    <a:pt x="10" y="0"/>
                  </a:lnTo>
                  <a:lnTo>
                    <a:pt x="0" y="46"/>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4" name="Freeform 57"/>
            <p:cNvSpPr>
              <a:spLocks/>
            </p:cNvSpPr>
            <p:nvPr/>
          </p:nvSpPr>
          <p:spPr bwMode="auto">
            <a:xfrm>
              <a:off x="6415882" y="8398270"/>
              <a:ext cx="39688" cy="104775"/>
            </a:xfrm>
            <a:custGeom>
              <a:avLst/>
              <a:gdLst>
                <a:gd name="T0" fmla="*/ 0 w 25"/>
                <a:gd name="T1" fmla="*/ 65 h 66"/>
                <a:gd name="T2" fmla="*/ 8 w 25"/>
                <a:gd name="T3" fmla="*/ 66 h 66"/>
                <a:gd name="T4" fmla="*/ 25 w 25"/>
                <a:gd name="T5" fmla="*/ 2 h 66"/>
                <a:gd name="T6" fmla="*/ 17 w 25"/>
                <a:gd name="T7" fmla="*/ 0 h 66"/>
                <a:gd name="T8" fmla="*/ 0 w 25"/>
                <a:gd name="T9" fmla="*/ 65 h 66"/>
              </a:gdLst>
              <a:ahLst/>
              <a:cxnLst>
                <a:cxn ang="0">
                  <a:pos x="T0" y="T1"/>
                </a:cxn>
                <a:cxn ang="0">
                  <a:pos x="T2" y="T3"/>
                </a:cxn>
                <a:cxn ang="0">
                  <a:pos x="T4" y="T5"/>
                </a:cxn>
                <a:cxn ang="0">
                  <a:pos x="T6" y="T7"/>
                </a:cxn>
                <a:cxn ang="0">
                  <a:pos x="T8" y="T9"/>
                </a:cxn>
              </a:cxnLst>
              <a:rect l="0" t="0" r="r" b="b"/>
              <a:pathLst>
                <a:path w="25" h="66">
                  <a:moveTo>
                    <a:pt x="0" y="65"/>
                  </a:moveTo>
                  <a:lnTo>
                    <a:pt x="8" y="66"/>
                  </a:lnTo>
                  <a:lnTo>
                    <a:pt x="25" y="2"/>
                  </a:lnTo>
                  <a:lnTo>
                    <a:pt x="17" y="0"/>
                  </a:lnTo>
                  <a:lnTo>
                    <a:pt x="0" y="65"/>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5" name="Freeform 58"/>
            <p:cNvSpPr>
              <a:spLocks/>
            </p:cNvSpPr>
            <p:nvPr/>
          </p:nvSpPr>
          <p:spPr bwMode="auto">
            <a:xfrm>
              <a:off x="6461919" y="8417320"/>
              <a:ext cx="38100" cy="74613"/>
            </a:xfrm>
            <a:custGeom>
              <a:avLst/>
              <a:gdLst>
                <a:gd name="T0" fmla="*/ 0 w 24"/>
                <a:gd name="T1" fmla="*/ 44 h 47"/>
                <a:gd name="T2" fmla="*/ 9 w 24"/>
                <a:gd name="T3" fmla="*/ 47 h 47"/>
                <a:gd name="T4" fmla="*/ 24 w 24"/>
                <a:gd name="T5" fmla="*/ 2 h 47"/>
                <a:gd name="T6" fmla="*/ 14 w 24"/>
                <a:gd name="T7" fmla="*/ 0 h 47"/>
                <a:gd name="T8" fmla="*/ 0 w 24"/>
                <a:gd name="T9" fmla="*/ 44 h 47"/>
              </a:gdLst>
              <a:ahLst/>
              <a:cxnLst>
                <a:cxn ang="0">
                  <a:pos x="T0" y="T1"/>
                </a:cxn>
                <a:cxn ang="0">
                  <a:pos x="T2" y="T3"/>
                </a:cxn>
                <a:cxn ang="0">
                  <a:pos x="T4" y="T5"/>
                </a:cxn>
                <a:cxn ang="0">
                  <a:pos x="T6" y="T7"/>
                </a:cxn>
                <a:cxn ang="0">
                  <a:pos x="T8" y="T9"/>
                </a:cxn>
              </a:cxnLst>
              <a:rect l="0" t="0" r="r" b="b"/>
              <a:pathLst>
                <a:path w="24" h="47">
                  <a:moveTo>
                    <a:pt x="0" y="44"/>
                  </a:moveTo>
                  <a:lnTo>
                    <a:pt x="9" y="47"/>
                  </a:lnTo>
                  <a:lnTo>
                    <a:pt x="24" y="2"/>
                  </a:lnTo>
                  <a:lnTo>
                    <a:pt x="14" y="0"/>
                  </a:lnTo>
                  <a:lnTo>
                    <a:pt x="0" y="44"/>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6" name="Freeform 59"/>
            <p:cNvSpPr>
              <a:spLocks/>
            </p:cNvSpPr>
            <p:nvPr/>
          </p:nvSpPr>
          <p:spPr bwMode="auto">
            <a:xfrm>
              <a:off x="6503195" y="8431608"/>
              <a:ext cx="39688" cy="76200"/>
            </a:xfrm>
            <a:custGeom>
              <a:avLst/>
              <a:gdLst>
                <a:gd name="T0" fmla="*/ 16 w 25"/>
                <a:gd name="T1" fmla="*/ 0 h 48"/>
                <a:gd name="T2" fmla="*/ 0 w 25"/>
                <a:gd name="T3" fmla="*/ 44 h 48"/>
                <a:gd name="T4" fmla="*/ 9 w 25"/>
                <a:gd name="T5" fmla="*/ 48 h 48"/>
                <a:gd name="T6" fmla="*/ 25 w 25"/>
                <a:gd name="T7" fmla="*/ 3 h 48"/>
                <a:gd name="T8" fmla="*/ 16 w 25"/>
                <a:gd name="T9" fmla="*/ 0 h 48"/>
              </a:gdLst>
              <a:ahLst/>
              <a:cxnLst>
                <a:cxn ang="0">
                  <a:pos x="T0" y="T1"/>
                </a:cxn>
                <a:cxn ang="0">
                  <a:pos x="T2" y="T3"/>
                </a:cxn>
                <a:cxn ang="0">
                  <a:pos x="T4" y="T5"/>
                </a:cxn>
                <a:cxn ang="0">
                  <a:pos x="T6" y="T7"/>
                </a:cxn>
                <a:cxn ang="0">
                  <a:pos x="T8" y="T9"/>
                </a:cxn>
              </a:cxnLst>
              <a:rect l="0" t="0" r="r" b="b"/>
              <a:pathLst>
                <a:path w="25" h="48">
                  <a:moveTo>
                    <a:pt x="16" y="0"/>
                  </a:moveTo>
                  <a:lnTo>
                    <a:pt x="0" y="44"/>
                  </a:lnTo>
                  <a:lnTo>
                    <a:pt x="9" y="48"/>
                  </a:lnTo>
                  <a:lnTo>
                    <a:pt x="25" y="3"/>
                  </a:lnTo>
                  <a:lnTo>
                    <a:pt x="16"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7" name="Freeform 60"/>
            <p:cNvSpPr>
              <a:spLocks/>
            </p:cNvSpPr>
            <p:nvPr/>
          </p:nvSpPr>
          <p:spPr bwMode="auto">
            <a:xfrm>
              <a:off x="6542882" y="8447483"/>
              <a:ext cx="44450" cy="76200"/>
            </a:xfrm>
            <a:custGeom>
              <a:avLst/>
              <a:gdLst>
                <a:gd name="T0" fmla="*/ 18 w 28"/>
                <a:gd name="T1" fmla="*/ 0 h 48"/>
                <a:gd name="T2" fmla="*/ 0 w 28"/>
                <a:gd name="T3" fmla="*/ 44 h 48"/>
                <a:gd name="T4" fmla="*/ 8 w 28"/>
                <a:gd name="T5" fmla="*/ 48 h 48"/>
                <a:gd name="T6" fmla="*/ 28 w 28"/>
                <a:gd name="T7" fmla="*/ 4 h 48"/>
                <a:gd name="T8" fmla="*/ 18 w 28"/>
                <a:gd name="T9" fmla="*/ 0 h 48"/>
              </a:gdLst>
              <a:ahLst/>
              <a:cxnLst>
                <a:cxn ang="0">
                  <a:pos x="T0" y="T1"/>
                </a:cxn>
                <a:cxn ang="0">
                  <a:pos x="T2" y="T3"/>
                </a:cxn>
                <a:cxn ang="0">
                  <a:pos x="T4" y="T5"/>
                </a:cxn>
                <a:cxn ang="0">
                  <a:pos x="T6" y="T7"/>
                </a:cxn>
                <a:cxn ang="0">
                  <a:pos x="T8" y="T9"/>
                </a:cxn>
              </a:cxnLst>
              <a:rect l="0" t="0" r="r" b="b"/>
              <a:pathLst>
                <a:path w="28" h="48">
                  <a:moveTo>
                    <a:pt x="18" y="0"/>
                  </a:moveTo>
                  <a:lnTo>
                    <a:pt x="0" y="44"/>
                  </a:lnTo>
                  <a:lnTo>
                    <a:pt x="8" y="48"/>
                  </a:lnTo>
                  <a:lnTo>
                    <a:pt x="28" y="4"/>
                  </a:lnTo>
                  <a:lnTo>
                    <a:pt x="18"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8" name="Freeform 61"/>
            <p:cNvSpPr>
              <a:spLocks/>
            </p:cNvSpPr>
            <p:nvPr/>
          </p:nvSpPr>
          <p:spPr bwMode="auto">
            <a:xfrm>
              <a:off x="6580982" y="8468120"/>
              <a:ext cx="47625" cy="73025"/>
            </a:xfrm>
            <a:custGeom>
              <a:avLst/>
              <a:gdLst>
                <a:gd name="T0" fmla="*/ 21 w 30"/>
                <a:gd name="T1" fmla="*/ 0 h 46"/>
                <a:gd name="T2" fmla="*/ 0 w 30"/>
                <a:gd name="T3" fmla="*/ 42 h 46"/>
                <a:gd name="T4" fmla="*/ 9 w 30"/>
                <a:gd name="T5" fmla="*/ 46 h 46"/>
                <a:gd name="T6" fmla="*/ 30 w 30"/>
                <a:gd name="T7" fmla="*/ 4 h 46"/>
                <a:gd name="T8" fmla="*/ 21 w 30"/>
                <a:gd name="T9" fmla="*/ 0 h 46"/>
              </a:gdLst>
              <a:ahLst/>
              <a:cxnLst>
                <a:cxn ang="0">
                  <a:pos x="T0" y="T1"/>
                </a:cxn>
                <a:cxn ang="0">
                  <a:pos x="T2" y="T3"/>
                </a:cxn>
                <a:cxn ang="0">
                  <a:pos x="T4" y="T5"/>
                </a:cxn>
                <a:cxn ang="0">
                  <a:pos x="T6" y="T7"/>
                </a:cxn>
                <a:cxn ang="0">
                  <a:pos x="T8" y="T9"/>
                </a:cxn>
              </a:cxnLst>
              <a:rect l="0" t="0" r="r" b="b"/>
              <a:pathLst>
                <a:path w="30" h="46">
                  <a:moveTo>
                    <a:pt x="21" y="0"/>
                  </a:moveTo>
                  <a:lnTo>
                    <a:pt x="0" y="42"/>
                  </a:lnTo>
                  <a:lnTo>
                    <a:pt x="9" y="46"/>
                  </a:lnTo>
                  <a:lnTo>
                    <a:pt x="30" y="4"/>
                  </a:lnTo>
                  <a:lnTo>
                    <a:pt x="21"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99" name="Freeform 62"/>
            <p:cNvSpPr>
              <a:spLocks/>
            </p:cNvSpPr>
            <p:nvPr/>
          </p:nvSpPr>
          <p:spPr bwMode="auto">
            <a:xfrm>
              <a:off x="6606382" y="8480820"/>
              <a:ext cx="65088" cy="100013"/>
            </a:xfrm>
            <a:custGeom>
              <a:avLst/>
              <a:gdLst>
                <a:gd name="T0" fmla="*/ 34 w 41"/>
                <a:gd name="T1" fmla="*/ 0 h 63"/>
                <a:gd name="T2" fmla="*/ 0 w 41"/>
                <a:gd name="T3" fmla="*/ 59 h 63"/>
                <a:gd name="T4" fmla="*/ 9 w 41"/>
                <a:gd name="T5" fmla="*/ 63 h 63"/>
                <a:gd name="T6" fmla="*/ 41 w 41"/>
                <a:gd name="T7" fmla="*/ 4 h 63"/>
                <a:gd name="T8" fmla="*/ 34 w 41"/>
                <a:gd name="T9" fmla="*/ 0 h 63"/>
              </a:gdLst>
              <a:ahLst/>
              <a:cxnLst>
                <a:cxn ang="0">
                  <a:pos x="T0" y="T1"/>
                </a:cxn>
                <a:cxn ang="0">
                  <a:pos x="T2" y="T3"/>
                </a:cxn>
                <a:cxn ang="0">
                  <a:pos x="T4" y="T5"/>
                </a:cxn>
                <a:cxn ang="0">
                  <a:pos x="T6" y="T7"/>
                </a:cxn>
                <a:cxn ang="0">
                  <a:pos x="T8" y="T9"/>
                </a:cxn>
              </a:cxnLst>
              <a:rect l="0" t="0" r="r" b="b"/>
              <a:pathLst>
                <a:path w="41" h="63">
                  <a:moveTo>
                    <a:pt x="34" y="0"/>
                  </a:moveTo>
                  <a:lnTo>
                    <a:pt x="0" y="59"/>
                  </a:lnTo>
                  <a:lnTo>
                    <a:pt x="9" y="63"/>
                  </a:lnTo>
                  <a:lnTo>
                    <a:pt x="41" y="4"/>
                  </a:lnTo>
                  <a:lnTo>
                    <a:pt x="34"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0" name="Freeform 63"/>
            <p:cNvSpPr>
              <a:spLocks/>
            </p:cNvSpPr>
            <p:nvPr/>
          </p:nvSpPr>
          <p:spPr bwMode="auto">
            <a:xfrm>
              <a:off x="6655595" y="8509395"/>
              <a:ext cx="53975" cy="71438"/>
            </a:xfrm>
            <a:custGeom>
              <a:avLst/>
              <a:gdLst>
                <a:gd name="T0" fmla="*/ 25 w 34"/>
                <a:gd name="T1" fmla="*/ 0 h 45"/>
                <a:gd name="T2" fmla="*/ 0 w 34"/>
                <a:gd name="T3" fmla="*/ 41 h 45"/>
                <a:gd name="T4" fmla="*/ 9 w 34"/>
                <a:gd name="T5" fmla="*/ 45 h 45"/>
                <a:gd name="T6" fmla="*/ 34 w 34"/>
                <a:gd name="T7" fmla="*/ 6 h 45"/>
                <a:gd name="T8" fmla="*/ 25 w 34"/>
                <a:gd name="T9" fmla="*/ 0 h 45"/>
              </a:gdLst>
              <a:ahLst/>
              <a:cxnLst>
                <a:cxn ang="0">
                  <a:pos x="T0" y="T1"/>
                </a:cxn>
                <a:cxn ang="0">
                  <a:pos x="T2" y="T3"/>
                </a:cxn>
                <a:cxn ang="0">
                  <a:pos x="T4" y="T5"/>
                </a:cxn>
                <a:cxn ang="0">
                  <a:pos x="T6" y="T7"/>
                </a:cxn>
                <a:cxn ang="0">
                  <a:pos x="T8" y="T9"/>
                </a:cxn>
              </a:cxnLst>
              <a:rect l="0" t="0" r="r" b="b"/>
              <a:pathLst>
                <a:path w="34" h="45">
                  <a:moveTo>
                    <a:pt x="25" y="0"/>
                  </a:moveTo>
                  <a:lnTo>
                    <a:pt x="0" y="41"/>
                  </a:lnTo>
                  <a:lnTo>
                    <a:pt x="9" y="45"/>
                  </a:lnTo>
                  <a:lnTo>
                    <a:pt x="34" y="6"/>
                  </a:lnTo>
                  <a:lnTo>
                    <a:pt x="25"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1" name="Freeform 64"/>
            <p:cNvSpPr>
              <a:spLocks/>
            </p:cNvSpPr>
            <p:nvPr/>
          </p:nvSpPr>
          <p:spPr bwMode="auto">
            <a:xfrm>
              <a:off x="6692108" y="8534796"/>
              <a:ext cx="55563" cy="71438"/>
            </a:xfrm>
            <a:custGeom>
              <a:avLst/>
              <a:gdLst>
                <a:gd name="T0" fmla="*/ 26 w 35"/>
                <a:gd name="T1" fmla="*/ 0 h 45"/>
                <a:gd name="T2" fmla="*/ 0 w 35"/>
                <a:gd name="T3" fmla="*/ 39 h 45"/>
                <a:gd name="T4" fmla="*/ 8 w 35"/>
                <a:gd name="T5" fmla="*/ 45 h 45"/>
                <a:gd name="T6" fmla="*/ 35 w 35"/>
                <a:gd name="T7" fmla="*/ 5 h 45"/>
                <a:gd name="T8" fmla="*/ 26 w 35"/>
                <a:gd name="T9" fmla="*/ 0 h 45"/>
              </a:gdLst>
              <a:ahLst/>
              <a:cxnLst>
                <a:cxn ang="0">
                  <a:pos x="T0" y="T1"/>
                </a:cxn>
                <a:cxn ang="0">
                  <a:pos x="T2" y="T3"/>
                </a:cxn>
                <a:cxn ang="0">
                  <a:pos x="T4" y="T5"/>
                </a:cxn>
                <a:cxn ang="0">
                  <a:pos x="T6" y="T7"/>
                </a:cxn>
                <a:cxn ang="0">
                  <a:pos x="T8" y="T9"/>
                </a:cxn>
              </a:cxnLst>
              <a:rect l="0" t="0" r="r" b="b"/>
              <a:pathLst>
                <a:path w="35" h="45">
                  <a:moveTo>
                    <a:pt x="26" y="0"/>
                  </a:moveTo>
                  <a:lnTo>
                    <a:pt x="0" y="39"/>
                  </a:lnTo>
                  <a:lnTo>
                    <a:pt x="8" y="45"/>
                  </a:lnTo>
                  <a:lnTo>
                    <a:pt x="35" y="5"/>
                  </a:lnTo>
                  <a:lnTo>
                    <a:pt x="26"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2" name="Freeform 65"/>
            <p:cNvSpPr>
              <a:spLocks/>
            </p:cNvSpPr>
            <p:nvPr/>
          </p:nvSpPr>
          <p:spPr bwMode="auto">
            <a:xfrm>
              <a:off x="6727033" y="8561783"/>
              <a:ext cx="57150" cy="68263"/>
            </a:xfrm>
            <a:custGeom>
              <a:avLst/>
              <a:gdLst>
                <a:gd name="T0" fmla="*/ 29 w 36"/>
                <a:gd name="T1" fmla="*/ 0 h 43"/>
                <a:gd name="T2" fmla="*/ 0 w 36"/>
                <a:gd name="T3" fmla="*/ 37 h 43"/>
                <a:gd name="T4" fmla="*/ 8 w 36"/>
                <a:gd name="T5" fmla="*/ 43 h 43"/>
                <a:gd name="T6" fmla="*/ 36 w 36"/>
                <a:gd name="T7" fmla="*/ 7 h 43"/>
                <a:gd name="T8" fmla="*/ 29 w 36"/>
                <a:gd name="T9" fmla="*/ 0 h 43"/>
              </a:gdLst>
              <a:ahLst/>
              <a:cxnLst>
                <a:cxn ang="0">
                  <a:pos x="T0" y="T1"/>
                </a:cxn>
                <a:cxn ang="0">
                  <a:pos x="T2" y="T3"/>
                </a:cxn>
                <a:cxn ang="0">
                  <a:pos x="T4" y="T5"/>
                </a:cxn>
                <a:cxn ang="0">
                  <a:pos x="T6" y="T7"/>
                </a:cxn>
                <a:cxn ang="0">
                  <a:pos x="T8" y="T9"/>
                </a:cxn>
              </a:cxnLst>
              <a:rect l="0" t="0" r="r" b="b"/>
              <a:pathLst>
                <a:path w="36" h="43">
                  <a:moveTo>
                    <a:pt x="29" y="0"/>
                  </a:moveTo>
                  <a:lnTo>
                    <a:pt x="0" y="37"/>
                  </a:lnTo>
                  <a:lnTo>
                    <a:pt x="8" y="43"/>
                  </a:lnTo>
                  <a:lnTo>
                    <a:pt x="36" y="7"/>
                  </a:lnTo>
                  <a:lnTo>
                    <a:pt x="2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3" name="Freeform 66"/>
            <p:cNvSpPr>
              <a:spLocks/>
            </p:cNvSpPr>
            <p:nvPr/>
          </p:nvSpPr>
          <p:spPr bwMode="auto">
            <a:xfrm>
              <a:off x="6760370" y="8590358"/>
              <a:ext cx="60325" cy="66675"/>
            </a:xfrm>
            <a:custGeom>
              <a:avLst/>
              <a:gdLst>
                <a:gd name="T0" fmla="*/ 31 w 38"/>
                <a:gd name="T1" fmla="*/ 0 h 42"/>
                <a:gd name="T2" fmla="*/ 0 w 38"/>
                <a:gd name="T3" fmla="*/ 36 h 42"/>
                <a:gd name="T4" fmla="*/ 8 w 38"/>
                <a:gd name="T5" fmla="*/ 42 h 42"/>
                <a:gd name="T6" fmla="*/ 38 w 38"/>
                <a:gd name="T7" fmla="*/ 7 h 42"/>
                <a:gd name="T8" fmla="*/ 31 w 38"/>
                <a:gd name="T9" fmla="*/ 0 h 42"/>
              </a:gdLst>
              <a:ahLst/>
              <a:cxnLst>
                <a:cxn ang="0">
                  <a:pos x="T0" y="T1"/>
                </a:cxn>
                <a:cxn ang="0">
                  <a:pos x="T2" y="T3"/>
                </a:cxn>
                <a:cxn ang="0">
                  <a:pos x="T4" y="T5"/>
                </a:cxn>
                <a:cxn ang="0">
                  <a:pos x="T6" y="T7"/>
                </a:cxn>
                <a:cxn ang="0">
                  <a:pos x="T8" y="T9"/>
                </a:cxn>
              </a:cxnLst>
              <a:rect l="0" t="0" r="r" b="b"/>
              <a:pathLst>
                <a:path w="38" h="42">
                  <a:moveTo>
                    <a:pt x="31" y="0"/>
                  </a:moveTo>
                  <a:lnTo>
                    <a:pt x="0" y="36"/>
                  </a:lnTo>
                  <a:lnTo>
                    <a:pt x="8" y="42"/>
                  </a:lnTo>
                  <a:lnTo>
                    <a:pt x="38" y="7"/>
                  </a:lnTo>
                  <a:lnTo>
                    <a:pt x="31"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4" name="Freeform 67"/>
            <p:cNvSpPr>
              <a:spLocks/>
            </p:cNvSpPr>
            <p:nvPr/>
          </p:nvSpPr>
          <p:spPr bwMode="auto">
            <a:xfrm>
              <a:off x="6776245" y="8614171"/>
              <a:ext cx="84138" cy="88900"/>
            </a:xfrm>
            <a:custGeom>
              <a:avLst/>
              <a:gdLst>
                <a:gd name="T0" fmla="*/ 46 w 53"/>
                <a:gd name="T1" fmla="*/ 0 h 56"/>
                <a:gd name="T2" fmla="*/ 0 w 53"/>
                <a:gd name="T3" fmla="*/ 49 h 56"/>
                <a:gd name="T4" fmla="*/ 7 w 53"/>
                <a:gd name="T5" fmla="*/ 56 h 56"/>
                <a:gd name="T6" fmla="*/ 53 w 53"/>
                <a:gd name="T7" fmla="*/ 6 h 56"/>
                <a:gd name="T8" fmla="*/ 46 w 53"/>
                <a:gd name="T9" fmla="*/ 0 h 56"/>
              </a:gdLst>
              <a:ahLst/>
              <a:cxnLst>
                <a:cxn ang="0">
                  <a:pos x="T0" y="T1"/>
                </a:cxn>
                <a:cxn ang="0">
                  <a:pos x="T2" y="T3"/>
                </a:cxn>
                <a:cxn ang="0">
                  <a:pos x="T4" y="T5"/>
                </a:cxn>
                <a:cxn ang="0">
                  <a:pos x="T6" y="T7"/>
                </a:cxn>
                <a:cxn ang="0">
                  <a:pos x="T8" y="T9"/>
                </a:cxn>
              </a:cxnLst>
              <a:rect l="0" t="0" r="r" b="b"/>
              <a:pathLst>
                <a:path w="53" h="56">
                  <a:moveTo>
                    <a:pt x="46" y="0"/>
                  </a:moveTo>
                  <a:lnTo>
                    <a:pt x="0" y="49"/>
                  </a:lnTo>
                  <a:lnTo>
                    <a:pt x="7" y="56"/>
                  </a:lnTo>
                  <a:lnTo>
                    <a:pt x="53" y="6"/>
                  </a:lnTo>
                  <a:lnTo>
                    <a:pt x="46"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06" name="Freeform 69"/>
            <p:cNvSpPr>
              <a:spLocks/>
            </p:cNvSpPr>
            <p:nvPr/>
          </p:nvSpPr>
          <p:spPr bwMode="auto">
            <a:xfrm>
              <a:off x="5639592" y="8453833"/>
              <a:ext cx="1143003" cy="636589"/>
            </a:xfrm>
            <a:custGeom>
              <a:avLst/>
              <a:gdLst>
                <a:gd name="T0" fmla="*/ 432 w 514"/>
                <a:gd name="T1" fmla="*/ 74 h 286"/>
                <a:gd name="T2" fmla="*/ 426 w 514"/>
                <a:gd name="T3" fmla="*/ 71 h 286"/>
                <a:gd name="T4" fmla="*/ 424 w 514"/>
                <a:gd name="T5" fmla="*/ 70 h 286"/>
                <a:gd name="T6" fmla="*/ 418 w 514"/>
                <a:gd name="T7" fmla="*/ 67 h 286"/>
                <a:gd name="T8" fmla="*/ 0 w 514"/>
                <a:gd name="T9" fmla="*/ 136 h 286"/>
                <a:gd name="T10" fmla="*/ 150 w 514"/>
                <a:gd name="T11" fmla="*/ 286 h 286"/>
                <a:gd name="T12" fmla="*/ 287 w 514"/>
                <a:gd name="T13" fmla="*/ 245 h 286"/>
                <a:gd name="T14" fmla="*/ 310 w 514"/>
                <a:gd name="T15" fmla="*/ 251 h 286"/>
                <a:gd name="T16" fmla="*/ 319 w 514"/>
                <a:gd name="T17" fmla="*/ 255 h 286"/>
                <a:gd name="T18" fmla="*/ 364 w 514"/>
                <a:gd name="T19" fmla="*/ 286 h 286"/>
                <a:gd name="T20" fmla="*/ 514 w 514"/>
                <a:gd name="T21" fmla="*/ 136 h 286"/>
                <a:gd name="T22" fmla="*/ 432 w 514"/>
                <a:gd name="T23" fmla="*/ 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4" h="286">
                  <a:moveTo>
                    <a:pt x="432" y="74"/>
                  </a:moveTo>
                  <a:cubicBezTo>
                    <a:pt x="430" y="73"/>
                    <a:pt x="428" y="72"/>
                    <a:pt x="426" y="71"/>
                  </a:cubicBezTo>
                  <a:cubicBezTo>
                    <a:pt x="425" y="71"/>
                    <a:pt x="424" y="70"/>
                    <a:pt x="424" y="70"/>
                  </a:cubicBezTo>
                  <a:cubicBezTo>
                    <a:pt x="422" y="69"/>
                    <a:pt x="420" y="68"/>
                    <a:pt x="418" y="67"/>
                  </a:cubicBezTo>
                  <a:cubicBezTo>
                    <a:pt x="282" y="0"/>
                    <a:pt x="113" y="23"/>
                    <a:pt x="0" y="136"/>
                  </a:cubicBezTo>
                  <a:cubicBezTo>
                    <a:pt x="150" y="286"/>
                    <a:pt x="150" y="286"/>
                    <a:pt x="150" y="286"/>
                  </a:cubicBezTo>
                  <a:cubicBezTo>
                    <a:pt x="187" y="249"/>
                    <a:pt x="239" y="235"/>
                    <a:pt x="287" y="245"/>
                  </a:cubicBezTo>
                  <a:cubicBezTo>
                    <a:pt x="295" y="246"/>
                    <a:pt x="302" y="248"/>
                    <a:pt x="310" y="251"/>
                  </a:cubicBezTo>
                  <a:cubicBezTo>
                    <a:pt x="313" y="252"/>
                    <a:pt x="316" y="253"/>
                    <a:pt x="319" y="255"/>
                  </a:cubicBezTo>
                  <a:cubicBezTo>
                    <a:pt x="335" y="262"/>
                    <a:pt x="351" y="272"/>
                    <a:pt x="364" y="286"/>
                  </a:cubicBezTo>
                  <a:cubicBezTo>
                    <a:pt x="514" y="136"/>
                    <a:pt x="514" y="136"/>
                    <a:pt x="514" y="136"/>
                  </a:cubicBezTo>
                  <a:cubicBezTo>
                    <a:pt x="489" y="111"/>
                    <a:pt x="461" y="91"/>
                    <a:pt x="432" y="74"/>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29" name="Freeform 92"/>
            <p:cNvSpPr>
              <a:spLocks/>
            </p:cNvSpPr>
            <p:nvPr/>
          </p:nvSpPr>
          <p:spPr bwMode="auto">
            <a:xfrm>
              <a:off x="5787230" y="8503045"/>
              <a:ext cx="863603" cy="182563"/>
            </a:xfrm>
            <a:custGeom>
              <a:avLst/>
              <a:gdLst>
                <a:gd name="T0" fmla="*/ 55 w 389"/>
                <a:gd name="T1" fmla="*/ 47 h 82"/>
                <a:gd name="T2" fmla="*/ 54 w 389"/>
                <a:gd name="T3" fmla="*/ 47 h 82"/>
                <a:gd name="T4" fmla="*/ 49 w 389"/>
                <a:gd name="T5" fmla="*/ 49 h 82"/>
                <a:gd name="T6" fmla="*/ 47 w 389"/>
                <a:gd name="T7" fmla="*/ 50 h 82"/>
                <a:gd name="T8" fmla="*/ 42 w 389"/>
                <a:gd name="T9" fmla="*/ 53 h 82"/>
                <a:gd name="T10" fmla="*/ 0 w 389"/>
                <a:gd name="T11" fmla="*/ 78 h 82"/>
                <a:gd name="T12" fmla="*/ 68 w 389"/>
                <a:gd name="T13" fmla="*/ 66 h 82"/>
                <a:gd name="T14" fmla="*/ 76 w 389"/>
                <a:gd name="T15" fmla="*/ 65 h 82"/>
                <a:gd name="T16" fmla="*/ 186 w 389"/>
                <a:gd name="T17" fmla="*/ 58 h 82"/>
                <a:gd name="T18" fmla="*/ 389 w 389"/>
                <a:gd name="T19" fmla="*/ 82 h 82"/>
                <a:gd name="T20" fmla="*/ 60 w 389"/>
                <a:gd name="T21" fmla="*/ 45 h 82"/>
                <a:gd name="T22" fmla="*/ 55 w 389"/>
                <a:gd name="T23" fmla="*/ 4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 h="82">
                  <a:moveTo>
                    <a:pt x="55" y="47"/>
                  </a:moveTo>
                  <a:cubicBezTo>
                    <a:pt x="54" y="47"/>
                    <a:pt x="54" y="47"/>
                    <a:pt x="54" y="47"/>
                  </a:cubicBezTo>
                  <a:cubicBezTo>
                    <a:pt x="52" y="48"/>
                    <a:pt x="51" y="49"/>
                    <a:pt x="49" y="49"/>
                  </a:cubicBezTo>
                  <a:cubicBezTo>
                    <a:pt x="49" y="50"/>
                    <a:pt x="48" y="50"/>
                    <a:pt x="47" y="50"/>
                  </a:cubicBezTo>
                  <a:cubicBezTo>
                    <a:pt x="46" y="51"/>
                    <a:pt x="44" y="52"/>
                    <a:pt x="42" y="53"/>
                  </a:cubicBezTo>
                  <a:cubicBezTo>
                    <a:pt x="28" y="60"/>
                    <a:pt x="14" y="68"/>
                    <a:pt x="0" y="78"/>
                  </a:cubicBezTo>
                  <a:cubicBezTo>
                    <a:pt x="21" y="73"/>
                    <a:pt x="44" y="69"/>
                    <a:pt x="68" y="66"/>
                  </a:cubicBezTo>
                  <a:cubicBezTo>
                    <a:pt x="76" y="65"/>
                    <a:pt x="76" y="65"/>
                    <a:pt x="76" y="65"/>
                  </a:cubicBezTo>
                  <a:cubicBezTo>
                    <a:pt x="111" y="60"/>
                    <a:pt x="147" y="58"/>
                    <a:pt x="186" y="58"/>
                  </a:cubicBezTo>
                  <a:cubicBezTo>
                    <a:pt x="262" y="58"/>
                    <a:pt x="333" y="67"/>
                    <a:pt x="389" y="82"/>
                  </a:cubicBezTo>
                  <a:cubicBezTo>
                    <a:pt x="295" y="13"/>
                    <a:pt x="166" y="0"/>
                    <a:pt x="60" y="45"/>
                  </a:cubicBezTo>
                  <a:lnTo>
                    <a:pt x="55" y="47"/>
                  </a:lnTo>
                  <a:close/>
                </a:path>
              </a:pathLst>
            </a:custGeom>
            <a:solidFill>
              <a:schemeClr val="tx1">
                <a:lumMod val="95000"/>
              </a:schemeClr>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30" name="Freeform 93"/>
            <p:cNvSpPr>
              <a:spLocks/>
            </p:cNvSpPr>
            <p:nvPr/>
          </p:nvSpPr>
          <p:spPr bwMode="auto">
            <a:xfrm>
              <a:off x="6328569" y="8612583"/>
              <a:ext cx="271463" cy="407988"/>
            </a:xfrm>
            <a:custGeom>
              <a:avLst/>
              <a:gdLst>
                <a:gd name="T0" fmla="*/ 13 w 122"/>
                <a:gd name="T1" fmla="*/ 177 h 184"/>
                <a:gd name="T2" fmla="*/ 122 w 122"/>
                <a:gd name="T3" fmla="*/ 3 h 184"/>
                <a:gd name="T4" fmla="*/ 116 w 122"/>
                <a:gd name="T5" fmla="*/ 0 h 184"/>
                <a:gd name="T6" fmla="*/ 94 w 122"/>
                <a:gd name="T7" fmla="*/ 31 h 184"/>
                <a:gd name="T8" fmla="*/ 0 w 122"/>
                <a:gd name="T9" fmla="*/ 180 h 184"/>
                <a:gd name="T10" fmla="*/ 9 w 122"/>
                <a:gd name="T11" fmla="*/ 184 h 184"/>
                <a:gd name="T12" fmla="*/ 13 w 122"/>
                <a:gd name="T13" fmla="*/ 177 h 184"/>
              </a:gdLst>
              <a:ahLst/>
              <a:cxnLst>
                <a:cxn ang="0">
                  <a:pos x="T0" y="T1"/>
                </a:cxn>
                <a:cxn ang="0">
                  <a:pos x="T2" y="T3"/>
                </a:cxn>
                <a:cxn ang="0">
                  <a:pos x="T4" y="T5"/>
                </a:cxn>
                <a:cxn ang="0">
                  <a:pos x="T6" y="T7"/>
                </a:cxn>
                <a:cxn ang="0">
                  <a:pos x="T8" y="T9"/>
                </a:cxn>
                <a:cxn ang="0">
                  <a:pos x="T10" y="T11"/>
                </a:cxn>
                <a:cxn ang="0">
                  <a:pos x="T12" y="T13"/>
                </a:cxn>
              </a:cxnLst>
              <a:rect l="0" t="0" r="r" b="b"/>
              <a:pathLst>
                <a:path w="122" h="184">
                  <a:moveTo>
                    <a:pt x="13" y="177"/>
                  </a:moveTo>
                  <a:cubicBezTo>
                    <a:pt x="122" y="3"/>
                    <a:pt x="122" y="3"/>
                    <a:pt x="122" y="3"/>
                  </a:cubicBezTo>
                  <a:cubicBezTo>
                    <a:pt x="120" y="2"/>
                    <a:pt x="118" y="1"/>
                    <a:pt x="116" y="0"/>
                  </a:cubicBezTo>
                  <a:cubicBezTo>
                    <a:pt x="94" y="31"/>
                    <a:pt x="94" y="31"/>
                    <a:pt x="94" y="31"/>
                  </a:cubicBezTo>
                  <a:cubicBezTo>
                    <a:pt x="0" y="180"/>
                    <a:pt x="0" y="180"/>
                    <a:pt x="0" y="180"/>
                  </a:cubicBezTo>
                  <a:cubicBezTo>
                    <a:pt x="3" y="181"/>
                    <a:pt x="6" y="182"/>
                    <a:pt x="9" y="184"/>
                  </a:cubicBezTo>
                  <a:lnTo>
                    <a:pt x="13" y="17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31" name="Freeform 94"/>
            <p:cNvSpPr>
              <a:spLocks/>
            </p:cNvSpPr>
            <p:nvPr/>
          </p:nvSpPr>
          <p:spPr bwMode="auto">
            <a:xfrm>
              <a:off x="6114256" y="8603058"/>
              <a:ext cx="468314" cy="655639"/>
            </a:xfrm>
            <a:custGeom>
              <a:avLst/>
              <a:gdLst>
                <a:gd name="T0" fmla="*/ 211 w 211"/>
                <a:gd name="T1" fmla="*/ 3 h 295"/>
                <a:gd name="T2" fmla="*/ 205 w 211"/>
                <a:gd name="T3" fmla="*/ 0 h 295"/>
                <a:gd name="T4" fmla="*/ 74 w 211"/>
                <a:gd name="T5" fmla="*/ 178 h 295"/>
                <a:gd name="T6" fmla="*/ 42 w 211"/>
                <a:gd name="T7" fmla="*/ 221 h 295"/>
                <a:gd name="T8" fmla="*/ 38 w 211"/>
                <a:gd name="T9" fmla="*/ 220 h 295"/>
                <a:gd name="T10" fmla="*/ 0 w 211"/>
                <a:gd name="T11" fmla="*/ 258 h 295"/>
                <a:gd name="T12" fmla="*/ 38 w 211"/>
                <a:gd name="T13" fmla="*/ 295 h 295"/>
                <a:gd name="T14" fmla="*/ 75 w 211"/>
                <a:gd name="T15" fmla="*/ 258 h 295"/>
                <a:gd name="T16" fmla="*/ 66 w 211"/>
                <a:gd name="T17" fmla="*/ 233 h 295"/>
                <a:gd name="T18" fmla="*/ 97 w 211"/>
                <a:gd name="T19" fmla="*/ 184 h 295"/>
                <a:gd name="T20" fmla="*/ 211 w 211"/>
                <a:gd name="T21" fmla="*/ 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95">
                  <a:moveTo>
                    <a:pt x="211" y="3"/>
                  </a:moveTo>
                  <a:cubicBezTo>
                    <a:pt x="209" y="2"/>
                    <a:pt x="207" y="1"/>
                    <a:pt x="205" y="0"/>
                  </a:cubicBezTo>
                  <a:cubicBezTo>
                    <a:pt x="74" y="178"/>
                    <a:pt x="74" y="178"/>
                    <a:pt x="74" y="178"/>
                  </a:cubicBezTo>
                  <a:cubicBezTo>
                    <a:pt x="42" y="221"/>
                    <a:pt x="42" y="221"/>
                    <a:pt x="42" y="221"/>
                  </a:cubicBezTo>
                  <a:cubicBezTo>
                    <a:pt x="41" y="220"/>
                    <a:pt x="39" y="220"/>
                    <a:pt x="38" y="220"/>
                  </a:cubicBezTo>
                  <a:cubicBezTo>
                    <a:pt x="17" y="220"/>
                    <a:pt x="0" y="237"/>
                    <a:pt x="0" y="258"/>
                  </a:cubicBezTo>
                  <a:cubicBezTo>
                    <a:pt x="0" y="278"/>
                    <a:pt x="17" y="295"/>
                    <a:pt x="38" y="295"/>
                  </a:cubicBezTo>
                  <a:cubicBezTo>
                    <a:pt x="58" y="295"/>
                    <a:pt x="75" y="278"/>
                    <a:pt x="75" y="258"/>
                  </a:cubicBezTo>
                  <a:cubicBezTo>
                    <a:pt x="75" y="248"/>
                    <a:pt x="72" y="240"/>
                    <a:pt x="66" y="233"/>
                  </a:cubicBezTo>
                  <a:cubicBezTo>
                    <a:pt x="97" y="184"/>
                    <a:pt x="97" y="184"/>
                    <a:pt x="97" y="184"/>
                  </a:cubicBezTo>
                  <a:lnTo>
                    <a:pt x="211" y="3"/>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sp>
        <p:nvSpPr>
          <p:cNvPr id="134" name="Striped Right Arrow 133"/>
          <p:cNvSpPr/>
          <p:nvPr/>
        </p:nvSpPr>
        <p:spPr>
          <a:xfrm flipH="1">
            <a:off x="3440904" y="5288772"/>
            <a:ext cx="547476" cy="352345"/>
          </a:xfrm>
          <a:prstGeom prst="stripedRightArrow">
            <a:avLst/>
          </a:prstGeom>
          <a:solidFill>
            <a:schemeClr val="accent5"/>
          </a:solidFill>
          <a:ln w="6350" cap="flat" cmpd="sng" algn="ctr">
            <a:noFill/>
            <a:prstDash val="solid"/>
          </a:ln>
          <a:effectLst/>
        </p:spPr>
        <p:txBody>
          <a:bodyPr lIns="76169" tIns="38083" rIns="76169" bIns="38083" rtlCol="0" anchor="ctr"/>
          <a:lstStyle/>
          <a:p>
            <a:pPr algn="ctr" defTabSz="761641">
              <a:defRPr/>
            </a:pPr>
            <a:endParaRPr lang="en-US" sz="1765" kern="0">
              <a:solidFill>
                <a:srgbClr val="FFFFFF"/>
              </a:solidFill>
              <a:latin typeface="Segoe UI"/>
            </a:endParaRPr>
          </a:p>
        </p:txBody>
      </p:sp>
      <p:grpSp>
        <p:nvGrpSpPr>
          <p:cNvPr id="192" name="Group 191"/>
          <p:cNvGrpSpPr/>
          <p:nvPr/>
        </p:nvGrpSpPr>
        <p:grpSpPr>
          <a:xfrm>
            <a:off x="6503705" y="4691753"/>
            <a:ext cx="2583224" cy="1344637"/>
            <a:chOff x="6684125" y="4785336"/>
            <a:chExt cx="2635023" cy="1371600"/>
          </a:xfrm>
        </p:grpSpPr>
        <p:sp>
          <p:nvSpPr>
            <p:cNvPr id="37" name="Rectangle 36"/>
            <p:cNvSpPr/>
            <p:nvPr/>
          </p:nvSpPr>
          <p:spPr bwMode="auto">
            <a:xfrm>
              <a:off x="6684125" y="4785336"/>
              <a:ext cx="2635023" cy="1371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solidFill>
                  <a:srgbClr val="505050"/>
                </a:solidFill>
                <a:latin typeface="Segoe UI"/>
                <a:ea typeface="Segoe UI" pitchFamily="34" charset="0"/>
                <a:cs typeface="Segoe UI" pitchFamily="34" charset="0"/>
              </a:endParaRPr>
            </a:p>
          </p:txBody>
        </p:sp>
        <p:pic>
          <p:nvPicPr>
            <p:cNvPr id="135" name="Picture 134"/>
            <p:cNvPicPr>
              <a:picLocks noChangeAspect="1"/>
            </p:cNvPicPr>
            <p:nvPr/>
          </p:nvPicPr>
          <p:blipFill>
            <a:blip r:embed="rId3"/>
            <a:stretch>
              <a:fillRect/>
            </a:stretch>
          </p:blipFill>
          <p:spPr>
            <a:xfrm>
              <a:off x="8745061" y="4989144"/>
              <a:ext cx="380451" cy="1113782"/>
            </a:xfrm>
            <a:prstGeom prst="rect">
              <a:avLst/>
            </a:prstGeom>
          </p:spPr>
        </p:pic>
        <p:grpSp>
          <p:nvGrpSpPr>
            <p:cNvPr id="181" name="Group 180"/>
            <p:cNvGrpSpPr/>
            <p:nvPr/>
          </p:nvGrpSpPr>
          <p:grpSpPr>
            <a:xfrm>
              <a:off x="7314012" y="5106710"/>
              <a:ext cx="1181518" cy="839788"/>
              <a:chOff x="6816725" y="7280275"/>
              <a:chExt cx="1031875" cy="733426"/>
            </a:xfrm>
          </p:grpSpPr>
          <p:sp>
            <p:nvSpPr>
              <p:cNvPr id="138" name="Freeform 98"/>
              <p:cNvSpPr>
                <a:spLocks/>
              </p:cNvSpPr>
              <p:nvPr/>
            </p:nvSpPr>
            <p:spPr bwMode="auto">
              <a:xfrm>
                <a:off x="7075488" y="7945438"/>
                <a:ext cx="511175" cy="53975"/>
              </a:xfrm>
              <a:custGeom>
                <a:avLst/>
                <a:gdLst>
                  <a:gd name="T0" fmla="*/ 294 w 322"/>
                  <a:gd name="T1" fmla="*/ 0 h 34"/>
                  <a:gd name="T2" fmla="*/ 22 w 322"/>
                  <a:gd name="T3" fmla="*/ 0 h 34"/>
                  <a:gd name="T4" fmla="*/ 0 w 322"/>
                  <a:gd name="T5" fmla="*/ 34 h 34"/>
                  <a:gd name="T6" fmla="*/ 322 w 322"/>
                  <a:gd name="T7" fmla="*/ 34 h 34"/>
                  <a:gd name="T8" fmla="*/ 294 w 322"/>
                  <a:gd name="T9" fmla="*/ 0 h 34"/>
                </a:gdLst>
                <a:ahLst/>
                <a:cxnLst>
                  <a:cxn ang="0">
                    <a:pos x="T0" y="T1"/>
                  </a:cxn>
                  <a:cxn ang="0">
                    <a:pos x="T2" y="T3"/>
                  </a:cxn>
                  <a:cxn ang="0">
                    <a:pos x="T4" y="T5"/>
                  </a:cxn>
                  <a:cxn ang="0">
                    <a:pos x="T6" y="T7"/>
                  </a:cxn>
                  <a:cxn ang="0">
                    <a:pos x="T8" y="T9"/>
                  </a:cxn>
                </a:cxnLst>
                <a:rect l="0" t="0" r="r" b="b"/>
                <a:pathLst>
                  <a:path w="322" h="34">
                    <a:moveTo>
                      <a:pt x="294" y="0"/>
                    </a:moveTo>
                    <a:lnTo>
                      <a:pt x="22" y="0"/>
                    </a:lnTo>
                    <a:lnTo>
                      <a:pt x="0" y="34"/>
                    </a:lnTo>
                    <a:lnTo>
                      <a:pt x="322" y="34"/>
                    </a:lnTo>
                    <a:lnTo>
                      <a:pt x="294"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39" name="Rectangle 99"/>
              <p:cNvSpPr>
                <a:spLocks noChangeArrowheads="1"/>
              </p:cNvSpPr>
              <p:nvPr/>
            </p:nvSpPr>
            <p:spPr bwMode="auto">
              <a:xfrm>
                <a:off x="7075488" y="7999413"/>
                <a:ext cx="511175" cy="1428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0" name="Freeform 100"/>
              <p:cNvSpPr>
                <a:spLocks/>
              </p:cNvSpPr>
              <p:nvPr/>
            </p:nvSpPr>
            <p:spPr bwMode="auto">
              <a:xfrm>
                <a:off x="6816725" y="7280275"/>
                <a:ext cx="1031875" cy="549275"/>
              </a:xfrm>
              <a:custGeom>
                <a:avLst/>
                <a:gdLst>
                  <a:gd name="T0" fmla="*/ 326 w 326"/>
                  <a:gd name="T1" fmla="*/ 184 h 195"/>
                  <a:gd name="T2" fmla="*/ 316 w 326"/>
                  <a:gd name="T3" fmla="*/ 195 h 195"/>
                  <a:gd name="T4" fmla="*/ 11 w 326"/>
                  <a:gd name="T5" fmla="*/ 195 h 195"/>
                  <a:gd name="T6" fmla="*/ 0 w 326"/>
                  <a:gd name="T7" fmla="*/ 184 h 195"/>
                  <a:gd name="T8" fmla="*/ 0 w 326"/>
                  <a:gd name="T9" fmla="*/ 11 h 195"/>
                  <a:gd name="T10" fmla="*/ 11 w 326"/>
                  <a:gd name="T11" fmla="*/ 0 h 195"/>
                  <a:gd name="T12" fmla="*/ 316 w 326"/>
                  <a:gd name="T13" fmla="*/ 0 h 195"/>
                  <a:gd name="T14" fmla="*/ 326 w 326"/>
                  <a:gd name="T15" fmla="*/ 11 h 195"/>
                  <a:gd name="T16" fmla="*/ 326 w 326"/>
                  <a:gd name="T17" fmla="*/ 18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95">
                    <a:moveTo>
                      <a:pt x="326" y="184"/>
                    </a:moveTo>
                    <a:cubicBezTo>
                      <a:pt x="326" y="190"/>
                      <a:pt x="321" y="195"/>
                      <a:pt x="316" y="195"/>
                    </a:cubicBezTo>
                    <a:cubicBezTo>
                      <a:pt x="11" y="195"/>
                      <a:pt x="11" y="195"/>
                      <a:pt x="11" y="195"/>
                    </a:cubicBezTo>
                    <a:cubicBezTo>
                      <a:pt x="5" y="195"/>
                      <a:pt x="0" y="190"/>
                      <a:pt x="0" y="184"/>
                    </a:cubicBezTo>
                    <a:cubicBezTo>
                      <a:pt x="0" y="11"/>
                      <a:pt x="0" y="11"/>
                      <a:pt x="0" y="11"/>
                    </a:cubicBezTo>
                    <a:cubicBezTo>
                      <a:pt x="0" y="5"/>
                      <a:pt x="5" y="0"/>
                      <a:pt x="11" y="0"/>
                    </a:cubicBezTo>
                    <a:cubicBezTo>
                      <a:pt x="316" y="0"/>
                      <a:pt x="316" y="0"/>
                      <a:pt x="316" y="0"/>
                    </a:cubicBezTo>
                    <a:cubicBezTo>
                      <a:pt x="321" y="0"/>
                      <a:pt x="326" y="5"/>
                      <a:pt x="326" y="11"/>
                    </a:cubicBezTo>
                    <a:lnTo>
                      <a:pt x="326" y="1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1" name="Freeform 101"/>
              <p:cNvSpPr>
                <a:spLocks/>
              </p:cNvSpPr>
              <p:nvPr/>
            </p:nvSpPr>
            <p:spPr bwMode="auto">
              <a:xfrm>
                <a:off x="7262813" y="7827963"/>
                <a:ext cx="133350" cy="142875"/>
              </a:xfrm>
              <a:custGeom>
                <a:avLst/>
                <a:gdLst>
                  <a:gd name="T0" fmla="*/ 29 w 42"/>
                  <a:gd name="T1" fmla="*/ 0 h 51"/>
                  <a:gd name="T2" fmla="*/ 31 w 42"/>
                  <a:gd name="T3" fmla="*/ 5 h 51"/>
                  <a:gd name="T4" fmla="*/ 21 w 42"/>
                  <a:gd name="T5" fmla="*/ 15 h 51"/>
                  <a:gd name="T6" fmla="*/ 11 w 42"/>
                  <a:gd name="T7" fmla="*/ 5 h 51"/>
                  <a:gd name="T8" fmla="*/ 12 w 42"/>
                  <a:gd name="T9" fmla="*/ 0 h 51"/>
                  <a:gd name="T10" fmla="*/ 0 w 42"/>
                  <a:gd name="T11" fmla="*/ 0 h 51"/>
                  <a:gd name="T12" fmla="*/ 0 w 42"/>
                  <a:gd name="T13" fmla="*/ 51 h 51"/>
                  <a:gd name="T14" fmla="*/ 42 w 42"/>
                  <a:gd name="T15" fmla="*/ 51 h 51"/>
                  <a:gd name="T16" fmla="*/ 42 w 42"/>
                  <a:gd name="T17" fmla="*/ 0 h 51"/>
                  <a:gd name="T18" fmla="*/ 29 w 42"/>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1">
                    <a:moveTo>
                      <a:pt x="29" y="0"/>
                    </a:moveTo>
                    <a:cubicBezTo>
                      <a:pt x="30" y="2"/>
                      <a:pt x="31" y="3"/>
                      <a:pt x="31" y="5"/>
                    </a:cubicBezTo>
                    <a:cubicBezTo>
                      <a:pt x="31" y="11"/>
                      <a:pt x="26" y="15"/>
                      <a:pt x="21" y="15"/>
                    </a:cubicBezTo>
                    <a:cubicBezTo>
                      <a:pt x="15" y="15"/>
                      <a:pt x="11" y="11"/>
                      <a:pt x="11" y="5"/>
                    </a:cubicBezTo>
                    <a:cubicBezTo>
                      <a:pt x="11" y="3"/>
                      <a:pt x="11" y="2"/>
                      <a:pt x="12" y="0"/>
                    </a:cubicBezTo>
                    <a:cubicBezTo>
                      <a:pt x="0" y="0"/>
                      <a:pt x="0" y="0"/>
                      <a:pt x="0" y="0"/>
                    </a:cubicBezTo>
                    <a:cubicBezTo>
                      <a:pt x="0" y="51"/>
                      <a:pt x="0" y="51"/>
                      <a:pt x="0" y="51"/>
                    </a:cubicBezTo>
                    <a:cubicBezTo>
                      <a:pt x="42" y="51"/>
                      <a:pt x="42" y="51"/>
                      <a:pt x="42" y="51"/>
                    </a:cubicBezTo>
                    <a:cubicBezTo>
                      <a:pt x="42" y="0"/>
                      <a:pt x="42" y="0"/>
                      <a:pt x="42" y="0"/>
                    </a:cubicBezTo>
                    <a:lnTo>
                      <a:pt x="2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2" name="Freeform 102"/>
              <p:cNvSpPr>
                <a:spLocks/>
              </p:cNvSpPr>
              <p:nvPr/>
            </p:nvSpPr>
            <p:spPr bwMode="auto">
              <a:xfrm>
                <a:off x="6843713" y="7305675"/>
                <a:ext cx="973138" cy="476250"/>
              </a:xfrm>
              <a:custGeom>
                <a:avLst/>
                <a:gdLst>
                  <a:gd name="T0" fmla="*/ 307 w 307"/>
                  <a:gd name="T1" fmla="*/ 165 h 169"/>
                  <a:gd name="T2" fmla="*/ 303 w 307"/>
                  <a:gd name="T3" fmla="*/ 169 h 169"/>
                  <a:gd name="T4" fmla="*/ 5 w 307"/>
                  <a:gd name="T5" fmla="*/ 169 h 169"/>
                  <a:gd name="T6" fmla="*/ 0 w 307"/>
                  <a:gd name="T7" fmla="*/ 165 h 169"/>
                  <a:gd name="T8" fmla="*/ 0 w 307"/>
                  <a:gd name="T9" fmla="*/ 4 h 169"/>
                  <a:gd name="T10" fmla="*/ 5 w 307"/>
                  <a:gd name="T11" fmla="*/ 0 h 169"/>
                  <a:gd name="T12" fmla="*/ 303 w 307"/>
                  <a:gd name="T13" fmla="*/ 0 h 169"/>
                  <a:gd name="T14" fmla="*/ 307 w 307"/>
                  <a:gd name="T15" fmla="*/ 4 h 169"/>
                  <a:gd name="T16" fmla="*/ 307 w 307"/>
                  <a:gd name="T17" fmla="*/ 16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169">
                    <a:moveTo>
                      <a:pt x="307" y="165"/>
                    </a:moveTo>
                    <a:cubicBezTo>
                      <a:pt x="307" y="167"/>
                      <a:pt x="305" y="169"/>
                      <a:pt x="303" y="169"/>
                    </a:cubicBezTo>
                    <a:cubicBezTo>
                      <a:pt x="5" y="169"/>
                      <a:pt x="5" y="169"/>
                      <a:pt x="5" y="169"/>
                    </a:cubicBezTo>
                    <a:cubicBezTo>
                      <a:pt x="2" y="169"/>
                      <a:pt x="0" y="167"/>
                      <a:pt x="0" y="165"/>
                    </a:cubicBezTo>
                    <a:cubicBezTo>
                      <a:pt x="0" y="4"/>
                      <a:pt x="0" y="4"/>
                      <a:pt x="0" y="4"/>
                    </a:cubicBezTo>
                    <a:cubicBezTo>
                      <a:pt x="0" y="2"/>
                      <a:pt x="2" y="0"/>
                      <a:pt x="5" y="0"/>
                    </a:cubicBezTo>
                    <a:cubicBezTo>
                      <a:pt x="303" y="0"/>
                      <a:pt x="303" y="0"/>
                      <a:pt x="303" y="0"/>
                    </a:cubicBezTo>
                    <a:cubicBezTo>
                      <a:pt x="305" y="0"/>
                      <a:pt x="307" y="2"/>
                      <a:pt x="307" y="4"/>
                    </a:cubicBezTo>
                    <a:lnTo>
                      <a:pt x="307" y="165"/>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3" name="Rectangle 103"/>
              <p:cNvSpPr>
                <a:spLocks noChangeArrowheads="1"/>
              </p:cNvSpPr>
              <p:nvPr/>
            </p:nvSpPr>
            <p:spPr bwMode="auto">
              <a:xfrm>
                <a:off x="6923088" y="7415213"/>
                <a:ext cx="225425" cy="9683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4" name="Rectangle 104"/>
              <p:cNvSpPr>
                <a:spLocks noChangeArrowheads="1"/>
              </p:cNvSpPr>
              <p:nvPr/>
            </p:nvSpPr>
            <p:spPr bwMode="auto">
              <a:xfrm>
                <a:off x="7154863" y="7415213"/>
                <a:ext cx="225425" cy="96838"/>
              </a:xfrm>
              <a:prstGeom prst="rect">
                <a:avLst/>
              </a:prstGeom>
              <a:solidFill>
                <a:srgbClr val="5D4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5" name="Rectangle 105"/>
              <p:cNvSpPr>
                <a:spLocks noChangeArrowheads="1"/>
              </p:cNvSpPr>
              <p:nvPr/>
            </p:nvSpPr>
            <p:spPr bwMode="auto">
              <a:xfrm>
                <a:off x="7389813" y="7415213"/>
                <a:ext cx="107950" cy="96838"/>
              </a:xfrm>
              <a:prstGeom prst="rect">
                <a:avLst/>
              </a:prstGeom>
              <a:solidFill>
                <a:schemeClr val="accent3"/>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6" name="Rectangle 106"/>
              <p:cNvSpPr>
                <a:spLocks noChangeArrowheads="1"/>
              </p:cNvSpPr>
              <p:nvPr/>
            </p:nvSpPr>
            <p:spPr bwMode="auto">
              <a:xfrm>
                <a:off x="7504113" y="7415213"/>
                <a:ext cx="107950" cy="96838"/>
              </a:xfrm>
              <a:prstGeom prst="rect">
                <a:avLst/>
              </a:prstGeom>
              <a:solidFill>
                <a:schemeClr val="accent5"/>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7" name="Rectangle 107"/>
              <p:cNvSpPr>
                <a:spLocks noChangeArrowheads="1"/>
              </p:cNvSpPr>
              <p:nvPr/>
            </p:nvSpPr>
            <p:spPr bwMode="auto">
              <a:xfrm>
                <a:off x="7389813" y="7516813"/>
                <a:ext cx="107950" cy="9683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8" name="Rectangle 108"/>
              <p:cNvSpPr>
                <a:spLocks noChangeArrowheads="1"/>
              </p:cNvSpPr>
              <p:nvPr/>
            </p:nvSpPr>
            <p:spPr bwMode="auto">
              <a:xfrm>
                <a:off x="6923088" y="7516813"/>
                <a:ext cx="107950" cy="96838"/>
              </a:xfrm>
              <a:prstGeom prst="rect">
                <a:avLst/>
              </a:prstGeom>
              <a:solidFill>
                <a:schemeClr val="accent5"/>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49" name="Rectangle 109"/>
              <p:cNvSpPr>
                <a:spLocks noChangeArrowheads="1"/>
              </p:cNvSpPr>
              <p:nvPr/>
            </p:nvSpPr>
            <p:spPr bwMode="auto">
              <a:xfrm>
                <a:off x="6923088" y="7621588"/>
                <a:ext cx="107950" cy="9525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0" name="Rectangle 110"/>
              <p:cNvSpPr>
                <a:spLocks noChangeArrowheads="1"/>
              </p:cNvSpPr>
              <p:nvPr/>
            </p:nvSpPr>
            <p:spPr bwMode="auto">
              <a:xfrm>
                <a:off x="7040563" y="7621588"/>
                <a:ext cx="107950" cy="9525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1" name="Rectangle 111"/>
              <p:cNvSpPr>
                <a:spLocks noChangeArrowheads="1"/>
              </p:cNvSpPr>
              <p:nvPr/>
            </p:nvSpPr>
            <p:spPr bwMode="auto">
              <a:xfrm>
                <a:off x="7154863" y="7516813"/>
                <a:ext cx="225425" cy="96838"/>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2" name="Rectangle 112"/>
              <p:cNvSpPr>
                <a:spLocks noChangeArrowheads="1"/>
              </p:cNvSpPr>
              <p:nvPr/>
            </p:nvSpPr>
            <p:spPr bwMode="auto">
              <a:xfrm>
                <a:off x="7154863" y="7621588"/>
                <a:ext cx="225425" cy="95250"/>
              </a:xfrm>
              <a:prstGeom prst="rect">
                <a:avLst/>
              </a:prstGeom>
              <a:solidFill>
                <a:schemeClr val="accent3"/>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3" name="Rectangle 113"/>
              <p:cNvSpPr>
                <a:spLocks noChangeArrowheads="1"/>
              </p:cNvSpPr>
              <p:nvPr/>
            </p:nvSpPr>
            <p:spPr bwMode="auto">
              <a:xfrm>
                <a:off x="7386638" y="7686675"/>
                <a:ext cx="225425" cy="30163"/>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4" name="Rectangle 114"/>
              <p:cNvSpPr>
                <a:spLocks noChangeArrowheads="1"/>
              </p:cNvSpPr>
              <p:nvPr/>
            </p:nvSpPr>
            <p:spPr bwMode="auto">
              <a:xfrm>
                <a:off x="7386638" y="7621588"/>
                <a:ext cx="225425" cy="65088"/>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5" name="Rectangle 115"/>
              <p:cNvSpPr>
                <a:spLocks noChangeArrowheads="1"/>
              </p:cNvSpPr>
              <p:nvPr/>
            </p:nvSpPr>
            <p:spPr bwMode="auto">
              <a:xfrm>
                <a:off x="7504113" y="7516813"/>
                <a:ext cx="107950" cy="96838"/>
              </a:xfrm>
              <a:prstGeom prst="rect">
                <a:avLst/>
              </a:prstGeom>
              <a:solidFill>
                <a:srgbClr val="F9F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6" name="Rectangle 116"/>
              <p:cNvSpPr>
                <a:spLocks noChangeArrowheads="1"/>
              </p:cNvSpPr>
              <p:nvPr/>
            </p:nvSpPr>
            <p:spPr bwMode="auto">
              <a:xfrm>
                <a:off x="7666038" y="7516813"/>
                <a:ext cx="106363" cy="96838"/>
              </a:xfrm>
              <a:prstGeom prst="rect">
                <a:avLst/>
              </a:prstGeom>
              <a:solidFill>
                <a:schemeClr val="accent5"/>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7" name="Rectangle 117"/>
              <p:cNvSpPr>
                <a:spLocks noChangeArrowheads="1"/>
              </p:cNvSpPr>
              <p:nvPr/>
            </p:nvSpPr>
            <p:spPr bwMode="auto">
              <a:xfrm>
                <a:off x="7666038" y="7618413"/>
                <a:ext cx="106363" cy="98425"/>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8" name="Rectangle 118"/>
              <p:cNvSpPr>
                <a:spLocks noChangeArrowheads="1"/>
              </p:cNvSpPr>
              <p:nvPr/>
            </p:nvSpPr>
            <p:spPr bwMode="auto">
              <a:xfrm>
                <a:off x="7778750" y="7516813"/>
                <a:ext cx="38100" cy="96838"/>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59" name="Rectangle 119"/>
              <p:cNvSpPr>
                <a:spLocks noChangeArrowheads="1"/>
              </p:cNvSpPr>
              <p:nvPr/>
            </p:nvSpPr>
            <p:spPr bwMode="auto">
              <a:xfrm>
                <a:off x="7778750" y="7618413"/>
                <a:ext cx="38100" cy="98425"/>
              </a:xfrm>
              <a:prstGeom prst="rect">
                <a:avLst/>
              </a:prstGeom>
              <a:solidFill>
                <a:schemeClr val="accent3"/>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60" name="Rectangle 120"/>
              <p:cNvSpPr>
                <a:spLocks noChangeArrowheads="1"/>
              </p:cNvSpPr>
              <p:nvPr/>
            </p:nvSpPr>
            <p:spPr bwMode="auto">
              <a:xfrm>
                <a:off x="7666038" y="7415213"/>
                <a:ext cx="150813" cy="9683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61" name="Freeform 121"/>
              <p:cNvSpPr>
                <a:spLocks/>
              </p:cNvSpPr>
              <p:nvPr/>
            </p:nvSpPr>
            <p:spPr bwMode="auto">
              <a:xfrm>
                <a:off x="7040563" y="7516813"/>
                <a:ext cx="107950" cy="98425"/>
              </a:xfrm>
              <a:custGeom>
                <a:avLst/>
                <a:gdLst>
                  <a:gd name="T0" fmla="*/ 34 w 68"/>
                  <a:gd name="T1" fmla="*/ 0 h 62"/>
                  <a:gd name="T2" fmla="*/ 0 w 68"/>
                  <a:gd name="T3" fmla="*/ 0 h 62"/>
                  <a:gd name="T4" fmla="*/ 0 w 68"/>
                  <a:gd name="T5" fmla="*/ 30 h 62"/>
                  <a:gd name="T6" fmla="*/ 0 w 68"/>
                  <a:gd name="T7" fmla="*/ 62 h 62"/>
                  <a:gd name="T8" fmla="*/ 34 w 68"/>
                  <a:gd name="T9" fmla="*/ 62 h 62"/>
                  <a:gd name="T10" fmla="*/ 68 w 68"/>
                  <a:gd name="T11" fmla="*/ 62 h 62"/>
                  <a:gd name="T12" fmla="*/ 68 w 68"/>
                  <a:gd name="T13" fmla="*/ 30 h 62"/>
                  <a:gd name="T14" fmla="*/ 68 w 68"/>
                  <a:gd name="T15" fmla="*/ 0 h 62"/>
                  <a:gd name="T16" fmla="*/ 34 w 68"/>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2">
                    <a:moveTo>
                      <a:pt x="34" y="0"/>
                    </a:moveTo>
                    <a:lnTo>
                      <a:pt x="0" y="0"/>
                    </a:lnTo>
                    <a:lnTo>
                      <a:pt x="0" y="30"/>
                    </a:lnTo>
                    <a:lnTo>
                      <a:pt x="0" y="62"/>
                    </a:lnTo>
                    <a:lnTo>
                      <a:pt x="34" y="62"/>
                    </a:lnTo>
                    <a:lnTo>
                      <a:pt x="68" y="62"/>
                    </a:lnTo>
                    <a:lnTo>
                      <a:pt x="68" y="30"/>
                    </a:lnTo>
                    <a:lnTo>
                      <a:pt x="68" y="0"/>
                    </a:lnTo>
                    <a:lnTo>
                      <a:pt x="34" y="0"/>
                    </a:lnTo>
                    <a:close/>
                  </a:path>
                </a:pathLst>
              </a:custGeom>
              <a:solidFill>
                <a:srgbClr val="F9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grpSp>
          <p:nvGrpSpPr>
            <p:cNvPr id="182" name="Group 181"/>
            <p:cNvGrpSpPr/>
            <p:nvPr/>
          </p:nvGrpSpPr>
          <p:grpSpPr>
            <a:xfrm>
              <a:off x="6882212" y="5160685"/>
              <a:ext cx="361950" cy="785813"/>
              <a:chOff x="6384925" y="7334250"/>
              <a:chExt cx="361950" cy="785813"/>
            </a:xfrm>
          </p:grpSpPr>
          <p:sp>
            <p:nvSpPr>
              <p:cNvPr id="168" name="Freeform 128"/>
              <p:cNvSpPr>
                <a:spLocks/>
              </p:cNvSpPr>
              <p:nvPr/>
            </p:nvSpPr>
            <p:spPr bwMode="auto">
              <a:xfrm>
                <a:off x="6384925" y="7334250"/>
                <a:ext cx="361950" cy="785813"/>
              </a:xfrm>
              <a:custGeom>
                <a:avLst/>
                <a:gdLst>
                  <a:gd name="T0" fmla="*/ 114 w 114"/>
                  <a:gd name="T1" fmla="*/ 266 h 279"/>
                  <a:gd name="T2" fmla="*/ 101 w 114"/>
                  <a:gd name="T3" fmla="*/ 279 h 279"/>
                  <a:gd name="T4" fmla="*/ 13 w 114"/>
                  <a:gd name="T5" fmla="*/ 279 h 279"/>
                  <a:gd name="T6" fmla="*/ 0 w 114"/>
                  <a:gd name="T7" fmla="*/ 266 h 279"/>
                  <a:gd name="T8" fmla="*/ 0 w 114"/>
                  <a:gd name="T9" fmla="*/ 13 h 279"/>
                  <a:gd name="T10" fmla="*/ 13 w 114"/>
                  <a:gd name="T11" fmla="*/ 0 h 279"/>
                  <a:gd name="T12" fmla="*/ 101 w 114"/>
                  <a:gd name="T13" fmla="*/ 0 h 279"/>
                  <a:gd name="T14" fmla="*/ 114 w 114"/>
                  <a:gd name="T15" fmla="*/ 13 h 279"/>
                  <a:gd name="T16" fmla="*/ 114 w 114"/>
                  <a:gd name="T17" fmla="*/ 26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79">
                    <a:moveTo>
                      <a:pt x="114" y="266"/>
                    </a:moveTo>
                    <a:cubicBezTo>
                      <a:pt x="114" y="273"/>
                      <a:pt x="108" y="279"/>
                      <a:pt x="101" y="279"/>
                    </a:cubicBezTo>
                    <a:cubicBezTo>
                      <a:pt x="13" y="279"/>
                      <a:pt x="13" y="279"/>
                      <a:pt x="13" y="279"/>
                    </a:cubicBezTo>
                    <a:cubicBezTo>
                      <a:pt x="6" y="279"/>
                      <a:pt x="0" y="273"/>
                      <a:pt x="0" y="266"/>
                    </a:cubicBezTo>
                    <a:cubicBezTo>
                      <a:pt x="0" y="13"/>
                      <a:pt x="0" y="13"/>
                      <a:pt x="0" y="13"/>
                    </a:cubicBezTo>
                    <a:cubicBezTo>
                      <a:pt x="0" y="6"/>
                      <a:pt x="6" y="0"/>
                      <a:pt x="13" y="0"/>
                    </a:cubicBezTo>
                    <a:cubicBezTo>
                      <a:pt x="101" y="0"/>
                      <a:pt x="101" y="0"/>
                      <a:pt x="101" y="0"/>
                    </a:cubicBezTo>
                    <a:cubicBezTo>
                      <a:pt x="108" y="0"/>
                      <a:pt x="114" y="6"/>
                      <a:pt x="114" y="13"/>
                    </a:cubicBezTo>
                    <a:lnTo>
                      <a:pt x="114" y="26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69" name="Oval 129"/>
              <p:cNvSpPr>
                <a:spLocks noChangeArrowheads="1"/>
              </p:cNvSpPr>
              <p:nvPr/>
            </p:nvSpPr>
            <p:spPr bwMode="auto">
              <a:xfrm>
                <a:off x="6423025" y="7723188"/>
                <a:ext cx="79375" cy="66675"/>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70" name="Rectangle 130"/>
              <p:cNvSpPr>
                <a:spLocks noChangeArrowheads="1"/>
              </p:cNvSpPr>
              <p:nvPr/>
            </p:nvSpPr>
            <p:spPr bwMode="auto">
              <a:xfrm>
                <a:off x="6384925" y="7516813"/>
                <a:ext cx="361950" cy="1111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71" name="Rectangle 131"/>
              <p:cNvSpPr>
                <a:spLocks noChangeArrowheads="1"/>
              </p:cNvSpPr>
              <p:nvPr/>
            </p:nvSpPr>
            <p:spPr bwMode="auto">
              <a:xfrm>
                <a:off x="6537325" y="7516813"/>
                <a:ext cx="53975" cy="11113"/>
              </a:xfrm>
              <a:prstGeom prst="rect">
                <a:avLst/>
              </a:prstGeom>
              <a:solidFill>
                <a:srgbClr val="E81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sp>
            <p:nvSpPr>
              <p:cNvPr id="172" name="Oval 132"/>
              <p:cNvSpPr>
                <a:spLocks noChangeArrowheads="1"/>
              </p:cNvSpPr>
              <p:nvPr/>
            </p:nvSpPr>
            <p:spPr bwMode="auto">
              <a:xfrm>
                <a:off x="6673850" y="7375525"/>
                <a:ext cx="22225" cy="23813"/>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a:solidFill>
                    <a:srgbClr val="FFFFFF"/>
                  </a:solidFill>
                  <a:latin typeface="Segoe UI"/>
                </a:endParaRPr>
              </a:p>
            </p:txBody>
          </p:sp>
        </p:grpSp>
      </p:grpSp>
      <p:grpSp>
        <p:nvGrpSpPr>
          <p:cNvPr id="191" name="Group 190"/>
          <p:cNvGrpSpPr/>
          <p:nvPr/>
        </p:nvGrpSpPr>
        <p:grpSpPr>
          <a:xfrm>
            <a:off x="9168728" y="4691910"/>
            <a:ext cx="2583224" cy="1344637"/>
            <a:chOff x="9352579" y="4785496"/>
            <a:chExt cx="2635023" cy="1371600"/>
          </a:xfrm>
        </p:grpSpPr>
        <p:sp>
          <p:nvSpPr>
            <p:cNvPr id="183" name="Rectangle 182"/>
            <p:cNvSpPr/>
            <p:nvPr/>
          </p:nvSpPr>
          <p:spPr bwMode="auto">
            <a:xfrm>
              <a:off x="9352579" y="4785496"/>
              <a:ext cx="2635023" cy="1371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err="1">
                <a:solidFill>
                  <a:srgbClr val="505050"/>
                </a:solidFill>
                <a:latin typeface="Segoe UI"/>
                <a:ea typeface="Segoe UI" pitchFamily="34" charset="0"/>
                <a:cs typeface="Segoe UI" pitchFamily="34" charset="0"/>
              </a:endParaRPr>
            </a:p>
          </p:txBody>
        </p:sp>
        <p:grpSp>
          <p:nvGrpSpPr>
            <p:cNvPr id="190" name="Group 189"/>
            <p:cNvGrpSpPr/>
            <p:nvPr/>
          </p:nvGrpSpPr>
          <p:grpSpPr>
            <a:xfrm>
              <a:off x="9449477" y="4989144"/>
              <a:ext cx="2463376" cy="1113782"/>
              <a:chOff x="9449477" y="4989144"/>
              <a:chExt cx="2463376" cy="1113782"/>
            </a:xfrm>
          </p:grpSpPr>
          <p:pic>
            <p:nvPicPr>
              <p:cNvPr id="184" name="Picture 183"/>
              <p:cNvPicPr>
                <a:picLocks noChangeAspect="1"/>
              </p:cNvPicPr>
              <p:nvPr/>
            </p:nvPicPr>
            <p:blipFill>
              <a:blip r:embed="rId3"/>
              <a:stretch>
                <a:fillRect/>
              </a:stretch>
            </p:blipFill>
            <p:spPr>
              <a:xfrm>
                <a:off x="9449477" y="4989144"/>
                <a:ext cx="380451" cy="1113782"/>
              </a:xfrm>
              <a:prstGeom prst="rect">
                <a:avLst/>
              </a:prstGeom>
            </p:spPr>
          </p:pic>
          <p:pic>
            <p:nvPicPr>
              <p:cNvPr id="185" name="Picture 184"/>
              <p:cNvPicPr>
                <a:picLocks noChangeAspect="1"/>
              </p:cNvPicPr>
              <p:nvPr/>
            </p:nvPicPr>
            <p:blipFill>
              <a:blip r:embed="rId3"/>
              <a:stretch>
                <a:fillRect/>
              </a:stretch>
            </p:blipFill>
            <p:spPr>
              <a:xfrm>
                <a:off x="11532402" y="4989144"/>
                <a:ext cx="380451" cy="1113782"/>
              </a:xfrm>
              <a:prstGeom prst="rect">
                <a:avLst/>
              </a:prstGeom>
            </p:spPr>
          </p:pic>
          <p:pic>
            <p:nvPicPr>
              <p:cNvPr id="186" name="Picture 185"/>
              <p:cNvPicPr>
                <a:picLocks noChangeAspect="1"/>
              </p:cNvPicPr>
              <p:nvPr/>
            </p:nvPicPr>
            <p:blipFill>
              <a:blip r:embed="rId3"/>
              <a:stretch>
                <a:fillRect/>
              </a:stretch>
            </p:blipFill>
            <p:spPr>
              <a:xfrm>
                <a:off x="9866062" y="4989144"/>
                <a:ext cx="380451" cy="1113782"/>
              </a:xfrm>
              <a:prstGeom prst="rect">
                <a:avLst/>
              </a:prstGeom>
            </p:spPr>
          </p:pic>
          <p:pic>
            <p:nvPicPr>
              <p:cNvPr id="187" name="Picture 186"/>
              <p:cNvPicPr>
                <a:picLocks noChangeAspect="1"/>
              </p:cNvPicPr>
              <p:nvPr/>
            </p:nvPicPr>
            <p:blipFill>
              <a:blip r:embed="rId3"/>
              <a:stretch>
                <a:fillRect/>
              </a:stretch>
            </p:blipFill>
            <p:spPr>
              <a:xfrm>
                <a:off x="11115817" y="4989144"/>
                <a:ext cx="380451" cy="1113782"/>
              </a:xfrm>
              <a:prstGeom prst="rect">
                <a:avLst/>
              </a:prstGeom>
            </p:spPr>
          </p:pic>
          <p:pic>
            <p:nvPicPr>
              <p:cNvPr id="188" name="Picture 187"/>
              <p:cNvPicPr>
                <a:picLocks noChangeAspect="1"/>
              </p:cNvPicPr>
              <p:nvPr/>
            </p:nvPicPr>
            <p:blipFill>
              <a:blip r:embed="rId3"/>
              <a:stretch>
                <a:fillRect/>
              </a:stretch>
            </p:blipFill>
            <p:spPr>
              <a:xfrm>
                <a:off x="10282647" y="4989144"/>
                <a:ext cx="380451" cy="1113782"/>
              </a:xfrm>
              <a:prstGeom prst="rect">
                <a:avLst/>
              </a:prstGeom>
            </p:spPr>
          </p:pic>
          <p:pic>
            <p:nvPicPr>
              <p:cNvPr id="189" name="Picture 188"/>
              <p:cNvPicPr>
                <a:picLocks noChangeAspect="1"/>
              </p:cNvPicPr>
              <p:nvPr/>
            </p:nvPicPr>
            <p:blipFill>
              <a:blip r:embed="rId3"/>
              <a:stretch>
                <a:fillRect/>
              </a:stretch>
            </p:blipFill>
            <p:spPr>
              <a:xfrm>
                <a:off x="10699232" y="4989144"/>
                <a:ext cx="380451" cy="1113782"/>
              </a:xfrm>
              <a:prstGeom prst="rect">
                <a:avLst/>
              </a:prstGeom>
            </p:spPr>
          </p:pic>
        </p:grpSp>
      </p:grpSp>
      <p:grpSp>
        <p:nvGrpSpPr>
          <p:cNvPr id="197" name="Group 196"/>
          <p:cNvGrpSpPr/>
          <p:nvPr/>
        </p:nvGrpSpPr>
        <p:grpSpPr>
          <a:xfrm>
            <a:off x="6107891" y="1772488"/>
            <a:ext cx="2095020" cy="2095020"/>
            <a:chOff x="6230366" y="1807533"/>
            <a:chExt cx="2137030" cy="2137030"/>
          </a:xfrm>
        </p:grpSpPr>
        <p:sp>
          <p:nvSpPr>
            <p:cNvPr id="196" name="Oval 195"/>
            <p:cNvSpPr/>
            <p:nvPr/>
          </p:nvSpPr>
          <p:spPr bwMode="auto">
            <a:xfrm>
              <a:off x="6230366" y="1807533"/>
              <a:ext cx="2137030" cy="2137030"/>
            </a:xfrm>
            <a:prstGeom prst="ellipse">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030" fontAlgn="base">
                <a:spcBef>
                  <a:spcPct val="0"/>
                </a:spcBef>
                <a:spcAft>
                  <a:spcPct val="0"/>
                </a:spcAft>
                <a:defRPr/>
              </a:pPr>
              <a:endParaRPr lang="en-US" sz="1961" dirty="0">
                <a:gradFill>
                  <a:gsLst>
                    <a:gs pos="16814">
                      <a:srgbClr val="FFFFFF"/>
                    </a:gs>
                    <a:gs pos="46000">
                      <a:srgbClr val="FFFFFF"/>
                    </a:gs>
                  </a:gsLst>
                  <a:lin ang="5400000" scaled="0"/>
                </a:gradFill>
                <a:latin typeface="Segoe UI"/>
              </a:endParaRPr>
            </a:p>
          </p:txBody>
        </p:sp>
        <p:sp>
          <p:nvSpPr>
            <p:cNvPr id="46" name="Rectangle 45"/>
            <p:cNvSpPr/>
            <p:nvPr/>
          </p:nvSpPr>
          <p:spPr bwMode="auto">
            <a:xfrm>
              <a:off x="6236375" y="2054633"/>
              <a:ext cx="2122281" cy="1791260"/>
            </a:xfrm>
            <a:prstGeom prst="rect">
              <a:avLst/>
            </a:prstGeom>
            <a:noFill/>
          </p:spPr>
          <p:txBody>
            <a:bodyPr wrap="square" lIns="89642" tIns="143428" rIns="89642" bIns="143428" rtlCol="0">
              <a:spAutoFit/>
            </a:bodyPr>
            <a:lstStyle/>
            <a:p>
              <a:pPr algn="ctr" defTabSz="914367">
                <a:lnSpc>
                  <a:spcPct val="90000"/>
                </a:lnSpc>
                <a:defRPr/>
              </a:pPr>
              <a:r>
                <a:rPr lang="en-US" sz="1765" dirty="0">
                  <a:gradFill>
                    <a:gsLst>
                      <a:gs pos="1250">
                        <a:srgbClr val="505050"/>
                      </a:gs>
                      <a:gs pos="100000">
                        <a:srgbClr val="505050"/>
                      </a:gs>
                    </a:gsLst>
                    <a:lin ang="5400000" scaled="0"/>
                  </a:gradFill>
                  <a:latin typeface="Segoe UI"/>
                </a:rPr>
                <a:t>SLES 12 and CentOS 7 images</a:t>
              </a:r>
            </a:p>
            <a:p>
              <a:pPr algn="ctr" defTabSz="914367">
                <a:lnSpc>
                  <a:spcPct val="90000"/>
                </a:lnSpc>
                <a:defRPr/>
              </a:pPr>
              <a:r>
                <a:rPr lang="en-US" sz="1765" kern="0" dirty="0">
                  <a:gradFill>
                    <a:gsLst>
                      <a:gs pos="1250">
                        <a:srgbClr val="505050"/>
                      </a:gs>
                      <a:gs pos="100000">
                        <a:srgbClr val="505050"/>
                      </a:gs>
                    </a:gsLst>
                    <a:lin ang="5400000" scaled="0"/>
                  </a:gradFill>
                  <a:latin typeface="Segoe UI"/>
                </a:rPr>
                <a:t>with Infiniband</a:t>
              </a:r>
            </a:p>
            <a:p>
              <a:pPr algn="ctr" defTabSz="914367">
                <a:lnSpc>
                  <a:spcPct val="90000"/>
                </a:lnSpc>
                <a:defRPr/>
              </a:pPr>
              <a:r>
                <a:rPr lang="en-US" sz="1765" kern="0" dirty="0">
                  <a:gradFill>
                    <a:gsLst>
                      <a:gs pos="1250">
                        <a:srgbClr val="505050"/>
                      </a:gs>
                      <a:gs pos="100000">
                        <a:srgbClr val="505050"/>
                      </a:gs>
                    </a:gsLst>
                    <a:lin ang="5400000" scaled="0"/>
                  </a:gradFill>
                  <a:latin typeface="Segoe UI"/>
                </a:rPr>
                <a:t>RDMA d</a:t>
              </a:r>
              <a:r>
                <a:rPr lang="en-US" sz="1765" dirty="0">
                  <a:gradFill>
                    <a:gsLst>
                      <a:gs pos="1250">
                        <a:srgbClr val="505050"/>
                      </a:gs>
                      <a:gs pos="100000">
                        <a:srgbClr val="505050"/>
                      </a:gs>
                    </a:gsLst>
                    <a:lin ang="5400000" scaled="0"/>
                  </a:gradFill>
                  <a:latin typeface="Segoe UI"/>
                </a:rPr>
                <a:t>river available</a:t>
              </a:r>
            </a:p>
            <a:p>
              <a:pPr algn="ctr" defTabSz="914367">
                <a:lnSpc>
                  <a:spcPct val="90000"/>
                </a:lnSpc>
                <a:defRPr/>
              </a:pPr>
              <a:r>
                <a:rPr lang="en-US" sz="1765" kern="0" dirty="0">
                  <a:gradFill>
                    <a:gsLst>
                      <a:gs pos="1250">
                        <a:srgbClr val="505050"/>
                      </a:gs>
                      <a:gs pos="100000">
                        <a:srgbClr val="505050"/>
                      </a:gs>
                    </a:gsLst>
                    <a:lin ang="5400000" scaled="0"/>
                  </a:gradFill>
                  <a:latin typeface="Segoe UI"/>
                </a:rPr>
                <a:t>now!</a:t>
              </a:r>
              <a:endParaRPr lang="en-US" sz="1765" dirty="0">
                <a:gradFill>
                  <a:gsLst>
                    <a:gs pos="1250">
                      <a:srgbClr val="505050"/>
                    </a:gs>
                    <a:gs pos="100000">
                      <a:srgbClr val="505050"/>
                    </a:gs>
                  </a:gsLst>
                  <a:lin ang="5400000" scaled="0"/>
                </a:gradFill>
                <a:latin typeface="Segoe UI"/>
              </a:endParaRPr>
            </a:p>
          </p:txBody>
        </p:sp>
      </p:grpSp>
    </p:spTree>
    <p:extLst>
      <p:ext uri="{BB962C8B-B14F-4D97-AF65-F5344CB8AC3E}">
        <p14:creationId xmlns:p14="http://schemas.microsoft.com/office/powerpoint/2010/main" val="1465567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cBhvr>
                                        <p:cTn id="12" dur="750" fill="hold"/>
                                        <p:tgtEl>
                                          <p:spTgt spid="197"/>
                                        </p:tgtEl>
                                        <p:attrNameLst>
                                          <p:attrName>ppt_w</p:attrName>
                                        </p:attrNameLst>
                                      </p:cBhvr>
                                      <p:tavLst>
                                        <p:tav tm="0">
                                          <p:val>
                                            <p:fltVal val="0"/>
                                          </p:val>
                                        </p:tav>
                                        <p:tav tm="100000">
                                          <p:val>
                                            <p:strVal val="#ppt_w"/>
                                          </p:val>
                                        </p:tav>
                                      </p:tavLst>
                                    </p:anim>
                                    <p:anim calcmode="lin" valueType="num">
                                      <p:cBhvr>
                                        <p:cTn id="13" dur="750" fill="hold"/>
                                        <p:tgtEl>
                                          <p:spTgt spid="197"/>
                                        </p:tgtEl>
                                        <p:attrNameLst>
                                          <p:attrName>ppt_h</p:attrName>
                                        </p:attrNameLst>
                                      </p:cBhvr>
                                      <p:tavLst>
                                        <p:tav tm="0">
                                          <p:val>
                                            <p:fltVal val="0"/>
                                          </p:val>
                                        </p:tav>
                                        <p:tav tm="100000">
                                          <p:val>
                                            <p:strVal val="#ppt_h"/>
                                          </p:val>
                                        </p:tav>
                                      </p:tavLst>
                                    </p:anim>
                                    <p:animEffect transition="in" filter="fade">
                                      <p:cBhvr>
                                        <p:cTn id="14" dur="75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Microsoft AzureCon 2015 Template - Color">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FT_AzureCon_2015_Template_v03.potx" id="{E9CBCEC3-36C2-4763-88E1-B75AB7E1FC6F}" vid="{55C15E7C-B0A3-4A27-BBBF-FBB376FF8139}"/>
    </a:ext>
  </a:extLst>
</a:theme>
</file>

<file path=ppt/theme/theme2.xml><?xml version="1.0" encoding="utf-8"?>
<a:theme xmlns:a="http://schemas.openxmlformats.org/drawingml/2006/main" name="1_MVPS13 PPT Template">
  <a:themeElements>
    <a:clrScheme name="Custom 7">
      <a:dk1>
        <a:srgbClr val="FFFFFF"/>
      </a:dk1>
      <a:lt1>
        <a:srgbClr val="FFFFFF"/>
      </a:lt1>
      <a:dk2>
        <a:srgbClr val="002050"/>
      </a:dk2>
      <a:lt2>
        <a:srgbClr val="000000"/>
      </a:lt2>
      <a:accent1>
        <a:srgbClr val="00BCF2"/>
      </a:accent1>
      <a:accent2>
        <a:srgbClr val="0078D7"/>
      </a:accent2>
      <a:accent3>
        <a:srgbClr val="00B294"/>
      </a:accent3>
      <a:accent4>
        <a:srgbClr val="00188F"/>
      </a:accent4>
      <a:accent5>
        <a:srgbClr val="0078D7"/>
      </a:accent5>
      <a:accent6>
        <a:srgbClr val="008272"/>
      </a:accent6>
      <a:hlink>
        <a:srgbClr val="FFFFFF"/>
      </a:hlink>
      <a:folHlink>
        <a:srgbClr val="FFFFFF"/>
      </a:folHlink>
    </a:clrScheme>
    <a:fontScheme name="Segoe UI">
      <a:majorFont>
        <a:latin typeface="Segoe UI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Segoe UI"/>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30442_Partner_Advisory_Council_2014_16x9_Template">
  <a:themeElements>
    <a:clrScheme name="PAC 2014">
      <a:dk1>
        <a:srgbClr val="505050"/>
      </a:dk1>
      <a:lt1>
        <a:srgbClr val="FFFFFF"/>
      </a:lt1>
      <a:dk2>
        <a:srgbClr val="008272"/>
      </a:dk2>
      <a:lt2>
        <a:srgbClr val="D2D2D2"/>
      </a:lt2>
      <a:accent1>
        <a:srgbClr val="008272"/>
      </a:accent1>
      <a:accent2>
        <a:srgbClr val="68217A"/>
      </a:accent2>
      <a:accent3>
        <a:srgbClr val="B4009E"/>
      </a:accent3>
      <a:accent4>
        <a:srgbClr val="0072C6"/>
      </a:accent4>
      <a:accent5>
        <a:srgbClr val="442359"/>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artner_Advisory_Council_2015_16x9_Template.potx" id="{EF4E8E0C-3566-48D5-BD7F-F5A04CC1BD4B}" vid="{05C10904-4D8C-4113-8086-E6F281266AE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1093</Words>
  <Application>Microsoft Office PowerPoint</Application>
  <PresentationFormat>Widescreen</PresentationFormat>
  <Paragraphs>244</Paragraphs>
  <Slides>21</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Arial Unicode MS</vt:lpstr>
      <vt:lpstr>MS PGothic</vt:lpstr>
      <vt:lpstr>Arial</vt:lpstr>
      <vt:lpstr>Calibri</vt:lpstr>
      <vt:lpstr>Consolas</vt:lpstr>
      <vt:lpstr>Liberation Sans</vt:lpstr>
      <vt:lpstr>Segoe UI</vt:lpstr>
      <vt:lpstr>Segoe UI Light</vt:lpstr>
      <vt:lpstr>Segoe UI Semibold</vt:lpstr>
      <vt:lpstr>Wingdings</vt:lpstr>
      <vt:lpstr>Microsoft AzureCon 2015 Template - Color</vt:lpstr>
      <vt:lpstr>1_MVPS13 PPT Template</vt:lpstr>
      <vt:lpstr>3-30442_Partner_Advisory_Council_2014_16x9_Template</vt:lpstr>
      <vt:lpstr>PowerPoint Presentation</vt:lpstr>
      <vt:lpstr>Key Takeaways</vt:lpstr>
      <vt:lpstr>Microsoft + Linux story</vt:lpstr>
      <vt:lpstr>Running Linux Workloads in Azure</vt:lpstr>
      <vt:lpstr>PowerPoint Presentation</vt:lpstr>
      <vt:lpstr>Linux images in Azure</vt:lpstr>
      <vt:lpstr>Linux images in the Azure Marketplace</vt:lpstr>
      <vt:lpstr>Azure PaaS: services running on Linux</vt:lpstr>
      <vt:lpstr>Big compute and HPC</vt:lpstr>
      <vt:lpstr>Azure Container Service</vt:lpstr>
      <vt:lpstr>Azure Resource Manager</vt:lpstr>
      <vt:lpstr>Azure SDK and Scripting</vt:lpstr>
      <vt:lpstr>Azure Demo</vt:lpstr>
      <vt:lpstr>Managing Linux in Azure</vt:lpstr>
      <vt:lpstr>Why is Linux Management important to us?</vt:lpstr>
      <vt:lpstr>PowerPoint Presentation</vt:lpstr>
      <vt:lpstr>Our Approach with OSS</vt:lpstr>
      <vt:lpstr>Supported Linux distributions</vt:lpstr>
      <vt:lpstr>Capabilities available today</vt:lpstr>
      <vt:lpstr>Sign-Up for Free Trial @ Microsoft.com/OMS</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2016-08-17T15:51:40Z</dcterms:created>
  <dcterms:modified xsi:type="dcterms:W3CDTF">2016-08-17T15:51:54Z</dcterms:modified>
</cp:coreProperties>
</file>